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7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BACE0-3D26-409F-8C8D-409FB2382D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9300B3-5732-4BE1-8F7D-6C5CB7533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990167-DB85-4780-9A54-844F66F575E4}"/>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F53A1E7E-35FD-4F8D-AA95-4A27A36F71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D20F6D-CF41-49B5-B511-E1557B99155A}"/>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214311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720D-E377-41F0-ADB9-5D253593FCB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EFDD88-144C-4861-9EF7-8ECB985DE1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D69A13-A27E-47C9-804F-6FE729BB7BCF}"/>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DDDA5725-7689-4234-A553-EF946E234C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5B2929-6E8E-441C-97D1-352AB70241C6}"/>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124041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92AF7C-03A3-4667-8ECC-3B9CD8BDF8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63994C-71DF-40F9-9FE6-391571CA7A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3E8B24-DAD6-41D7-A990-D6B3621DF653}"/>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BA11DCAE-4257-4C31-9556-152C310D2A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24D518-714F-4CEB-A8C8-AE7089F3B1A7}"/>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90663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9867-3A29-4A41-AAE0-C7CA749C1F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04D6E6-64FB-48C5-BAF7-008CF941FD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F29AD2-25A8-4B37-9BB9-6374D8FD13CD}"/>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61D4FD08-C7AB-40D5-88AA-D440AE0ADA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DB7DB-23F6-4113-B129-F97E62A7ACEA}"/>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171316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7E20-E664-4A83-BB80-E3A92EDF1B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CDC8E87-B3EE-4303-AE23-83A92C1151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01AA6F-6579-4562-9E80-041EEF7D102F}"/>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990D81F4-EC74-4E31-8983-111ECB8E31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271177-77AC-4FEE-A108-475C3FBD31A2}"/>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359055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DE28A-4F65-4A15-B04C-8EFBD75104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517C18-62DF-4FBF-9633-BD9ECA755F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38BFC4-5CC5-454C-B191-F188A86A37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881864-E958-4AEF-9EAE-BB156DE8D02D}"/>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6" name="Footer Placeholder 5">
            <a:extLst>
              <a:ext uri="{FF2B5EF4-FFF2-40B4-BE49-F238E27FC236}">
                <a16:creationId xmlns:a16="http://schemas.microsoft.com/office/drawing/2014/main" id="{B4F113C0-DF6D-47D8-AEB1-D4DF0E7D93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D2F57-F6DB-4C8F-BCDB-B0FABBCCD135}"/>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983448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E2F7E-542F-439B-8ECB-558FE40BD9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102EBE-7F62-45FF-AF01-CAB0F6CD15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F1A023-4C42-413D-9812-C3F3A11FA6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B104FA-2C5E-49DA-8613-6CE831A9E7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7B5D-8B92-46CA-AC68-59CCCE823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8A6B83-15E1-4B1C-BDBB-6407EEC2CEBA}"/>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8" name="Footer Placeholder 7">
            <a:extLst>
              <a:ext uri="{FF2B5EF4-FFF2-40B4-BE49-F238E27FC236}">
                <a16:creationId xmlns:a16="http://schemas.microsoft.com/office/drawing/2014/main" id="{0F0C6FAE-1A1E-40BB-AE19-26123CCA9B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4EF1502-77EA-4B0E-B8EF-626C048A267F}"/>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389492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7B07A-A11B-4226-A0E7-3FDEA944C0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56AF0C-6736-4727-B3CC-1B0883DC7517}"/>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4" name="Footer Placeholder 3">
            <a:extLst>
              <a:ext uri="{FF2B5EF4-FFF2-40B4-BE49-F238E27FC236}">
                <a16:creationId xmlns:a16="http://schemas.microsoft.com/office/drawing/2014/main" id="{96F555D9-6DEB-4E6E-A9AC-E7109003CAE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DE7342A-32D4-4DB6-99BB-60D737AF7B5A}"/>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92666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BD8A2E-87A2-4107-83AE-F99E7DE4D261}"/>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3" name="Footer Placeholder 2">
            <a:extLst>
              <a:ext uri="{FF2B5EF4-FFF2-40B4-BE49-F238E27FC236}">
                <a16:creationId xmlns:a16="http://schemas.microsoft.com/office/drawing/2014/main" id="{66ABF438-270A-48CC-896E-002366F7BC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6514D2-04DB-4BE8-A0C8-8DA2364F65E0}"/>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94384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965C-8D18-4146-A891-786176AB8E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D34519-E0C8-4C2A-8F64-CB50964B55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9D9918-9C30-4E0D-893F-8808B35D7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47FA7E-C5E9-4327-B921-267E8D874729}"/>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6" name="Footer Placeholder 5">
            <a:extLst>
              <a:ext uri="{FF2B5EF4-FFF2-40B4-BE49-F238E27FC236}">
                <a16:creationId xmlns:a16="http://schemas.microsoft.com/office/drawing/2014/main" id="{D27B78F3-EA1D-44D7-B571-1F06F1A370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39A131-8D63-4950-BF66-51FD5047E41D}"/>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1744747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41E8D-830D-47C7-96F0-617DCADBCB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1942D2-5DC9-4AB7-9B3F-4CE9EF1483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2576CD-DF06-4E0C-801F-4327EF7BF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66097B-2BFB-4EA0-95B0-D160135DCECA}"/>
              </a:ext>
            </a:extLst>
          </p:cNvPr>
          <p:cNvSpPr>
            <a:spLocks noGrp="1"/>
          </p:cNvSpPr>
          <p:nvPr>
            <p:ph type="dt" sz="half" idx="10"/>
          </p:nvPr>
        </p:nvSpPr>
        <p:spPr/>
        <p:txBody>
          <a:bodyPr/>
          <a:lstStyle/>
          <a:p>
            <a:fld id="{A9569ABA-B492-487F-9EFC-0FBF1323434C}" type="datetimeFigureOut">
              <a:rPr lang="en-GB" smtClean="0"/>
              <a:t>28/11/2021</a:t>
            </a:fld>
            <a:endParaRPr lang="en-GB"/>
          </a:p>
        </p:txBody>
      </p:sp>
      <p:sp>
        <p:nvSpPr>
          <p:cNvPr id="6" name="Footer Placeholder 5">
            <a:extLst>
              <a:ext uri="{FF2B5EF4-FFF2-40B4-BE49-F238E27FC236}">
                <a16:creationId xmlns:a16="http://schemas.microsoft.com/office/drawing/2014/main" id="{D362DE8A-34DB-42FC-9013-1AD52DA5B3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5A18F2-DA52-44EC-B13E-C6DF514BCFD9}"/>
              </a:ext>
            </a:extLst>
          </p:cNvPr>
          <p:cNvSpPr>
            <a:spLocks noGrp="1"/>
          </p:cNvSpPr>
          <p:nvPr>
            <p:ph type="sldNum" sz="quarter" idx="12"/>
          </p:nvPr>
        </p:nvSpPr>
        <p:spPr/>
        <p:txBody>
          <a:bodyPr/>
          <a:lstStyle/>
          <a:p>
            <a:fld id="{BCD91FEF-3AC2-4791-B198-77236C4E3BAC}" type="slidenum">
              <a:rPr lang="en-GB" smtClean="0"/>
              <a:t>‹#›</a:t>
            </a:fld>
            <a:endParaRPr lang="en-GB"/>
          </a:p>
        </p:txBody>
      </p:sp>
    </p:spTree>
    <p:extLst>
      <p:ext uri="{BB962C8B-B14F-4D97-AF65-F5344CB8AC3E}">
        <p14:creationId xmlns:p14="http://schemas.microsoft.com/office/powerpoint/2010/main" val="30697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3C881-C1ED-436E-8CFF-4D48DEC04E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8F80C4-F585-4F19-A126-603F32892A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4DD15B-051B-43AA-AAF6-42E422C2E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69ABA-B492-487F-9EFC-0FBF1323434C}" type="datetimeFigureOut">
              <a:rPr lang="en-GB" smtClean="0"/>
              <a:t>28/11/2021</a:t>
            </a:fld>
            <a:endParaRPr lang="en-GB"/>
          </a:p>
        </p:txBody>
      </p:sp>
      <p:sp>
        <p:nvSpPr>
          <p:cNvPr id="5" name="Footer Placeholder 4">
            <a:extLst>
              <a:ext uri="{FF2B5EF4-FFF2-40B4-BE49-F238E27FC236}">
                <a16:creationId xmlns:a16="http://schemas.microsoft.com/office/drawing/2014/main" id="{497BA892-6A2F-4EB5-9102-884DE9758D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0B30ADE-9BE6-4522-8511-11F53F51B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91FEF-3AC2-4791-B198-77236C4E3BAC}" type="slidenum">
              <a:rPr lang="en-GB" smtClean="0"/>
              <a:t>‹#›</a:t>
            </a:fld>
            <a:endParaRPr lang="en-GB"/>
          </a:p>
        </p:txBody>
      </p:sp>
    </p:spTree>
    <p:extLst>
      <p:ext uri="{BB962C8B-B14F-4D97-AF65-F5344CB8AC3E}">
        <p14:creationId xmlns:p14="http://schemas.microsoft.com/office/powerpoint/2010/main" val="143729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4AC507A6-93AD-4510-BF08-53A60A9A840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99" b="89950" l="1256" r="89950">
                        <a14:foregroundMark x1="7789" y1="32412" x2="15327" y2="64824"/>
                        <a14:foregroundMark x1="9328" y1="76262" x2="4523" y2="85427"/>
                        <a14:foregroundMark x1="15327" y1="64824" x2="13827" y2="67685"/>
                        <a14:foregroundMark x1="1256" y1="63819" x2="3015" y2="73367"/>
                        <a14:foregroundMark x1="1005" y1="21106" x2="1005" y2="21106"/>
                        <a14:foregroundMark x1="24874" y1="47236" x2="33166" y2="49246"/>
                        <a14:foregroundMark x1="5528" y1="84422" x2="3518" y2="65829"/>
                        <a14:backgroundMark x1="11558" y1="69095" x2="11558" y2="69095"/>
                        <a14:backgroundMark x1="11558" y1="71106" x2="11558" y2="71106"/>
                        <a14:backgroundMark x1="11558" y1="72864" x2="11558" y2="72864"/>
                        <a14:backgroundMark x1="11558" y1="72613" x2="11558" y2="71357"/>
                        <a14:backgroundMark x1="11809" y1="70854" x2="13819" y2="70854"/>
                      </a14:backgroundRemoval>
                    </a14:imgEffect>
                  </a14:imgLayer>
                </a14:imgProps>
              </a:ext>
              <a:ext uri="{28A0092B-C50C-407E-A947-70E740481C1C}">
                <a14:useLocalDpi xmlns:a14="http://schemas.microsoft.com/office/drawing/2010/main" val="0"/>
              </a:ext>
            </a:extLst>
          </a:blip>
          <a:stretch>
            <a:fillRect/>
          </a:stretch>
        </p:blipFill>
        <p:spPr>
          <a:xfrm>
            <a:off x="0" y="-131306"/>
            <a:ext cx="3790950" cy="3790950"/>
          </a:xfrm>
          <a:prstGeom prst="rect">
            <a:avLst/>
          </a:prstGeom>
        </p:spPr>
      </p:pic>
      <p:grpSp>
        <p:nvGrpSpPr>
          <p:cNvPr id="5" name="Group 4">
            <a:extLst>
              <a:ext uri="{FF2B5EF4-FFF2-40B4-BE49-F238E27FC236}">
                <a16:creationId xmlns:a16="http://schemas.microsoft.com/office/drawing/2014/main" id="{0518F9E5-37C8-4DCA-845A-0ADB8C75B591}"/>
              </a:ext>
            </a:extLst>
          </p:cNvPr>
          <p:cNvGrpSpPr/>
          <p:nvPr/>
        </p:nvGrpSpPr>
        <p:grpSpPr>
          <a:xfrm>
            <a:off x="3292336" y="149475"/>
            <a:ext cx="7751583" cy="1361274"/>
            <a:chOff x="3292336" y="1546474"/>
            <a:chExt cx="7751583" cy="2856863"/>
          </a:xfrm>
        </p:grpSpPr>
        <p:sp>
          <p:nvSpPr>
            <p:cNvPr id="6" name="Speech Bubble: Rectangle with Corners Rounded 5">
              <a:extLst>
                <a:ext uri="{FF2B5EF4-FFF2-40B4-BE49-F238E27FC236}">
                  <a16:creationId xmlns:a16="http://schemas.microsoft.com/office/drawing/2014/main" id="{707CA065-85B3-4A4C-89C8-6129D9AFEF63}"/>
                </a:ext>
              </a:extLst>
            </p:cNvPr>
            <p:cNvSpPr/>
            <p:nvPr/>
          </p:nvSpPr>
          <p:spPr>
            <a:xfrm>
              <a:off x="3292337" y="1548847"/>
              <a:ext cx="7751582" cy="2854490"/>
            </a:xfrm>
            <a:prstGeom prst="wedgeRoundRectCallout">
              <a:avLst>
                <a:gd name="adj1" fmla="val -83290"/>
                <a:gd name="adj2" fmla="val 98038"/>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FAF221D4-D71B-4FE4-A43C-96931A382D2A}"/>
                </a:ext>
              </a:extLst>
            </p:cNvPr>
            <p:cNvSpPr txBox="1"/>
            <p:nvPr/>
          </p:nvSpPr>
          <p:spPr>
            <a:xfrm>
              <a:off x="3292336" y="1546474"/>
              <a:ext cx="7751583" cy="18335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mn-cs"/>
                </a:rPr>
                <a:t>What is online bullying and how can we deal with it</a:t>
              </a:r>
            </a:p>
          </p:txBody>
        </p:sp>
      </p:grpSp>
      <p:pic>
        <p:nvPicPr>
          <p:cNvPr id="3" name="Picture 2" descr="Icon&#10;&#10;Description automatically generated">
            <a:extLst>
              <a:ext uri="{FF2B5EF4-FFF2-40B4-BE49-F238E27FC236}">
                <a16:creationId xmlns:a16="http://schemas.microsoft.com/office/drawing/2014/main" id="{2271A4C1-E490-497F-837B-1895B4A051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99" b="89950" l="7789" r="93970">
                        <a14:foregroundMark x1="13065" y1="87186" x2="57035" y2="96734"/>
                        <a14:foregroundMark x1="57035" y1="96734" x2="69849" y2="95729"/>
                        <a14:foregroundMark x1="69849" y1="95729" x2="81658" y2="88442"/>
                        <a14:foregroundMark x1="81658" y1="88442" x2="91206" y2="74372"/>
                        <a14:foregroundMark x1="91206" y1="74372" x2="88191" y2="6281"/>
                        <a14:foregroundMark x1="88191" y1="6281" x2="28392" y2="9548"/>
                        <a14:foregroundMark x1="28392" y1="9548" x2="16583" y2="15075"/>
                        <a14:foregroundMark x1="16583" y1="15075" x2="10302" y2="27387"/>
                        <a14:foregroundMark x1="10302" y1="27387" x2="8794" y2="74874"/>
                        <a14:foregroundMark x1="8794" y1="74874" x2="13065" y2="86181"/>
                        <a14:foregroundMark x1="40955" y1="37940" x2="61055" y2="57538"/>
                        <a14:foregroundMark x1="61055" y1="57538" x2="62060" y2="60302"/>
                        <a14:foregroundMark x1="80402" y1="60804" x2="9799" y2="54271"/>
                        <a14:foregroundMark x1="84925" y1="67337" x2="72362" y2="21608"/>
                        <a14:foregroundMark x1="72362" y1="21608" x2="72362" y2="19849"/>
                        <a14:foregroundMark x1="47990" y1="48744" x2="54774" y2="81156"/>
                        <a14:foregroundMark x1="30905" y1="81910" x2="58291" y2="53266"/>
                        <a14:foregroundMark x1="11055" y1="13568" x2="8040" y2="68090"/>
                        <a14:foregroundMark x1="90201" y1="12563" x2="86432" y2="89950"/>
                        <a14:foregroundMark x1="89950" y1="84925" x2="93216" y2="19095"/>
                        <a14:foregroundMark x1="93970" y1="56784" x2="93970" y2="42211"/>
                      </a14:backgroundRemoval>
                    </a14:imgEffect>
                  </a14:imgLayer>
                </a14:imgProps>
              </a:ext>
              <a:ext uri="{28A0092B-C50C-407E-A947-70E740481C1C}">
                <a14:useLocalDpi xmlns:a14="http://schemas.microsoft.com/office/drawing/2010/main" val="0"/>
              </a:ext>
            </a:extLst>
          </a:blip>
          <a:stretch>
            <a:fillRect/>
          </a:stretch>
        </p:blipFill>
        <p:spPr>
          <a:xfrm>
            <a:off x="3790950" y="2092325"/>
            <a:ext cx="4765675" cy="4765675"/>
          </a:xfrm>
          <a:prstGeom prst="rect">
            <a:avLst/>
          </a:prstGeom>
        </p:spPr>
      </p:pic>
    </p:spTree>
    <p:extLst>
      <p:ext uri="{BB962C8B-B14F-4D97-AF65-F5344CB8AC3E}">
        <p14:creationId xmlns:p14="http://schemas.microsoft.com/office/powerpoint/2010/main" val="418066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par>
                          <p:cTn id="18" fill="hold">
                            <p:stCondLst>
                              <p:cond delay="500"/>
                            </p:stCondLst>
                            <p:childTnLst>
                              <p:par>
                                <p:cTn id="19" presetID="2" presetClass="exit" presetSubtype="8" fill="hold" nodeType="afterEffect">
                                  <p:stCondLst>
                                    <p:cond delay="0"/>
                                  </p:stCondLst>
                                  <p:childTnLst>
                                    <p:anim calcmode="lin" valueType="num">
                                      <p:cBhvr additive="base">
                                        <p:cTn id="20" dur="500"/>
                                        <p:tgtEl>
                                          <p:spTgt spid="4"/>
                                        </p:tgtEl>
                                        <p:attrNameLst>
                                          <p:attrName>ppt_x</p:attrName>
                                        </p:attrNameLst>
                                      </p:cBhvr>
                                      <p:tavLst>
                                        <p:tav tm="0">
                                          <p:val>
                                            <p:strVal val="ppt_x"/>
                                          </p:val>
                                        </p:tav>
                                        <p:tav tm="100000">
                                          <p:val>
                                            <p:strVal val="0-ppt_w/2"/>
                                          </p:val>
                                        </p:tav>
                                      </p:tavLst>
                                    </p:anim>
                                    <p:anim calcmode="lin" valueType="num">
                                      <p:cBhvr additive="base">
                                        <p:cTn id="21" dur="500"/>
                                        <p:tgtEl>
                                          <p:spTgt spid="4"/>
                                        </p:tgtEl>
                                        <p:attrNameLst>
                                          <p:attrName>ppt_y</p:attrName>
                                        </p:attrNameLst>
                                      </p:cBhvr>
                                      <p:tavLst>
                                        <p:tav tm="0">
                                          <p:val>
                                            <p:strVal val="ppt_y"/>
                                          </p:val>
                                        </p:tav>
                                        <p:tav tm="100000">
                                          <p:val>
                                            <p:strVal val="ppt_y"/>
                                          </p:val>
                                        </p:tav>
                                      </p:tavLst>
                                    </p:anim>
                                    <p:set>
                                      <p:cBhvr>
                                        <p:cTn id="2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AF221D4-D71B-4FE4-A43C-96931A382D2A}"/>
              </a:ext>
            </a:extLst>
          </p:cNvPr>
          <p:cNvSpPr txBox="1"/>
          <p:nvPr/>
        </p:nvSpPr>
        <p:spPr>
          <a:xfrm>
            <a:off x="3292336" y="149475"/>
            <a:ext cx="7751583" cy="8736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mn-cs"/>
              </a:rPr>
              <a:t>What is online bullying and how can we deal with it</a:t>
            </a:r>
          </a:p>
        </p:txBody>
      </p:sp>
      <p:pic>
        <p:nvPicPr>
          <p:cNvPr id="3" name="Picture 2" descr="Icon&#10;&#10;Description automatically generated">
            <a:extLst>
              <a:ext uri="{FF2B5EF4-FFF2-40B4-BE49-F238E27FC236}">
                <a16:creationId xmlns:a16="http://schemas.microsoft.com/office/drawing/2014/main" id="{2271A4C1-E490-497F-837B-1895B4A051C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99" b="89950" l="7789" r="93970">
                        <a14:foregroundMark x1="13065" y1="87186" x2="57035" y2="96734"/>
                        <a14:foregroundMark x1="57035" y1="96734" x2="69849" y2="95729"/>
                        <a14:foregroundMark x1="69849" y1="95729" x2="81658" y2="88442"/>
                        <a14:foregroundMark x1="81658" y1="88442" x2="91206" y2="74372"/>
                        <a14:foregroundMark x1="91206" y1="74372" x2="88191" y2="6281"/>
                        <a14:foregroundMark x1="88191" y1="6281" x2="28392" y2="9548"/>
                        <a14:foregroundMark x1="28392" y1="9548" x2="16583" y2="15075"/>
                        <a14:foregroundMark x1="16583" y1="15075" x2="10302" y2="27387"/>
                        <a14:foregroundMark x1="10302" y1="27387" x2="8794" y2="74874"/>
                        <a14:foregroundMark x1="8794" y1="74874" x2="13065" y2="86181"/>
                        <a14:foregroundMark x1="40955" y1="37940" x2="61055" y2="57538"/>
                        <a14:foregroundMark x1="61055" y1="57538" x2="62060" y2="60302"/>
                        <a14:foregroundMark x1="80402" y1="60804" x2="9799" y2="54271"/>
                        <a14:foregroundMark x1="84925" y1="67337" x2="72362" y2="21608"/>
                        <a14:foregroundMark x1="72362" y1="21608" x2="72362" y2="19849"/>
                        <a14:foregroundMark x1="47990" y1="48744" x2="54774" y2="81156"/>
                        <a14:foregroundMark x1="30905" y1="81910" x2="58291" y2="53266"/>
                        <a14:foregroundMark x1="11055" y1="13568" x2="8040" y2="68090"/>
                        <a14:foregroundMark x1="90201" y1="12563" x2="86432" y2="89950"/>
                        <a14:foregroundMark x1="89950" y1="84925" x2="93216" y2="19095"/>
                        <a14:foregroundMark x1="93970" y1="56784" x2="93970" y2="42211"/>
                      </a14:backgroundRemoval>
                    </a14:imgEffect>
                  </a14:imgLayer>
                </a14:imgProps>
              </a:ext>
              <a:ext uri="{28A0092B-C50C-407E-A947-70E740481C1C}">
                <a14:useLocalDpi xmlns:a14="http://schemas.microsoft.com/office/drawing/2010/main" val="0"/>
              </a:ext>
            </a:extLst>
          </a:blip>
          <a:stretch>
            <a:fillRect/>
          </a:stretch>
        </p:blipFill>
        <p:spPr>
          <a:xfrm>
            <a:off x="84137" y="1023128"/>
            <a:ext cx="4765675" cy="4765675"/>
          </a:xfrm>
          <a:prstGeom prst="rect">
            <a:avLst/>
          </a:prstGeom>
        </p:spPr>
      </p:pic>
      <p:sp>
        <p:nvSpPr>
          <p:cNvPr id="2" name="Rectangle 1">
            <a:extLst>
              <a:ext uri="{FF2B5EF4-FFF2-40B4-BE49-F238E27FC236}">
                <a16:creationId xmlns:a16="http://schemas.microsoft.com/office/drawing/2014/main" id="{E08428CD-59DE-4AED-B3C0-DCAD11905867}"/>
              </a:ext>
            </a:extLst>
          </p:cNvPr>
          <p:cNvSpPr/>
          <p:nvPr/>
        </p:nvSpPr>
        <p:spPr>
          <a:xfrm>
            <a:off x="5068957" y="258417"/>
            <a:ext cx="6838121" cy="6351105"/>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3E083FB8-4EDE-47B8-85F2-DA95899B1363}"/>
              </a:ext>
            </a:extLst>
          </p:cNvPr>
          <p:cNvSpPr txBox="1"/>
          <p:nvPr/>
        </p:nvSpPr>
        <p:spPr>
          <a:xfrm>
            <a:off x="5171847" y="1169446"/>
            <a:ext cx="6632340" cy="5293757"/>
          </a:xfrm>
          <a:prstGeom prst="rect">
            <a:avLst/>
          </a:prstGeom>
          <a:noFill/>
        </p:spPr>
        <p:txBody>
          <a:bodyPr wrap="square">
            <a:spAutoFit/>
          </a:bodyPr>
          <a:lstStyle/>
          <a:p>
            <a:pPr algn="just"/>
            <a:r>
              <a:rPr lang="en-GB" sz="2600" b="1" dirty="0"/>
              <a:t>Cyberbullying is bullying with the use of digital technologies. It can take place on social media, messaging platforms, gaming platforms and mobile phones. It is repeated behaviour, aimed at scaring, angering or shaming those who are targeted. Examples include:</a:t>
            </a:r>
          </a:p>
          <a:p>
            <a:pPr algn="just"/>
            <a:endParaRPr lang="en-GB" sz="2600" b="1" dirty="0"/>
          </a:p>
          <a:p>
            <a:pPr marL="285750" indent="-285750" algn="just">
              <a:buFont typeface="Arial" panose="020B0604020202020204" pitchFamily="34" charset="0"/>
              <a:buChar char="•"/>
            </a:pPr>
            <a:r>
              <a:rPr lang="en-GB" sz="2600" b="1" dirty="0"/>
              <a:t>spreading lies about or posting embarrassing photos of someone on social media</a:t>
            </a:r>
          </a:p>
          <a:p>
            <a:pPr marL="285750" indent="-285750" algn="just">
              <a:buFont typeface="Arial" panose="020B0604020202020204" pitchFamily="34" charset="0"/>
              <a:buChar char="•"/>
            </a:pPr>
            <a:r>
              <a:rPr lang="en-GB" sz="2600" b="1" dirty="0"/>
              <a:t>sending hurtful messages or threats via messaging platforms</a:t>
            </a:r>
          </a:p>
          <a:p>
            <a:pPr marL="285750" indent="-285750" algn="just">
              <a:buFont typeface="Arial" panose="020B0604020202020204" pitchFamily="34" charset="0"/>
              <a:buChar char="•"/>
            </a:pPr>
            <a:r>
              <a:rPr lang="en-GB" sz="2600" b="1" dirty="0"/>
              <a:t>impersonating someone and sending mean messages to others on their behalf. </a:t>
            </a:r>
          </a:p>
        </p:txBody>
      </p:sp>
      <p:sp>
        <p:nvSpPr>
          <p:cNvPr id="10" name="Rectangle 9">
            <a:extLst>
              <a:ext uri="{FF2B5EF4-FFF2-40B4-BE49-F238E27FC236}">
                <a16:creationId xmlns:a16="http://schemas.microsoft.com/office/drawing/2014/main" id="{81F80455-F73B-4A3A-B2B9-E0FE3635C0AB}"/>
              </a:ext>
            </a:extLst>
          </p:cNvPr>
          <p:cNvSpPr/>
          <p:nvPr/>
        </p:nvSpPr>
        <p:spPr>
          <a:xfrm>
            <a:off x="5317435" y="407505"/>
            <a:ext cx="6301408" cy="684809"/>
          </a:xfrm>
          <a:prstGeom prst="rect">
            <a:avLst/>
          </a:prstGeom>
          <a:solidFill>
            <a:schemeClr val="accent1">
              <a:lumMod val="40000"/>
              <a:lumOff val="6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3A6D641-1DCF-4446-9206-6B26FB1F29C5}"/>
              </a:ext>
            </a:extLst>
          </p:cNvPr>
          <p:cNvSpPr txBox="1"/>
          <p:nvPr/>
        </p:nvSpPr>
        <p:spPr>
          <a:xfrm>
            <a:off x="5546035" y="397567"/>
            <a:ext cx="5746362" cy="646331"/>
          </a:xfrm>
          <a:prstGeom prst="rect">
            <a:avLst/>
          </a:prstGeom>
          <a:noFill/>
        </p:spPr>
        <p:txBody>
          <a:bodyPr wrap="square" rtlCol="0">
            <a:spAutoFit/>
          </a:bodyPr>
          <a:lstStyle/>
          <a:p>
            <a:pPr algn="ctr"/>
            <a:r>
              <a:rPr lang="en-GB" sz="3600" b="1" dirty="0"/>
              <a:t>What is Cyberbullying?</a:t>
            </a:r>
          </a:p>
        </p:txBody>
      </p:sp>
    </p:spTree>
    <p:extLst>
      <p:ext uri="{BB962C8B-B14F-4D97-AF65-F5344CB8AC3E}">
        <p14:creationId xmlns:p14="http://schemas.microsoft.com/office/powerpoint/2010/main" val="5274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AF221D4-D71B-4FE4-A43C-96931A382D2A}"/>
              </a:ext>
            </a:extLst>
          </p:cNvPr>
          <p:cNvSpPr txBox="1"/>
          <p:nvPr/>
        </p:nvSpPr>
        <p:spPr>
          <a:xfrm>
            <a:off x="3292336" y="149475"/>
            <a:ext cx="7751583" cy="8736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mn-cs"/>
              </a:rPr>
              <a:t>What is online bullying and how can we deal with it</a:t>
            </a:r>
          </a:p>
        </p:txBody>
      </p:sp>
      <p:pic>
        <p:nvPicPr>
          <p:cNvPr id="3" name="Picture 2" descr="Icon&#10;&#10;Description automatically generated">
            <a:extLst>
              <a:ext uri="{FF2B5EF4-FFF2-40B4-BE49-F238E27FC236}">
                <a16:creationId xmlns:a16="http://schemas.microsoft.com/office/drawing/2014/main" id="{2271A4C1-E490-497F-837B-1895B4A051C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99" b="89950" l="7789" r="93970">
                        <a14:foregroundMark x1="13065" y1="87186" x2="57035" y2="96734"/>
                        <a14:foregroundMark x1="57035" y1="96734" x2="69849" y2="95729"/>
                        <a14:foregroundMark x1="69849" y1="95729" x2="81658" y2="88442"/>
                        <a14:foregroundMark x1="81658" y1="88442" x2="91206" y2="74372"/>
                        <a14:foregroundMark x1="91206" y1="74372" x2="88191" y2="6281"/>
                        <a14:foregroundMark x1="88191" y1="6281" x2="28392" y2="9548"/>
                        <a14:foregroundMark x1="28392" y1="9548" x2="16583" y2="15075"/>
                        <a14:foregroundMark x1="16583" y1="15075" x2="10302" y2="27387"/>
                        <a14:foregroundMark x1="10302" y1="27387" x2="8794" y2="74874"/>
                        <a14:foregroundMark x1="8794" y1="74874" x2="13065" y2="86181"/>
                        <a14:foregroundMark x1="40955" y1="37940" x2="61055" y2="57538"/>
                        <a14:foregroundMark x1="61055" y1="57538" x2="62060" y2="60302"/>
                        <a14:foregroundMark x1="80402" y1="60804" x2="9799" y2="54271"/>
                        <a14:foregroundMark x1="84925" y1="67337" x2="72362" y2="21608"/>
                        <a14:foregroundMark x1="72362" y1="21608" x2="72362" y2="19849"/>
                        <a14:foregroundMark x1="47990" y1="48744" x2="54774" y2="81156"/>
                        <a14:foregroundMark x1="30905" y1="81910" x2="58291" y2="53266"/>
                        <a14:foregroundMark x1="11055" y1="13568" x2="8040" y2="68090"/>
                        <a14:foregroundMark x1="90201" y1="12563" x2="86432" y2="89950"/>
                        <a14:foregroundMark x1="89950" y1="84925" x2="93216" y2="19095"/>
                        <a14:foregroundMark x1="93970" y1="56784" x2="93970" y2="42211"/>
                      </a14:backgroundRemoval>
                    </a14:imgEffect>
                  </a14:imgLayer>
                </a14:imgProps>
              </a:ext>
              <a:ext uri="{28A0092B-C50C-407E-A947-70E740481C1C}">
                <a14:useLocalDpi xmlns:a14="http://schemas.microsoft.com/office/drawing/2010/main" val="0"/>
              </a:ext>
            </a:extLst>
          </a:blip>
          <a:stretch>
            <a:fillRect/>
          </a:stretch>
        </p:blipFill>
        <p:spPr>
          <a:xfrm>
            <a:off x="84137" y="1023128"/>
            <a:ext cx="4765675" cy="4765675"/>
          </a:xfrm>
          <a:prstGeom prst="rect">
            <a:avLst/>
          </a:prstGeom>
        </p:spPr>
      </p:pic>
      <p:sp>
        <p:nvSpPr>
          <p:cNvPr id="2" name="Rectangle 1">
            <a:extLst>
              <a:ext uri="{FF2B5EF4-FFF2-40B4-BE49-F238E27FC236}">
                <a16:creationId xmlns:a16="http://schemas.microsoft.com/office/drawing/2014/main" id="{E08428CD-59DE-4AED-B3C0-DCAD11905867}"/>
              </a:ext>
            </a:extLst>
          </p:cNvPr>
          <p:cNvSpPr/>
          <p:nvPr/>
        </p:nvSpPr>
        <p:spPr>
          <a:xfrm>
            <a:off x="5068957" y="258417"/>
            <a:ext cx="6838121" cy="6351105"/>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3E083FB8-4EDE-47B8-85F2-DA95899B1363}"/>
              </a:ext>
            </a:extLst>
          </p:cNvPr>
          <p:cNvSpPr txBox="1"/>
          <p:nvPr/>
        </p:nvSpPr>
        <p:spPr>
          <a:xfrm>
            <a:off x="5171847" y="1169446"/>
            <a:ext cx="6632340" cy="529375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The most common places where cyberbullying occurs are: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Social Media, such as Facebook, Instagram, Snapchat, and Tik Tok</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Text messaging and messaging apps on mobile or tablet devices</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Instant messaging, direct messaging, and online chatting over the internet</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Online forums, chat rooms, and message boards, such as Reddit</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Email</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1" i="0" u="none" strike="noStrike" kern="1200" cap="none" spc="0" normalizeH="0" baseline="0" noProof="0" dirty="0">
                <a:ln>
                  <a:noFill/>
                </a:ln>
                <a:solidFill>
                  <a:prstClr val="black"/>
                </a:solidFill>
                <a:effectLst/>
                <a:uLnTx/>
                <a:uFillTx/>
                <a:latin typeface="Calibri" panose="020F0502020204030204"/>
                <a:ea typeface="+mn-ea"/>
                <a:cs typeface="+mn-cs"/>
              </a:rPr>
              <a:t>Online gaming communities</a:t>
            </a:r>
          </a:p>
        </p:txBody>
      </p:sp>
      <p:sp>
        <p:nvSpPr>
          <p:cNvPr id="10" name="Rectangle 9">
            <a:extLst>
              <a:ext uri="{FF2B5EF4-FFF2-40B4-BE49-F238E27FC236}">
                <a16:creationId xmlns:a16="http://schemas.microsoft.com/office/drawing/2014/main" id="{81F80455-F73B-4A3A-B2B9-E0FE3635C0AB}"/>
              </a:ext>
            </a:extLst>
          </p:cNvPr>
          <p:cNvSpPr/>
          <p:nvPr/>
        </p:nvSpPr>
        <p:spPr>
          <a:xfrm>
            <a:off x="5317435" y="407505"/>
            <a:ext cx="6301408" cy="684809"/>
          </a:xfrm>
          <a:prstGeom prst="rect">
            <a:avLst/>
          </a:prstGeom>
          <a:solidFill>
            <a:schemeClr val="accent1">
              <a:lumMod val="40000"/>
              <a:lumOff val="6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C3A6D641-1DCF-4446-9206-6B26FB1F29C5}"/>
              </a:ext>
            </a:extLst>
          </p:cNvPr>
          <p:cNvSpPr txBox="1"/>
          <p:nvPr/>
        </p:nvSpPr>
        <p:spPr>
          <a:xfrm>
            <a:off x="5546035" y="397567"/>
            <a:ext cx="574636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black"/>
                </a:solidFill>
                <a:effectLst/>
                <a:uLnTx/>
                <a:uFillTx/>
                <a:latin typeface="Calibri" panose="020F0502020204030204"/>
                <a:ea typeface="+mn-ea"/>
                <a:cs typeface="+mn-cs"/>
              </a:rPr>
              <a:t>What is Cyberbullying?</a:t>
            </a:r>
          </a:p>
        </p:txBody>
      </p:sp>
    </p:spTree>
    <p:extLst>
      <p:ext uri="{BB962C8B-B14F-4D97-AF65-F5344CB8AC3E}">
        <p14:creationId xmlns:p14="http://schemas.microsoft.com/office/powerpoint/2010/main" val="378428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AF221D4-D71B-4FE4-A43C-96931A382D2A}"/>
              </a:ext>
            </a:extLst>
          </p:cNvPr>
          <p:cNvSpPr txBox="1"/>
          <p:nvPr/>
        </p:nvSpPr>
        <p:spPr>
          <a:xfrm>
            <a:off x="3292336" y="149475"/>
            <a:ext cx="7751583" cy="8736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mn-cs"/>
              </a:rPr>
              <a:t>What is online bullying and how can we deal with it</a:t>
            </a:r>
          </a:p>
        </p:txBody>
      </p:sp>
      <p:pic>
        <p:nvPicPr>
          <p:cNvPr id="3" name="Picture 2" descr="Icon&#10;&#10;Description automatically generated">
            <a:extLst>
              <a:ext uri="{FF2B5EF4-FFF2-40B4-BE49-F238E27FC236}">
                <a16:creationId xmlns:a16="http://schemas.microsoft.com/office/drawing/2014/main" id="{2271A4C1-E490-497F-837B-1895B4A051C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99" b="89950" l="7789" r="93970">
                        <a14:foregroundMark x1="13065" y1="87186" x2="57035" y2="96734"/>
                        <a14:foregroundMark x1="57035" y1="96734" x2="69849" y2="95729"/>
                        <a14:foregroundMark x1="69849" y1="95729" x2="81658" y2="88442"/>
                        <a14:foregroundMark x1="81658" y1="88442" x2="91206" y2="74372"/>
                        <a14:foregroundMark x1="91206" y1="74372" x2="88191" y2="6281"/>
                        <a14:foregroundMark x1="88191" y1="6281" x2="28392" y2="9548"/>
                        <a14:foregroundMark x1="28392" y1="9548" x2="16583" y2="15075"/>
                        <a14:foregroundMark x1="16583" y1="15075" x2="10302" y2="27387"/>
                        <a14:foregroundMark x1="10302" y1="27387" x2="8794" y2="74874"/>
                        <a14:foregroundMark x1="8794" y1="74874" x2="13065" y2="86181"/>
                        <a14:foregroundMark x1="40955" y1="37940" x2="61055" y2="57538"/>
                        <a14:foregroundMark x1="61055" y1="57538" x2="62060" y2="60302"/>
                        <a14:foregroundMark x1="80402" y1="60804" x2="9799" y2="54271"/>
                        <a14:foregroundMark x1="84925" y1="67337" x2="72362" y2="21608"/>
                        <a14:foregroundMark x1="72362" y1="21608" x2="72362" y2="19849"/>
                        <a14:foregroundMark x1="47990" y1="48744" x2="54774" y2="81156"/>
                        <a14:foregroundMark x1="30905" y1="81910" x2="58291" y2="53266"/>
                        <a14:foregroundMark x1="11055" y1="13568" x2="8040" y2="68090"/>
                        <a14:foregroundMark x1="90201" y1="12563" x2="86432" y2="89950"/>
                        <a14:foregroundMark x1="89950" y1="84925" x2="93216" y2="19095"/>
                        <a14:foregroundMark x1="93970" y1="56784" x2="93970" y2="42211"/>
                      </a14:backgroundRemoval>
                    </a14:imgEffect>
                  </a14:imgLayer>
                </a14:imgProps>
              </a:ext>
              <a:ext uri="{28A0092B-C50C-407E-A947-70E740481C1C}">
                <a14:useLocalDpi xmlns:a14="http://schemas.microsoft.com/office/drawing/2010/main" val="0"/>
              </a:ext>
            </a:extLst>
          </a:blip>
          <a:stretch>
            <a:fillRect/>
          </a:stretch>
        </p:blipFill>
        <p:spPr>
          <a:xfrm>
            <a:off x="84137" y="1023128"/>
            <a:ext cx="4765675" cy="4765675"/>
          </a:xfrm>
          <a:prstGeom prst="rect">
            <a:avLst/>
          </a:prstGeom>
        </p:spPr>
      </p:pic>
      <p:sp>
        <p:nvSpPr>
          <p:cNvPr id="2" name="Rectangle 1">
            <a:extLst>
              <a:ext uri="{FF2B5EF4-FFF2-40B4-BE49-F238E27FC236}">
                <a16:creationId xmlns:a16="http://schemas.microsoft.com/office/drawing/2014/main" id="{E08428CD-59DE-4AED-B3C0-DCAD11905867}"/>
              </a:ext>
            </a:extLst>
          </p:cNvPr>
          <p:cNvSpPr/>
          <p:nvPr/>
        </p:nvSpPr>
        <p:spPr>
          <a:xfrm>
            <a:off x="5068957" y="258417"/>
            <a:ext cx="6838121" cy="6351105"/>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3E083FB8-4EDE-47B8-85F2-DA95899B1363}"/>
              </a:ext>
            </a:extLst>
          </p:cNvPr>
          <p:cNvSpPr txBox="1"/>
          <p:nvPr/>
        </p:nvSpPr>
        <p:spPr>
          <a:xfrm>
            <a:off x="5171847" y="1169446"/>
            <a:ext cx="6632340" cy="550920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When bullying happens online it can feel as if you’re being attacked everywhere, even inside your own home. It can seem like there’s no escape. The effects can last a long time and affect a person in many ways: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Mentally — feeling upset, embarrassed, stupid, even angry </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Emotionally — feeling ashamed or losing interest in the things you love</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Physically — tired (loss of sleep), or experiencing symptoms like stomach aches and headaches </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The feeling of being laughed at or harassed by others, can prevent people from speaking up or trying to deal with the problem. In extreme cases, cyberbullying can even lead to people taking their own lives. </a:t>
            </a:r>
          </a:p>
        </p:txBody>
      </p:sp>
      <p:sp>
        <p:nvSpPr>
          <p:cNvPr id="10" name="Rectangle 9">
            <a:extLst>
              <a:ext uri="{FF2B5EF4-FFF2-40B4-BE49-F238E27FC236}">
                <a16:creationId xmlns:a16="http://schemas.microsoft.com/office/drawing/2014/main" id="{81F80455-F73B-4A3A-B2B9-E0FE3635C0AB}"/>
              </a:ext>
            </a:extLst>
          </p:cNvPr>
          <p:cNvSpPr/>
          <p:nvPr/>
        </p:nvSpPr>
        <p:spPr>
          <a:xfrm>
            <a:off x="5317435" y="407505"/>
            <a:ext cx="6301408" cy="684809"/>
          </a:xfrm>
          <a:prstGeom prst="rect">
            <a:avLst/>
          </a:prstGeom>
          <a:solidFill>
            <a:schemeClr val="accent1">
              <a:lumMod val="40000"/>
              <a:lumOff val="6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C3A6D641-1DCF-4446-9206-6B26FB1F29C5}"/>
              </a:ext>
            </a:extLst>
          </p:cNvPr>
          <p:cNvSpPr txBox="1"/>
          <p:nvPr/>
        </p:nvSpPr>
        <p:spPr>
          <a:xfrm>
            <a:off x="5317434" y="397567"/>
            <a:ext cx="6301407"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000" b="1" i="0" u="none" strike="noStrike" kern="1200" cap="none" spc="0" normalizeH="0" baseline="0" noProof="0" dirty="0">
                <a:ln>
                  <a:noFill/>
                </a:ln>
                <a:solidFill>
                  <a:prstClr val="black"/>
                </a:solidFill>
                <a:effectLst/>
                <a:uLnTx/>
                <a:uFillTx/>
                <a:latin typeface="Calibri" panose="020F0502020204030204"/>
                <a:ea typeface="+mn-ea"/>
                <a:cs typeface="+mn-cs"/>
              </a:rPr>
              <a:t>What are the effects of cyberbullying?</a:t>
            </a:r>
          </a:p>
        </p:txBody>
      </p:sp>
    </p:spTree>
    <p:extLst>
      <p:ext uri="{BB962C8B-B14F-4D97-AF65-F5344CB8AC3E}">
        <p14:creationId xmlns:p14="http://schemas.microsoft.com/office/powerpoint/2010/main" val="72589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AF221D4-D71B-4FE4-A43C-96931A382D2A}"/>
              </a:ext>
            </a:extLst>
          </p:cNvPr>
          <p:cNvSpPr txBox="1"/>
          <p:nvPr/>
        </p:nvSpPr>
        <p:spPr>
          <a:xfrm>
            <a:off x="3292336" y="149475"/>
            <a:ext cx="7751583" cy="8736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mn-cs"/>
              </a:rPr>
              <a:t>What is online bullying and how can we deal with it</a:t>
            </a:r>
          </a:p>
        </p:txBody>
      </p:sp>
      <p:pic>
        <p:nvPicPr>
          <p:cNvPr id="3" name="Picture 2" descr="Icon&#10;&#10;Description automatically generated">
            <a:extLst>
              <a:ext uri="{FF2B5EF4-FFF2-40B4-BE49-F238E27FC236}">
                <a16:creationId xmlns:a16="http://schemas.microsoft.com/office/drawing/2014/main" id="{2271A4C1-E490-497F-837B-1895B4A051C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99" b="89950" l="7789" r="93970">
                        <a14:foregroundMark x1="13065" y1="87186" x2="57035" y2="96734"/>
                        <a14:foregroundMark x1="57035" y1="96734" x2="69849" y2="95729"/>
                        <a14:foregroundMark x1="69849" y1="95729" x2="81658" y2="88442"/>
                        <a14:foregroundMark x1="81658" y1="88442" x2="91206" y2="74372"/>
                        <a14:foregroundMark x1="91206" y1="74372" x2="88191" y2="6281"/>
                        <a14:foregroundMark x1="88191" y1="6281" x2="28392" y2="9548"/>
                        <a14:foregroundMark x1="28392" y1="9548" x2="16583" y2="15075"/>
                        <a14:foregroundMark x1="16583" y1="15075" x2="10302" y2="27387"/>
                        <a14:foregroundMark x1="10302" y1="27387" x2="8794" y2="74874"/>
                        <a14:foregroundMark x1="8794" y1="74874" x2="13065" y2="86181"/>
                        <a14:foregroundMark x1="40955" y1="37940" x2="61055" y2="57538"/>
                        <a14:foregroundMark x1="61055" y1="57538" x2="62060" y2="60302"/>
                        <a14:foregroundMark x1="80402" y1="60804" x2="9799" y2="54271"/>
                        <a14:foregroundMark x1="84925" y1="67337" x2="72362" y2="21608"/>
                        <a14:foregroundMark x1="72362" y1="21608" x2="72362" y2="19849"/>
                        <a14:foregroundMark x1="47990" y1="48744" x2="54774" y2="81156"/>
                        <a14:foregroundMark x1="30905" y1="81910" x2="58291" y2="53266"/>
                        <a14:foregroundMark x1="11055" y1="13568" x2="8040" y2="68090"/>
                        <a14:foregroundMark x1="90201" y1="12563" x2="86432" y2="89950"/>
                        <a14:foregroundMark x1="89950" y1="84925" x2="93216" y2="19095"/>
                        <a14:foregroundMark x1="93970" y1="56784" x2="93970" y2="42211"/>
                      </a14:backgroundRemoval>
                    </a14:imgEffect>
                  </a14:imgLayer>
                </a14:imgProps>
              </a:ext>
              <a:ext uri="{28A0092B-C50C-407E-A947-70E740481C1C}">
                <a14:useLocalDpi xmlns:a14="http://schemas.microsoft.com/office/drawing/2010/main" val="0"/>
              </a:ext>
            </a:extLst>
          </a:blip>
          <a:stretch>
            <a:fillRect/>
          </a:stretch>
        </p:blipFill>
        <p:spPr>
          <a:xfrm>
            <a:off x="84137" y="1023128"/>
            <a:ext cx="4765675" cy="4765675"/>
          </a:xfrm>
          <a:prstGeom prst="rect">
            <a:avLst/>
          </a:prstGeom>
        </p:spPr>
      </p:pic>
      <p:sp>
        <p:nvSpPr>
          <p:cNvPr id="2" name="Rectangle 1">
            <a:extLst>
              <a:ext uri="{FF2B5EF4-FFF2-40B4-BE49-F238E27FC236}">
                <a16:creationId xmlns:a16="http://schemas.microsoft.com/office/drawing/2014/main" id="{E08428CD-59DE-4AED-B3C0-DCAD11905867}"/>
              </a:ext>
            </a:extLst>
          </p:cNvPr>
          <p:cNvSpPr/>
          <p:nvPr/>
        </p:nvSpPr>
        <p:spPr>
          <a:xfrm>
            <a:off x="5068957" y="258417"/>
            <a:ext cx="6838121" cy="6351105"/>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81F80455-F73B-4A3A-B2B9-E0FE3635C0AB}"/>
              </a:ext>
            </a:extLst>
          </p:cNvPr>
          <p:cNvSpPr/>
          <p:nvPr/>
        </p:nvSpPr>
        <p:spPr>
          <a:xfrm>
            <a:off x="5317435" y="407505"/>
            <a:ext cx="6301408" cy="684809"/>
          </a:xfrm>
          <a:prstGeom prst="rect">
            <a:avLst/>
          </a:prstGeom>
          <a:solidFill>
            <a:schemeClr val="accent1">
              <a:lumMod val="40000"/>
              <a:lumOff val="6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C3A6D641-1DCF-4446-9206-6B26FB1F29C5}"/>
              </a:ext>
            </a:extLst>
          </p:cNvPr>
          <p:cNvSpPr txBox="1"/>
          <p:nvPr/>
        </p:nvSpPr>
        <p:spPr>
          <a:xfrm>
            <a:off x="5317434" y="397567"/>
            <a:ext cx="6301407"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000" b="1" i="0" u="none" strike="noStrike" kern="1200" cap="none" spc="0" normalizeH="0" baseline="0" noProof="0" dirty="0">
                <a:ln>
                  <a:noFill/>
                </a:ln>
                <a:solidFill>
                  <a:prstClr val="black"/>
                </a:solidFill>
                <a:effectLst/>
                <a:uLnTx/>
                <a:uFillTx/>
                <a:latin typeface="Calibri" panose="020F0502020204030204"/>
                <a:ea typeface="+mn-ea"/>
                <a:cs typeface="+mn-cs"/>
              </a:rPr>
              <a:t>Cyber Bullying Podcast</a:t>
            </a:r>
          </a:p>
        </p:txBody>
      </p:sp>
      <p:sp>
        <p:nvSpPr>
          <p:cNvPr id="8" name="TextBox 7">
            <a:extLst>
              <a:ext uri="{FF2B5EF4-FFF2-40B4-BE49-F238E27FC236}">
                <a16:creationId xmlns:a16="http://schemas.microsoft.com/office/drawing/2014/main" id="{3209BFC9-C0C9-4EF7-8567-B5E1A4937B47}"/>
              </a:ext>
            </a:extLst>
          </p:cNvPr>
          <p:cNvSpPr txBox="1"/>
          <p:nvPr/>
        </p:nvSpPr>
        <p:spPr>
          <a:xfrm>
            <a:off x="5317433" y="1359371"/>
            <a:ext cx="6301407" cy="483209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800" b="1" kern="0" dirty="0">
                <a:solidFill>
                  <a:sysClr val="windowText" lastClr="000000"/>
                </a:solidFill>
              </a:rPr>
              <a:t>Your Task</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a:ln>
                  <a:noFill/>
                </a:ln>
                <a:solidFill>
                  <a:sysClr val="windowText" lastClr="000000"/>
                </a:solidFill>
                <a:effectLst/>
                <a:uLnTx/>
                <a:uFillTx/>
              </a:rPr>
              <a:t>In groups you will need to plan and present a podcast giving advice on online bullying.  You will need to include: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2800" b="1" i="0" u="none" strike="noStrike" kern="0" cap="none" spc="0" normalizeH="0" baseline="0" noProof="0" dirty="0">
              <a:ln>
                <a:noFill/>
              </a:ln>
              <a:solidFill>
                <a:sysClr val="windowText" lastClr="000000"/>
              </a:solidFill>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0" cap="none" spc="0" normalizeH="0" baseline="0" noProof="0" dirty="0">
                <a:ln>
                  <a:noFill/>
                </a:ln>
                <a:solidFill>
                  <a:sysClr val="windowText" lastClr="000000"/>
                </a:solidFill>
                <a:effectLst/>
                <a:uLnTx/>
                <a:uFillTx/>
              </a:rPr>
              <a:t>What cyber bullying is</a:t>
            </a:r>
          </a:p>
          <a:p>
            <a:pPr marL="342900" marR="0" lvl="0" indent="-342900" algn="just" defTabSz="91440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0" cap="none" spc="0" normalizeH="0" baseline="0" noProof="0" dirty="0">
                <a:ln>
                  <a:noFill/>
                </a:ln>
                <a:solidFill>
                  <a:sysClr val="windowText" lastClr="000000"/>
                </a:solidFill>
                <a:effectLst/>
                <a:uLnTx/>
                <a:uFillTx/>
              </a:rPr>
              <a:t>What people can do to try and stop it </a:t>
            </a:r>
          </a:p>
          <a:p>
            <a:pPr marR="0" lvl="0" algn="just" defTabSz="914400" eaLnBrk="1" fontAlgn="auto" latinLnBrk="0" hangingPunct="1">
              <a:lnSpc>
                <a:spcPct val="100000"/>
              </a:lnSpc>
              <a:spcBef>
                <a:spcPts val="0"/>
              </a:spcBef>
              <a:spcAft>
                <a:spcPts val="0"/>
              </a:spcAft>
              <a:buClrTx/>
              <a:buSzTx/>
              <a:tabLst/>
              <a:defRPr/>
            </a:pPr>
            <a:endParaRPr lang="en-GB" sz="2800" b="1" kern="0" dirty="0">
              <a:solidFill>
                <a:sysClr val="windowText" lastClr="000000"/>
              </a:solidFill>
            </a:endParaRPr>
          </a:p>
          <a:p>
            <a:pPr marR="0" lvl="0" algn="just" defTabSz="914400" eaLnBrk="1" fontAlgn="auto" latinLnBrk="0" hangingPunct="1">
              <a:lnSpc>
                <a:spcPct val="100000"/>
              </a:lnSpc>
              <a:spcBef>
                <a:spcPts val="0"/>
              </a:spcBef>
              <a:spcAft>
                <a:spcPts val="0"/>
              </a:spcAft>
              <a:buClrTx/>
              <a:buSzTx/>
              <a:tabLst/>
              <a:defRPr/>
            </a:pPr>
            <a:r>
              <a:rPr lang="en-GB" sz="2800" b="1" kern="0" dirty="0">
                <a:solidFill>
                  <a:sysClr val="windowText" lastClr="000000"/>
                </a:solidFill>
              </a:rPr>
              <a:t>You will need to prepare at least 2 mins worth of content that you will be presenting to another group</a:t>
            </a:r>
            <a:endParaRPr kumimoji="0" lang="en-GB" sz="28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863878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394</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1</cp:revision>
  <dcterms:created xsi:type="dcterms:W3CDTF">2021-11-28T21:19:57Z</dcterms:created>
  <dcterms:modified xsi:type="dcterms:W3CDTF">2021-11-28T22:50:55Z</dcterms:modified>
</cp:coreProperties>
</file>