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22776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70639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7414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438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8413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5237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0130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1631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8063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5394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5716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86777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1695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42708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0970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0969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21852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07279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0636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43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86509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70628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1427039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8461417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DNA-the-Genome-Lesson-Activities-4451020?st=73f38589d18b4c2efdecc254b3574edb"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ks4-gcse-biology-science-dna-and-the-genome-lesson-and-activities-12088747"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gCQ22tztKEQ&amp;t=224s" TargetMode="External"/><Relationship Id="rId5" Type="http://schemas.openxmlformats.org/officeDocument/2006/relationships/hyperlink" Target="https://twitter.com/teacherchalky1" TargetMode="External"/><Relationship Id="rId10"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8F6C1B1-53E0-4080-B8E2-4DA55B9F195B}"/>
              </a:ext>
            </a:extLst>
          </p:cNvPr>
          <p:cNvPicPr>
            <a:picLocks noChangeAspect="1"/>
          </p:cNvPicPr>
          <p:nvPr/>
        </p:nvPicPr>
        <p:blipFill rotWithShape="1">
          <a:blip r:embed="rId2"/>
          <a:srcRect l="18807" r="11905"/>
          <a:stretch/>
        </p:blipFill>
        <p:spPr>
          <a:xfrm>
            <a:off x="4103866" y="3349468"/>
            <a:ext cx="2766658" cy="2246070"/>
          </a:xfrm>
          <a:prstGeom prst="rect">
            <a:avLst/>
          </a:prstGeom>
        </p:spPr>
      </p:pic>
      <p:pic>
        <p:nvPicPr>
          <p:cNvPr id="32" name="Picture 31">
            <a:extLst>
              <a:ext uri="{FF2B5EF4-FFF2-40B4-BE49-F238E27FC236}">
                <a16:creationId xmlns:a16="http://schemas.microsoft.com/office/drawing/2014/main" id="{90BC1519-D3B8-41B2-97D8-B96FC41AC8EA}"/>
              </a:ext>
            </a:extLst>
          </p:cNvPr>
          <p:cNvPicPr>
            <a:picLocks noChangeAspect="1"/>
          </p:cNvPicPr>
          <p:nvPr/>
        </p:nvPicPr>
        <p:blipFill>
          <a:blip r:embed="rId3"/>
          <a:stretch>
            <a:fillRect/>
          </a:stretch>
        </p:blipFill>
        <p:spPr>
          <a:xfrm>
            <a:off x="0" y="1337001"/>
            <a:ext cx="2577321" cy="201975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1757116" y="1022671"/>
            <a:ext cx="4166182" cy="639146"/>
          </a:xfrm>
          <a:prstGeom prst="wedgeRoundRectCallout">
            <a:avLst>
              <a:gd name="adj1" fmla="val 62182"/>
              <a:gd name="adj2" fmla="val -2764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71484"/>
            <a:ext cx="358487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DNA &amp; The Genome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7287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During sexual reproduction the two gametes join together in a fusion process known as fertilization, to create a zygote, which is the precursor to an embryo offspring, taking half of its DNA from each of its parents</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1783118" y="1042691"/>
            <a:ext cx="4081489"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Asexual reproduction is a type of reproduction by which offspring arise from a single organism, and inherit the genes of that parent only; it does not involve the fusion of gametes</a:t>
            </a:r>
          </a:p>
        </p:txBody>
      </p:sp>
      <p:sp>
        <p:nvSpPr>
          <p:cNvPr id="94" name="TextBox 93">
            <a:extLst>
              <a:ext uri="{FF2B5EF4-FFF2-40B4-BE49-F238E27FC236}">
                <a16:creationId xmlns:a16="http://schemas.microsoft.com/office/drawing/2014/main" id="{DCA88F0C-8D1B-4E8E-AC92-570E4D135D09}"/>
              </a:ext>
            </a:extLst>
          </p:cNvPr>
          <p:cNvSpPr txBox="1"/>
          <p:nvPr/>
        </p:nvSpPr>
        <p:spPr>
          <a:xfrm>
            <a:off x="2609125" y="1733641"/>
            <a:ext cx="4166183" cy="161582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285750" indent="-285750" algn="just">
              <a:buFont typeface="Arial" panose="020B0604020202020204" pitchFamily="34" charset="0"/>
              <a:buChar char="•"/>
            </a:pPr>
            <a:r>
              <a:rPr lang="en-US" sz="1100" dirty="0"/>
              <a:t>DNA shown as a double twisted string with interlinking parts </a:t>
            </a:r>
          </a:p>
          <a:p>
            <a:pPr marL="285750" indent="-285750" algn="just">
              <a:buFont typeface="Arial" panose="020B0604020202020204" pitchFamily="34" charset="0"/>
              <a:buChar char="•"/>
            </a:pPr>
            <a:r>
              <a:rPr lang="en-US" sz="1100" dirty="0"/>
              <a:t>Base pairs on a DNA molecule</a:t>
            </a:r>
          </a:p>
          <a:p>
            <a:pPr marL="285750" indent="-285750" algn="just">
              <a:buFont typeface="Arial" panose="020B0604020202020204" pitchFamily="34" charset="0"/>
              <a:buChar char="•"/>
            </a:pPr>
            <a:r>
              <a:rPr lang="en-US" sz="1100" dirty="0"/>
              <a:t>Each strand of DNA is made of chemicals called bases. Do not confuse these with the bases you meet when you study acids and alkalis in chemistry. There are four different types of bases, shown as A, T, C and G in the diagram.</a:t>
            </a:r>
          </a:p>
          <a:p>
            <a:pPr marL="285750" indent="-285750" algn="just">
              <a:buFont typeface="Arial" panose="020B0604020202020204" pitchFamily="34" charset="0"/>
              <a:buChar char="•"/>
            </a:pPr>
            <a:r>
              <a:rPr lang="en-US" sz="1100" dirty="0"/>
              <a:t>In DNA, two strands coil together to form a double helix. There are chemical cross-links between the two strands, formed by pairs of bases.</a:t>
            </a:r>
          </a:p>
        </p:txBody>
      </p:sp>
      <p:sp>
        <p:nvSpPr>
          <p:cNvPr id="110" name="TextBox 109">
            <a:extLst>
              <a:ext uri="{FF2B5EF4-FFF2-40B4-BE49-F238E27FC236}">
                <a16:creationId xmlns:a16="http://schemas.microsoft.com/office/drawing/2014/main" id="{9C5A230C-75CD-45D2-ACB6-89197E7B0F47}"/>
              </a:ext>
            </a:extLst>
          </p:cNvPr>
          <p:cNvSpPr txBox="1"/>
          <p:nvPr/>
        </p:nvSpPr>
        <p:spPr>
          <a:xfrm>
            <a:off x="49987" y="3445216"/>
            <a:ext cx="3978435" cy="2076851"/>
          </a:xfrm>
          <a:prstGeom prst="rect">
            <a:avLst/>
          </a:prstGeom>
          <a:noFill/>
          <a:ln w="28575">
            <a:solidFill>
              <a:srgbClr val="00B0F0"/>
            </a:solidFill>
            <a:prstDash val="lgDash"/>
          </a:ln>
        </p:spPr>
        <p:txBody>
          <a:bodyPr wrap="square" rtlCol="0">
            <a:spAutoFit/>
          </a:bodyPr>
          <a:lstStyle/>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chromosomes of a cell are in the cell nucleus. </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carry the genetic information. </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chromosome contains many genes.</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Chromosomes carry genetic information in a molecule called DNA.</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human body cell contains 46 chromosomes. </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These can be arranged into 23 pairs. </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chromosome in a pair carries the same types of genes.</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Chromosomes are important to this process to ensure the DNA is accurately replicated.</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of each chromosome comes from each parent</a:t>
            </a: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55817" y="1610723"/>
            <a:ext cx="1794223"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114" name="TextBox 113">
            <a:extLst>
              <a:ext uri="{FF2B5EF4-FFF2-40B4-BE49-F238E27FC236}">
                <a16:creationId xmlns:a16="http://schemas.microsoft.com/office/drawing/2014/main" id="{FEA1FE2F-09ED-4590-A9C0-E179AF431503}"/>
              </a:ext>
            </a:extLst>
          </p:cNvPr>
          <p:cNvSpPr txBox="1"/>
          <p:nvPr/>
        </p:nvSpPr>
        <p:spPr>
          <a:xfrm>
            <a:off x="49526" y="5570058"/>
            <a:ext cx="6725782" cy="12772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marL="342900" indent="-342900" algn="just">
              <a:buFont typeface="Arial" panose="020B0604020202020204" pitchFamily="34" charset="0"/>
              <a:buChar char="•"/>
            </a:pPr>
            <a:r>
              <a:rPr lang="en-US" sz="1100" dirty="0"/>
              <a:t>A dominant allele is always expressed, even if one copy is present. Dominant alleles are represented by a capital letter, for example you could use a B. The allele for brown eyes, B, is dominant. You only need one copy of this allele to have brown eyes. Two copies will still give you brown eyes.</a:t>
            </a:r>
          </a:p>
          <a:p>
            <a:pPr marL="1257300" lvl="2" indent="-342900" algn="just">
              <a:buFont typeface="Arial" panose="020B0604020202020204" pitchFamily="34" charset="0"/>
              <a:buChar char="•"/>
            </a:pPr>
            <a:r>
              <a:rPr lang="en-US" sz="1100" dirty="0"/>
              <a:t>A recessive allele is only expressed if the individual has two copies and does not have the dominant allele of that gene. Recessive alleles are represented by a lower case letter, for example, b. The allele for blue eyes, b, is recessive. You need two copies of this allele to have blue eyes.</a:t>
            </a:r>
          </a:p>
        </p:txBody>
      </p:sp>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00" b="98556" l="625" r="98125">
                        <a14:foregroundMark x1="5125" y1="13222" x2="10375" y2="53000"/>
                        <a14:foregroundMark x1="8500" y1="10889" x2="13750" y2="12111"/>
                        <a14:foregroundMark x1="1438" y1="57111" x2="625" y2="65111"/>
                        <a14:foregroundMark x1="1875" y1="67000" x2="54313" y2="72667"/>
                        <a14:foregroundMark x1="54313" y1="72667" x2="62500" y2="71111"/>
                        <a14:foregroundMark x1="62500" y1="71111" x2="69688" y2="71333"/>
                        <a14:foregroundMark x1="69688" y1="71333" x2="80063" y2="71111"/>
                        <a14:foregroundMark x1="80063" y1="71111" x2="94438" y2="73222"/>
                        <a14:foregroundMark x1="94438" y1="73222" x2="96875" y2="86000"/>
                        <a14:foregroundMark x1="96875" y1="86000" x2="96375" y2="99333"/>
                        <a14:foregroundMark x1="96375" y1="99333" x2="9250" y2="95667"/>
                        <a14:foregroundMark x1="9250" y1="95667" x2="2625" y2="91444"/>
                        <a14:foregroundMark x1="2625" y1="91444" x2="2125" y2="70444"/>
                        <a14:foregroundMark x1="15000" y1="54667" x2="15000" y2="50111"/>
                        <a14:foregroundMark x1="13938" y1="19333" x2="14438" y2="32111"/>
                        <a14:foregroundMark x1="14438" y1="66111" x2="34125" y2="66778"/>
                        <a14:foregroundMark x1="35063" y1="66778" x2="42625" y2="66333"/>
                        <a14:foregroundMark x1="42625" y1="66333" x2="78875" y2="68444"/>
                        <a14:foregroundMark x1="78875" y1="68444" x2="98125" y2="66778"/>
                        <a14:foregroundMark x1="10813" y1="8000" x2="8625" y2="8000"/>
                        <a14:foregroundMark x1="13750" y1="72778" x2="19875" y2="82778"/>
                        <a14:foregroundMark x1="19875" y1="82778" x2="39250" y2="98556"/>
                        <a14:foregroundMark x1="63000" y1="66556" x2="70688" y2="66333"/>
                        <a14:foregroundMark x1="70688" y1="66333" x2="89813" y2="66556"/>
                      </a14:backgroundRemoval>
                    </a14:imgEffect>
                  </a14:imgLayer>
                </a14:imgProps>
              </a:ext>
            </a:extLst>
          </a:blip>
          <a:stretch>
            <a:fillRect/>
          </a:stretch>
        </p:blipFill>
        <p:spPr>
          <a:xfrm>
            <a:off x="12524" y="6011111"/>
            <a:ext cx="6858000" cy="3857625"/>
          </a:xfrm>
          <a:prstGeom prst="rect">
            <a:avLst/>
          </a:prstGeom>
        </p:spPr>
      </p:pic>
      <p:pic>
        <p:nvPicPr>
          <p:cNvPr id="34" name="Picture 33">
            <a:extLst>
              <a:ext uri="{FF2B5EF4-FFF2-40B4-BE49-F238E27FC236}">
                <a16:creationId xmlns:a16="http://schemas.microsoft.com/office/drawing/2014/main" id="{A3057A07-60B9-40EB-8EF3-A6D6B7CCC501}"/>
              </a:ext>
            </a:extLst>
          </p:cNvPr>
          <p:cNvPicPr>
            <a:picLocks noChangeAspect="1"/>
          </p:cNvPicPr>
          <p:nvPr/>
        </p:nvPicPr>
        <p:blipFill rotWithShape="1">
          <a:blip r:embed="rId12"/>
          <a:srcRect t="6369" r="44545" b="34068"/>
          <a:stretch/>
        </p:blipFill>
        <p:spPr>
          <a:xfrm>
            <a:off x="4439452" y="6948157"/>
            <a:ext cx="2418547" cy="1461221"/>
          </a:xfrm>
          <a:prstGeom prst="rect">
            <a:avLst/>
          </a:prstGeom>
        </p:spPr>
      </p:pic>
      <p:sp>
        <p:nvSpPr>
          <p:cNvPr id="35" name="Rectangle 34">
            <a:extLst>
              <a:ext uri="{FF2B5EF4-FFF2-40B4-BE49-F238E27FC236}">
                <a16:creationId xmlns:a16="http://schemas.microsoft.com/office/drawing/2014/main" id="{483AADED-A4D9-4A0D-925B-721B84F613C7}"/>
              </a:ext>
            </a:extLst>
          </p:cNvPr>
          <p:cNvSpPr/>
          <p:nvPr/>
        </p:nvSpPr>
        <p:spPr>
          <a:xfrm>
            <a:off x="2000306" y="6971874"/>
            <a:ext cx="2418547" cy="1446550"/>
          </a:xfrm>
          <a:prstGeom prst="rect">
            <a:avLst/>
          </a:prstGeom>
          <a:ln w="38100">
            <a:solidFill>
              <a:srgbClr val="00B0F0"/>
            </a:solidFill>
            <a:prstDash val="dash"/>
          </a:ln>
        </p:spPr>
        <p:txBody>
          <a:bodyPr wrap="square">
            <a:spAutoFit/>
          </a:bodyPr>
          <a:lstStyle/>
          <a:p>
            <a:pPr lvl="0" algn="just">
              <a:defRPr/>
            </a:pPr>
            <a:r>
              <a:rPr lang="en-US" sz="1100" dirty="0">
                <a:solidFill>
                  <a:prstClr val="black"/>
                </a:solidFill>
              </a:rPr>
              <a:t>A genetic disorder is a genetic problem caused by one or more abnormalities formed in the genome. Genetic disorders may be hereditary, meaning that they are passed down from the parents' genes. In other genetic disorders, defects may be caused by new mutations or changes to the DNA.</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DNA</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EDACF2AB-B14D-BBD6-1873-0C9C5B465BCF}"/>
              </a:ext>
            </a:extLst>
          </p:cNvPr>
          <p:cNvPicPr>
            <a:picLocks noChangeAspect="1"/>
          </p:cNvPicPr>
          <p:nvPr/>
        </p:nvPicPr>
        <p:blipFill>
          <a:blip r:embed="rId14"/>
          <a:stretch>
            <a:fillRect/>
          </a:stretch>
        </p:blipFill>
        <p:spPr>
          <a:xfrm>
            <a:off x="572128" y="4933221"/>
            <a:ext cx="2338542" cy="1315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4" ma:contentTypeDescription="Create a new document." ma:contentTypeScope="" ma:versionID="3bb16850aa1e7dc45bc74afee268a2ea">
  <xsd:schema xmlns:xsd="http://www.w3.org/2001/XMLSchema" xmlns:xs="http://www.w3.org/2001/XMLSchema" xmlns:p="http://schemas.microsoft.com/office/2006/metadata/properties" xmlns:ns2="769298bc-ba72-45b7-b5ff-56b26ce5c177" targetNamespace="http://schemas.microsoft.com/office/2006/metadata/properties" ma:root="true" ma:fieldsID="dae0c3dddaa5417c3c1ff00fa4f14aa4"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02697-336C-4266-B0ED-1B5C65C167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3FA65F3-5E83-4064-9CB1-B20A4B58C326}">
  <ds:schemaRefs>
    <ds:schemaRef ds:uri="http://schemas.microsoft.com/sharepoint/v3/contenttype/forms"/>
  </ds:schemaRefs>
</ds:datastoreItem>
</file>

<file path=customXml/itemProps3.xml><?xml version="1.0" encoding="utf-8"?>
<ds:datastoreItem xmlns:ds="http://schemas.openxmlformats.org/officeDocument/2006/customXml" ds:itemID="{9B600DD1-5F39-49E2-BB6F-8B89B36FD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173</TotalTime>
  <Words>474</Words>
  <Application>Microsoft Office PowerPoint</Application>
  <PresentationFormat>On-screen Show (4:3)</PresentationFormat>
  <Paragraphs>25</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2_Office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3</cp:revision>
  <dcterms:created xsi:type="dcterms:W3CDTF">2020-12-04T18:38:01Z</dcterms:created>
  <dcterms:modified xsi:type="dcterms:W3CDTF">2024-07-31T15:15:59Z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