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6160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6678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270670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95655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DA001-6ADF-447A-88E1-D8196C077C92}"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1057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5261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DA001-6ADF-447A-88E1-D8196C077C92}"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151279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DA001-6ADF-447A-88E1-D8196C077C92}"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407606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A001-6ADF-447A-88E1-D8196C077C92}"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58337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361137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BADA001-6ADF-447A-88E1-D8196C077C92}"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C938B-848A-4B8C-A5DE-DA75EB83E5BE}" type="slidenum">
              <a:rPr lang="en-GB" smtClean="0"/>
              <a:t>‹#›</a:t>
            </a:fld>
            <a:endParaRPr lang="en-GB"/>
          </a:p>
        </p:txBody>
      </p:sp>
    </p:spTree>
    <p:extLst>
      <p:ext uri="{BB962C8B-B14F-4D97-AF65-F5344CB8AC3E}">
        <p14:creationId xmlns:p14="http://schemas.microsoft.com/office/powerpoint/2010/main" val="9258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BADA001-6ADF-447A-88E1-D8196C077C92}"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EEC938B-848A-4B8C-A5DE-DA75EB83E5BE}" type="slidenum">
              <a:rPr lang="en-GB" smtClean="0"/>
              <a:t>‹#›</a:t>
            </a:fld>
            <a:endParaRPr lang="en-GB"/>
          </a:p>
        </p:txBody>
      </p:sp>
    </p:spTree>
    <p:extLst>
      <p:ext uri="{BB962C8B-B14F-4D97-AF65-F5344CB8AC3E}">
        <p14:creationId xmlns:p14="http://schemas.microsoft.com/office/powerpoint/2010/main" val="1352800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AP-Biology-Nucleic-Acids-Lesson-Activities-9973286"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level-biology-nucleic-acids-lesson-and-activities-1288381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xIJYVutU4xA&amp;t=266s"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39119F-B05E-435D-9F0D-E1ECCD1B3761}"/>
              </a:ext>
            </a:extLst>
          </p:cNvPr>
          <p:cNvSpPr>
            <a:spLocks noGrp="1"/>
          </p:cNvSpPr>
          <p:nvPr>
            <p:ph type="ctrTitle"/>
          </p:nvPr>
        </p:nvSpPr>
        <p:spPr>
          <a:xfrm>
            <a:off x="-45720" y="-731990"/>
            <a:ext cx="6858000" cy="1245621"/>
          </a:xfrm>
        </p:spPr>
        <p:txBody>
          <a:bodyPr>
            <a:noAutofit/>
          </a:bodyPr>
          <a:lstStyle/>
          <a:p>
            <a:pPr algn="l"/>
            <a:r>
              <a:rPr lang="en-GB" sz="2000" b="1" dirty="0">
                <a:solidFill>
                  <a:srgbClr val="00B050"/>
                </a:solidFill>
                <a:latin typeface="Comic Sans MS" pitchFamily="66" charset="0"/>
              </a:rPr>
              <a:t>DNA Practice Question</a:t>
            </a:r>
          </a:p>
        </p:txBody>
      </p:sp>
      <p:sp>
        <p:nvSpPr>
          <p:cNvPr id="5" name="TextBox 4">
            <a:extLst>
              <a:ext uri="{FF2B5EF4-FFF2-40B4-BE49-F238E27FC236}">
                <a16:creationId xmlns:a16="http://schemas.microsoft.com/office/drawing/2014/main" id="{5CC14DE4-6B04-4B9C-9B4F-4440C207B430}"/>
              </a:ext>
            </a:extLst>
          </p:cNvPr>
          <p:cNvSpPr txBox="1"/>
          <p:nvPr/>
        </p:nvSpPr>
        <p:spPr>
          <a:xfrm>
            <a:off x="4684734" y="0"/>
            <a:ext cx="2173266"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defTabSz="914400">
              <a:defRPr/>
            </a:pPr>
            <a:r>
              <a:rPr lang="en-GB" sz="1200" kern="0" dirty="0">
                <a:solidFill>
                  <a:sysClr val="windowText" lastClr="000000"/>
                </a:solidFill>
              </a:rPr>
              <a:t>Biological Molecules</a:t>
            </a:r>
          </a:p>
        </p:txBody>
      </p:sp>
      <p:sp>
        <p:nvSpPr>
          <p:cNvPr id="6" name="TextBox 5">
            <a:extLst>
              <a:ext uri="{FF2B5EF4-FFF2-40B4-BE49-F238E27FC236}">
                <a16:creationId xmlns:a16="http://schemas.microsoft.com/office/drawing/2014/main" id="{F54895F6-D35B-476E-8E33-8DF19F070597}"/>
              </a:ext>
            </a:extLst>
          </p:cNvPr>
          <p:cNvSpPr txBox="1"/>
          <p:nvPr/>
        </p:nvSpPr>
        <p:spPr>
          <a:xfrm>
            <a:off x="97239" y="52322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F78EE5A-6FFB-4AB2-8E93-F4F66DF30D7A}"/>
              </a:ext>
            </a:extLst>
          </p:cNvPr>
          <p:cNvSpPr/>
          <p:nvPr/>
        </p:nvSpPr>
        <p:spPr>
          <a:xfrm>
            <a:off x="97238" y="911557"/>
            <a:ext cx="4073453"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DNA is a nucleic acid. Nucleic acids are biological macromolecules containing oxygen, hydrogen, carbon, nitrogen and phosphorus. There are two types of nucleic acids: ribonucleic acid (RNA) and deoxyribonucleic acid (DNA). Nucleic acids are made up of basic units called nucleotides, which bind together with covalent bonds to form a polynucleotide or the nucleic acid.</a:t>
            </a:r>
          </a:p>
        </p:txBody>
      </p:sp>
      <p:sp>
        <p:nvSpPr>
          <p:cNvPr id="8" name="Arrow: Down 7">
            <a:extLst>
              <a:ext uri="{FF2B5EF4-FFF2-40B4-BE49-F238E27FC236}">
                <a16:creationId xmlns:a16="http://schemas.microsoft.com/office/drawing/2014/main" id="{0F6CAA4E-7D71-44B7-98E7-18066983617E}"/>
              </a:ext>
            </a:extLst>
          </p:cNvPr>
          <p:cNvSpPr/>
          <p:nvPr/>
        </p:nvSpPr>
        <p:spPr>
          <a:xfrm>
            <a:off x="3016700" y="420945"/>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D8E5542-E2C0-4B1D-8490-4CF6FD844712}"/>
              </a:ext>
            </a:extLst>
          </p:cNvPr>
          <p:cNvSpPr/>
          <p:nvPr/>
        </p:nvSpPr>
        <p:spPr>
          <a:xfrm>
            <a:off x="125231" y="2130890"/>
            <a:ext cx="4045460" cy="1938992"/>
          </a:xfrm>
          <a:prstGeom prst="rect">
            <a:avLst/>
          </a:prstGeom>
          <a:ln w="28575">
            <a:solidFill>
              <a:srgbClr val="00B0F0"/>
            </a:solidFill>
            <a:prstDash val="dash"/>
          </a:ln>
        </p:spPr>
        <p:txBody>
          <a:bodyPr wrap="square">
            <a:spAutoFit/>
          </a:bodyPr>
          <a:lstStyle/>
          <a:p>
            <a:pPr algn="just"/>
            <a:r>
              <a:rPr lang="en-US" sz="1200" b="1" dirty="0"/>
              <a:t>The diagram shows the structure of a nucleotide.  Identify the key features and describe it’s structure.</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1" name="Rectangle 20">
            <a:extLst>
              <a:ext uri="{FF2B5EF4-FFF2-40B4-BE49-F238E27FC236}">
                <a16:creationId xmlns:a16="http://schemas.microsoft.com/office/drawing/2014/main" id="{CD2A381A-F92B-4A45-B0FD-91551F644B9F}"/>
              </a:ext>
            </a:extLst>
          </p:cNvPr>
          <p:cNvSpPr/>
          <p:nvPr/>
        </p:nvSpPr>
        <p:spPr>
          <a:xfrm>
            <a:off x="125231" y="4181219"/>
            <a:ext cx="4045460" cy="1200329"/>
          </a:xfrm>
          <a:prstGeom prst="rect">
            <a:avLst/>
          </a:prstGeom>
          <a:ln w="28575">
            <a:solidFill>
              <a:srgbClr val="00B0F0"/>
            </a:solidFill>
            <a:prstDash val="dash"/>
          </a:ln>
        </p:spPr>
        <p:txBody>
          <a:bodyPr wrap="square">
            <a:spAutoFit/>
          </a:bodyPr>
          <a:lstStyle/>
          <a:p>
            <a:pPr algn="just"/>
            <a:r>
              <a:rPr lang="en-US" sz="1200" b="1" dirty="0"/>
              <a:t>Summaries how nucleotides join together</a:t>
            </a:r>
          </a:p>
          <a:p>
            <a:pPr algn="just"/>
            <a:r>
              <a:rPr lang="en-US" sz="1200" b="1" dirty="0"/>
              <a:t>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23" name="Rectangle 22">
            <a:extLst>
              <a:ext uri="{FF2B5EF4-FFF2-40B4-BE49-F238E27FC236}">
                <a16:creationId xmlns:a16="http://schemas.microsoft.com/office/drawing/2014/main" id="{045DD7FD-C638-4364-AB35-B0C17EBB1227}"/>
              </a:ext>
            </a:extLst>
          </p:cNvPr>
          <p:cNvSpPr/>
          <p:nvPr/>
        </p:nvSpPr>
        <p:spPr>
          <a:xfrm>
            <a:off x="4351555" y="2448342"/>
            <a:ext cx="2381214" cy="297004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When the nucleotides are linked together in a strand of DNA, the phosphate group attached to the 5′ (pronounced ‘five prime’) carbon of the deoxyribose sugar of one nucleotide becomes joined to the 3′ carbon on the sugar of an adjacent nucleotide. The strand in which the sugar alternates with phosphate is called a sugar-phosphate backbone. The backbone is not symmetrical. It has a definite orientation, with a free 3` hydroxyl group at one end and a free 5` phosphate group at the other end. The purine and pyrimidine bases stick out to one side of the sugar-phosphate backbone.</a:t>
            </a:r>
          </a:p>
        </p:txBody>
      </p:sp>
      <p:pic>
        <p:nvPicPr>
          <p:cNvPr id="1026" name="Picture 2" descr="Image result for nucleotides">
            <a:extLst>
              <a:ext uri="{FF2B5EF4-FFF2-40B4-BE49-F238E27FC236}">
                <a16:creationId xmlns:a16="http://schemas.microsoft.com/office/drawing/2014/main" id="{68329578-0FA3-4B51-A89C-67B340120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555" y="543317"/>
            <a:ext cx="2239499" cy="18444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1C0C631-05F1-473D-82BF-72E565E3D68D}"/>
              </a:ext>
            </a:extLst>
          </p:cNvPr>
          <p:cNvSpPr/>
          <p:nvPr/>
        </p:nvSpPr>
        <p:spPr>
          <a:xfrm>
            <a:off x="125230" y="5492885"/>
            <a:ext cx="2891469" cy="34778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b="1" dirty="0"/>
              <a:t>DNA Replication:</a:t>
            </a:r>
          </a:p>
          <a:p>
            <a:pPr marL="171450" indent="-171450" algn="just">
              <a:buFont typeface="Arial" panose="020B0604020202020204" pitchFamily="34" charset="0"/>
              <a:buChar char="•"/>
            </a:pPr>
            <a:r>
              <a:rPr lang="en-US" sz="1100" dirty="0"/>
              <a:t>DNA has to be accurately copied during cell division to propagate the information to daughter cells</a:t>
            </a:r>
          </a:p>
          <a:p>
            <a:pPr marL="171450" indent="-171450" algn="just">
              <a:buFont typeface="Arial" panose="020B0604020202020204" pitchFamily="34" charset="0"/>
              <a:buChar char="•"/>
            </a:pPr>
            <a:r>
              <a:rPr lang="en-US" sz="1100" dirty="0"/>
              <a:t>DNA replication occurs through a semiconservative mechanism, because each new molecule is made up of one old strand and one new strand.</a:t>
            </a:r>
          </a:p>
          <a:p>
            <a:pPr marL="171450" indent="-171450" algn="just">
              <a:buFont typeface="Arial" panose="020B0604020202020204" pitchFamily="34" charset="0"/>
              <a:buChar char="•"/>
            </a:pPr>
            <a:r>
              <a:rPr lang="en-US" sz="1100" dirty="0"/>
              <a:t>DNA replication involves various enzymes</a:t>
            </a:r>
          </a:p>
          <a:p>
            <a:pPr marL="171450" indent="-171450" algn="just">
              <a:buFont typeface="Arial" panose="020B0604020202020204" pitchFamily="34" charset="0"/>
              <a:buChar char="•"/>
            </a:pPr>
            <a:r>
              <a:rPr lang="en-US" sz="1100" dirty="0"/>
              <a:t>DNA helicase separates the strands to allow them to be copied. DNA polymerase </a:t>
            </a:r>
            <a:r>
              <a:rPr lang="en-US" sz="1100" dirty="0" err="1"/>
              <a:t>synthesises</a:t>
            </a:r>
            <a:r>
              <a:rPr lang="en-US" sz="1100" dirty="0"/>
              <a:t> new DNA from each strand</a:t>
            </a:r>
          </a:p>
          <a:p>
            <a:pPr marL="171450" indent="-171450" algn="just">
              <a:buFont typeface="Arial" panose="020B0604020202020204" pitchFamily="34" charset="0"/>
              <a:buChar char="•"/>
            </a:pPr>
            <a:r>
              <a:rPr lang="en-US" sz="1100" dirty="0"/>
              <a:t>This occurs via two mechanisms: one strand is </a:t>
            </a:r>
            <a:r>
              <a:rPr lang="en-US" sz="1100" dirty="0" err="1"/>
              <a:t>synthesised</a:t>
            </a:r>
            <a:r>
              <a:rPr lang="en-US" sz="1100" dirty="0"/>
              <a:t> by leading strand synthesis which is continuous, and the other strand is made by lagging strand synthesis which requires discontinuous synthesis of smaller fragments</a:t>
            </a:r>
          </a:p>
          <a:p>
            <a:pPr marL="171450" indent="-171450" algn="just">
              <a:buFont typeface="Arial" panose="020B0604020202020204" pitchFamily="34" charset="0"/>
              <a:buChar char="•"/>
            </a:pPr>
            <a:r>
              <a:rPr lang="en-US" sz="1100" dirty="0"/>
              <a:t>The gaps are filled in and the DNA is glued back together by DNA ligase</a:t>
            </a:r>
          </a:p>
        </p:txBody>
      </p:sp>
      <p:sp>
        <p:nvSpPr>
          <p:cNvPr id="16" name="Rectangle 15">
            <a:extLst>
              <a:ext uri="{FF2B5EF4-FFF2-40B4-BE49-F238E27FC236}">
                <a16:creationId xmlns:a16="http://schemas.microsoft.com/office/drawing/2014/main" id="{182C8CCD-30E9-46C8-9E7B-158CE0734B57}"/>
              </a:ext>
            </a:extLst>
          </p:cNvPr>
          <p:cNvSpPr/>
          <p:nvPr/>
        </p:nvSpPr>
        <p:spPr>
          <a:xfrm>
            <a:off x="3165529" y="5529723"/>
            <a:ext cx="3567240" cy="630942"/>
          </a:xfrm>
          <a:prstGeom prst="rect">
            <a:avLst/>
          </a:prstGeom>
          <a:ln w="28575">
            <a:solidFill>
              <a:srgbClr val="FFFF00"/>
            </a:solidFill>
            <a:prstDash val="solid"/>
          </a:ln>
        </p:spPr>
        <p:txBody>
          <a:bodyPr wrap="square">
            <a:spAutoFit/>
          </a:bodyPr>
          <a:lstStyle/>
          <a:p>
            <a:pPr algn="just"/>
            <a:r>
              <a:rPr lang="en-US" sz="1100" b="1" dirty="0"/>
              <a:t> </a:t>
            </a:r>
            <a:r>
              <a:rPr lang="en-US" sz="1100" dirty="0"/>
              <a:t>Why does DNA need to be replicated?</a:t>
            </a:r>
          </a:p>
          <a:p>
            <a:pPr algn="just"/>
            <a:r>
              <a:rPr lang="en-US" sz="1200" b="1" dirty="0"/>
              <a:t>________________________________________________________________________________________</a:t>
            </a:r>
            <a:endParaRPr lang="en-GB" sz="1200" b="1" dirty="0"/>
          </a:p>
        </p:txBody>
      </p:sp>
      <p:sp>
        <p:nvSpPr>
          <p:cNvPr id="17" name="Rectangle 16">
            <a:extLst>
              <a:ext uri="{FF2B5EF4-FFF2-40B4-BE49-F238E27FC236}">
                <a16:creationId xmlns:a16="http://schemas.microsoft.com/office/drawing/2014/main" id="{43CCFBC5-7BAD-4D95-B370-CF05582195B9}"/>
              </a:ext>
            </a:extLst>
          </p:cNvPr>
          <p:cNvSpPr/>
          <p:nvPr/>
        </p:nvSpPr>
        <p:spPr>
          <a:xfrm>
            <a:off x="3165529" y="6272002"/>
            <a:ext cx="3567240" cy="630942"/>
          </a:xfrm>
          <a:prstGeom prst="rect">
            <a:avLst/>
          </a:prstGeom>
          <a:ln w="28575">
            <a:solidFill>
              <a:srgbClr val="FFFF00"/>
            </a:solidFill>
            <a:prstDash val="solid"/>
          </a:ln>
        </p:spPr>
        <p:txBody>
          <a:bodyPr wrap="square">
            <a:spAutoFit/>
          </a:bodyPr>
          <a:lstStyle/>
          <a:p>
            <a:pPr algn="just"/>
            <a:r>
              <a:rPr lang="en-US" sz="1100" b="1" dirty="0"/>
              <a:t> </a:t>
            </a:r>
            <a:r>
              <a:rPr lang="en-US" sz="1100" dirty="0"/>
              <a:t>What enzymes are involved in DNA replication?</a:t>
            </a:r>
          </a:p>
          <a:p>
            <a:pPr algn="just"/>
            <a:r>
              <a:rPr lang="en-US" sz="1200" b="1" dirty="0"/>
              <a:t>________________________________________________________________________________________</a:t>
            </a:r>
            <a:endParaRPr lang="en-GB" sz="1200" b="1" dirty="0"/>
          </a:p>
        </p:txBody>
      </p:sp>
      <p:sp>
        <p:nvSpPr>
          <p:cNvPr id="18" name="Rectangle 17">
            <a:extLst>
              <a:ext uri="{FF2B5EF4-FFF2-40B4-BE49-F238E27FC236}">
                <a16:creationId xmlns:a16="http://schemas.microsoft.com/office/drawing/2014/main" id="{AC1724C6-7BED-4143-A495-E517D6580554}"/>
              </a:ext>
            </a:extLst>
          </p:cNvPr>
          <p:cNvSpPr/>
          <p:nvPr/>
        </p:nvSpPr>
        <p:spPr>
          <a:xfrm>
            <a:off x="3165529" y="7035645"/>
            <a:ext cx="3567240" cy="630942"/>
          </a:xfrm>
          <a:prstGeom prst="rect">
            <a:avLst/>
          </a:prstGeom>
          <a:ln w="28575">
            <a:solidFill>
              <a:srgbClr val="FFFF00"/>
            </a:solidFill>
            <a:prstDash val="solid"/>
          </a:ln>
        </p:spPr>
        <p:txBody>
          <a:bodyPr wrap="square">
            <a:spAutoFit/>
          </a:bodyPr>
          <a:lstStyle/>
          <a:p>
            <a:pPr algn="just"/>
            <a:r>
              <a:rPr lang="en-US" sz="1100" b="1" dirty="0"/>
              <a:t> </a:t>
            </a:r>
            <a:r>
              <a:rPr lang="en-US" sz="1100" dirty="0"/>
              <a:t>What mechanisms are used to replicate DNA</a:t>
            </a:r>
          </a:p>
          <a:p>
            <a:pPr algn="just"/>
            <a:r>
              <a:rPr lang="en-US" sz="1200" b="1" dirty="0"/>
              <a:t>________________________________________________________________________________________</a:t>
            </a:r>
            <a:endParaRPr lang="en-GB" sz="1200" b="1" dirty="0"/>
          </a:p>
        </p:txBody>
      </p:sp>
      <p:sp>
        <p:nvSpPr>
          <p:cNvPr id="19" name="Rectangle 18">
            <a:extLst>
              <a:ext uri="{FF2B5EF4-FFF2-40B4-BE49-F238E27FC236}">
                <a16:creationId xmlns:a16="http://schemas.microsoft.com/office/drawing/2014/main" id="{05166972-EAE3-4BAB-A8B6-4F0910BA1957}"/>
              </a:ext>
            </a:extLst>
          </p:cNvPr>
          <p:cNvSpPr/>
          <p:nvPr/>
        </p:nvSpPr>
        <p:spPr>
          <a:xfrm>
            <a:off x="3165529" y="7799288"/>
            <a:ext cx="3567240" cy="630942"/>
          </a:xfrm>
          <a:prstGeom prst="rect">
            <a:avLst/>
          </a:prstGeom>
          <a:ln w="28575">
            <a:solidFill>
              <a:srgbClr val="FFFF00"/>
            </a:solidFill>
            <a:prstDash val="solid"/>
          </a:ln>
        </p:spPr>
        <p:txBody>
          <a:bodyPr wrap="square">
            <a:spAutoFit/>
          </a:bodyPr>
          <a:lstStyle/>
          <a:p>
            <a:pPr algn="just"/>
            <a:r>
              <a:rPr lang="en-US" sz="1100" b="1" dirty="0"/>
              <a:t> </a:t>
            </a:r>
            <a:r>
              <a:rPr lang="en-US" sz="1100" dirty="0"/>
              <a:t>What enzyme sticks DNA together?</a:t>
            </a:r>
          </a:p>
          <a:p>
            <a:pPr algn="just"/>
            <a:r>
              <a:rPr lang="en-US" sz="1200" b="1" dirty="0"/>
              <a:t>________________________________________________________________________________________</a:t>
            </a:r>
            <a:endParaRPr lang="en-GB" sz="1200" b="1" dirty="0"/>
          </a:p>
        </p:txBody>
      </p:sp>
      <p:sp>
        <p:nvSpPr>
          <p:cNvPr id="25" name="Rectangle 24">
            <a:extLst>
              <a:ext uri="{FF2B5EF4-FFF2-40B4-BE49-F238E27FC236}">
                <a16:creationId xmlns:a16="http://schemas.microsoft.com/office/drawing/2014/main" id="{B262BBC4-A2B2-4762-B78D-BF73877A9887}"/>
              </a:ext>
            </a:extLst>
          </p:cNvPr>
          <p:cNvSpPr/>
          <p:nvPr/>
        </p:nvSpPr>
        <p:spPr>
          <a:xfrm>
            <a:off x="3165529" y="8513058"/>
            <a:ext cx="3567240" cy="446276"/>
          </a:xfrm>
          <a:prstGeom prst="rect">
            <a:avLst/>
          </a:prstGeom>
          <a:ln w="28575">
            <a:solidFill>
              <a:srgbClr val="FFFF00"/>
            </a:solidFill>
            <a:prstDash val="solid"/>
          </a:ln>
        </p:spPr>
        <p:txBody>
          <a:bodyPr wrap="square">
            <a:spAutoFit/>
          </a:bodyPr>
          <a:lstStyle/>
          <a:p>
            <a:pPr algn="just"/>
            <a:r>
              <a:rPr lang="en-US" sz="1100" b="1" dirty="0"/>
              <a:t> </a:t>
            </a:r>
            <a:r>
              <a:rPr lang="en-US" sz="1100" dirty="0"/>
              <a:t>What enzyme separates DNA?</a:t>
            </a:r>
          </a:p>
          <a:p>
            <a:pPr algn="just"/>
            <a:r>
              <a:rPr lang="en-US" sz="1200" b="1" dirty="0"/>
              <a:t>____________________________________________</a:t>
            </a:r>
            <a:endParaRPr lang="en-GB" sz="1200" b="1" dirty="0"/>
          </a:p>
        </p:txBody>
      </p:sp>
    </p:spTree>
    <p:extLst>
      <p:ext uri="{BB962C8B-B14F-4D97-AF65-F5344CB8AC3E}">
        <p14:creationId xmlns:p14="http://schemas.microsoft.com/office/powerpoint/2010/main" val="261291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Click here to access my percentage composition </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youtube</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36129FC-2DE4-177E-8920-54589B40FF68}"/>
              </a:ext>
            </a:extLst>
          </p:cNvPr>
          <p:cNvPicPr>
            <a:picLocks noChangeAspect="1"/>
          </p:cNvPicPr>
          <p:nvPr/>
        </p:nvPicPr>
        <p:blipFill rotWithShape="1">
          <a:blip r:embed="rId14"/>
          <a:srcRect l="8006" t="20990" r="41891" b="27004"/>
          <a:stretch/>
        </p:blipFill>
        <p:spPr>
          <a:xfrm>
            <a:off x="751163" y="5046696"/>
            <a:ext cx="2071334" cy="1209377"/>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424</Words>
  <Application>Microsoft Office PowerPoint</Application>
  <PresentationFormat>On-screen Show (4:3)</PresentationFormat>
  <Paragraphs>33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DNA Practice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 Operon</dc:title>
  <dc:creator>Chalky Chalk</dc:creator>
  <cp:lastModifiedBy>Mr D Chalk</cp:lastModifiedBy>
  <cp:revision>25</cp:revision>
  <dcterms:created xsi:type="dcterms:W3CDTF">2019-02-02T18:17:28Z</dcterms:created>
  <dcterms:modified xsi:type="dcterms:W3CDTF">2024-06-08T15:02:05Z</dcterms:modified>
</cp:coreProperties>
</file>