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lky Chalk" initials="CC" lastIdx="1" clrIdx="0">
    <p:extLst>
      <p:ext uri="{19B8F6BF-5375-455C-9EA6-DF929625EA0E}">
        <p15:presenceInfo xmlns:p15="http://schemas.microsoft.com/office/powerpoint/2012/main" userId="53063a57c85153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50" d="100"/>
          <a:sy n="50" d="100"/>
        </p:scale>
        <p:origin x="5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61FB-5BD1-4630-9D68-83F8323F4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820CF-DD28-40E3-843D-7CE871E3F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6686-BDF5-4BEB-A32C-8602A823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FE8A-DD54-415A-A51B-5F3ED6E9026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7E382-E3EE-45C4-867E-43C16AA1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C067B-6987-42C6-957F-2A6BCBF1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7C3E-47B4-4BC7-98C0-D92C1E7F1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57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1289A-BFA4-4A4A-9BEE-28F3388C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12A34-BAFC-4EEB-8973-E27DD98A6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E4B63-33C6-428B-BF67-32849F88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FE8A-DD54-415A-A51B-5F3ED6E9026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F4F1-947E-425C-AD51-1434368F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AFCDF-9FBD-47DF-A97A-4937A0D7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7C3E-47B4-4BC7-98C0-D92C1E7F1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5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E1FBBC-935B-4F35-B024-226F1CF4A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0B9F7-5AEA-44D1-BF35-FD723D7C8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AA361-5952-402A-B3FE-D667DF16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FE8A-DD54-415A-A51B-5F3ED6E9026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095C4-4447-4ADE-9317-FD887471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C4CF8-C2C5-4F0D-BD5A-33433FA4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7C3E-47B4-4BC7-98C0-D92C1E7F1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3806-A4D1-138E-CCD2-A6495091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094E2-3DBA-FA15-A382-286702E8A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A6B3-691A-D360-FDE9-139EA04B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7E56-BA17-7E61-ECCF-C04D64E9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595B0-865C-F2F0-AA69-607E8575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55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4782-2214-0FB9-9010-6FB9E512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EB9E-DDE6-7BD7-4EEB-4BE0E56D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3AE6-6BB2-546A-5E59-F6F273D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9523-B108-58C5-3054-62D7B44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FA84D-655D-1388-E66F-C83C4353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7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8EB3-72D8-0836-4993-7C57FB6E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9A238-07CD-9E15-4576-05EC63FA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6A7F-51C9-AF6B-09B7-B31FBAD3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B3FA2-D5C2-B848-BADB-CC780131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5E2E-5E82-42EE-E160-DD8B5A84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0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E188-260D-54D8-A412-0EE6AD34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0630-5CFF-0F1B-75EB-D9F6DEC92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593D4-343C-765F-EDA8-0E8003FB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1FC83-37CA-578C-C5BC-750C8A17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DAE99-E483-6713-F658-46A3F33B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F7D47-8299-AD24-E5E2-0BD68006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36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6DA6-ECF8-B112-9B01-304FC626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C746B-C33A-E8CB-E16D-5DEE083E7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C988C-3A24-1206-A936-4BCF0E33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A050-EFFA-DDAA-9432-B521DD657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73A87-A7E3-61EA-6FD7-41ED1F364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45CDD-15F1-321D-DABA-855F9D0E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F2B17-5467-7A2D-0374-FBBA5530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432D2-D8E6-B90D-FFB7-B3BFBB07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26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34C3-BE19-07EF-CD24-C0AFC2A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BAA46-E2CC-C3CB-AC63-2A7842E8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D6B9-FFD9-2338-DBCF-7597C0CE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60FA1-05CE-C058-004F-D6B78850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63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EE653-E4B1-7E33-1F07-C66B0BE6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D2C3-2E1C-C03A-8CC1-0D6A20E1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AE6A-16C1-E835-46C9-A5C2EBBC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84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511F-7FEF-C5D1-0AEB-72A2812E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3DCA-59AE-7C61-F76D-09975CA4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7C19D-8614-D86A-0DD5-3E2C2B3C3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2E041-D797-2EA9-A2E5-740CF0CB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C6F5F-5413-59BC-E04D-39A4A21B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7751E-6B49-8301-AE48-C21EB87B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42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99F5-BB6F-413C-8595-1ADDCF46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B264A-E7E3-4068-A92C-9DD3B0415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A1834-230C-4F95-82E4-0B93D9A0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FE8A-DD54-415A-A51B-5F3ED6E9026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1B6B1-3AA5-4FFA-945A-196C0A183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4DD6A-9149-403B-9D3F-57C9B837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7C3E-47B4-4BC7-98C0-D92C1E7F1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0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BEF1-87A7-55D6-F0FD-A9F2458E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D753-0479-9442-5D2E-EC3B23FC1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B3FD-EC0B-72FB-D3DD-42B4B0BC0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90F4-5286-BBCF-F95C-8A9D4355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34954-CF36-EA41-454B-93C04999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DFE9B-9E45-7867-40D2-359FED52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873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7E98-12D6-9643-9A13-C9196750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DEA6-FF64-6719-1385-F92EB5BFC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7A0D-FD61-301F-8216-A4341254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5A97-FFED-B3F7-49FA-18B814DA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E520-011F-63BB-F9C6-2D7040B6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67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FE3BC-2370-5515-E8FE-5C74F3006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8E9AB-2DEC-B9AE-D347-F413E1106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78E2-D4E6-03C6-CE5C-29F72BA2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96A7-5574-1889-48E2-19DD6219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5E05-1198-2F2F-AB87-0BF4FADC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BD26-7425-4DFF-8DBC-D6E390C0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8F10-9CDD-4FB2-A99B-2281E7ACF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96D8-FB2F-40DD-87C4-003AC65A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FE8A-DD54-415A-A51B-5F3ED6E9026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55D0-082B-4076-853F-B5BD52AE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3DCCE-879C-45EF-B4D1-644C695A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7C3E-47B4-4BC7-98C0-D92C1E7F1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5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12C2-683A-4EB8-BA68-AAB10CF9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9AB63-85F0-4B52-8D0F-0294A5C52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29179-C923-4A59-926D-880A2BF14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462EB-5F51-42B6-8A80-BA6F07C9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FE8A-DD54-415A-A51B-5F3ED6E9026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C9BE5-BF96-42FF-BF5A-DF5514EA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3E69F-6C47-462E-ACD2-0B2FA049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7C3E-47B4-4BC7-98C0-D92C1E7F1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3C57-D6D0-4E98-9921-36E81D9C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55A1C-B0BC-4082-ADBC-5A4D6EFF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E9C65-C273-4174-ABE4-BAA37C9F6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0B4AB-3014-40A6-B0AB-125352074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3A5AC-85E2-4E0E-8CF3-7F9946D48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87B540-89D5-4ED1-B477-DBCEBA84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FE8A-DD54-415A-A51B-5F3ED6E9026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3FC10-5160-49CF-807F-9B13F9C9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6E041B-1BBB-47E5-9BC7-45D579DA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7C3E-47B4-4BC7-98C0-D92C1E7F1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91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AF50-CFF4-49B6-A549-2028CC2D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3BFDA-8722-46DB-BA40-BB06B2D4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FE8A-DD54-415A-A51B-5F3ED6E9026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C6676-0EB2-4DBC-AEEF-75B7CDD4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A984B-6F53-4062-A318-AF662D7F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7C3E-47B4-4BC7-98C0-D92C1E7F1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59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50110-FE33-454B-BD99-CB39A35C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FE8A-DD54-415A-A51B-5F3ED6E9026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83497-D91C-4394-BF79-D062EF00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AEA74-C76C-4C18-BA22-3A32183D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7C3E-47B4-4BC7-98C0-D92C1E7F1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F060-B28F-43FC-BAEA-53FC925A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FC157-CE9A-465C-B338-7250E18F4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BC803-AAC9-4823-910D-17A2F03B9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3EFD2-2141-4617-917A-019D2A06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FE8A-DD54-415A-A51B-5F3ED6E9026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17A5F-2335-4935-8731-5E648367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4B1E7-2120-41B6-A743-C2411D28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7C3E-47B4-4BC7-98C0-D92C1E7F1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1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E7DC7-59D2-4893-9868-D7CD2D55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6356C-EF42-4768-B28F-380DA09CF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1F708-0BBC-4BAB-A7C4-40288FF4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1732C-30CA-499E-ACB6-FBA716FC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FE8A-DD54-415A-A51B-5F3ED6E9026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78FBA-159D-445C-9A42-E02E951C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F3823-038C-4A3F-B7BE-4FEB21EA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7C3E-47B4-4BC7-98C0-D92C1E7F1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2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A4D80-94A3-45C1-9A1A-52B5AD73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6FB92-C9E0-4AC7-A6F6-384445AEC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0EEB0-48A4-4A0C-A1CE-5FAC74C5F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FE8A-DD54-415A-A51B-5F3ED6E90268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63D11-77A9-4503-82D4-42A609644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DE950-4935-488C-AEE1-A0C967B2A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7C3E-47B4-4BC7-98C0-D92C1E7F1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4ADAD-F5D7-916E-224D-A1687CCE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B47B0-7424-AA24-776C-A87267DF2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3D866-E866-EF24-B259-C3A27BD98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C73B-F55B-4B4A-F149-AB31A86BD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3F17F-014B-18EF-BFF2-FD23C107D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34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youtube.com/watch?v=t2gDJv1sX5I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resource-1136140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teacherspayteachers.com/Product/Chemistry-Science-Potable-Water-Lesson-4960700" TargetMode="External"/><Relationship Id="rId5" Type="http://schemas.openxmlformats.org/officeDocument/2006/relationships/hyperlink" Target="https://twitter.com/teacherchalky1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2C55D-3E54-41AF-8B2D-A514592C4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4" t="9405" b="9171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ln w="57150">
            <a:noFill/>
          </a:ln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832AEBE-AC59-4EE6-A4A7-F80C33F83647}"/>
              </a:ext>
            </a:extLst>
          </p:cNvPr>
          <p:cNvSpPr/>
          <p:nvPr/>
        </p:nvSpPr>
        <p:spPr>
          <a:xfrm>
            <a:off x="493300" y="170442"/>
            <a:ext cx="7189714" cy="1938991"/>
          </a:xfrm>
          <a:prstGeom prst="wedgeRoundRectCallout">
            <a:avLst>
              <a:gd name="adj1" fmla="val 67830"/>
              <a:gd name="adj2" fmla="val 106693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343F5-C8F6-4BB4-BEDD-2A412BBE3774}"/>
              </a:ext>
            </a:extLst>
          </p:cNvPr>
          <p:cNvSpPr txBox="1"/>
          <p:nvPr/>
        </p:nvSpPr>
        <p:spPr>
          <a:xfrm>
            <a:off x="469412" y="163018"/>
            <a:ext cx="7189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Many parts of the world have little fresh water, let’s have a look at how they can use sea water</a:t>
            </a:r>
          </a:p>
        </p:txBody>
      </p:sp>
    </p:spTree>
    <p:extLst>
      <p:ext uri="{BB962C8B-B14F-4D97-AF65-F5344CB8AC3E}">
        <p14:creationId xmlns:p14="http://schemas.microsoft.com/office/powerpoint/2010/main" val="238299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AE to construct world's largest sea water RO desalination plant">
            <a:extLst>
              <a:ext uri="{FF2B5EF4-FFF2-40B4-BE49-F238E27FC236}">
                <a16:creationId xmlns:a16="http://schemas.microsoft.com/office/drawing/2014/main" id="{B4371C77-19ED-45BC-8AA9-37E8A0EF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2079B-B06F-4A0F-9027-5E9E6820F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360" y="-513080"/>
            <a:ext cx="7503795" cy="750379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2B5231-3769-4D54-BE28-4B2AA8B7A402}"/>
              </a:ext>
            </a:extLst>
          </p:cNvPr>
          <p:cNvGrpSpPr/>
          <p:nvPr/>
        </p:nvGrpSpPr>
        <p:grpSpPr>
          <a:xfrm>
            <a:off x="2966718" y="71120"/>
            <a:ext cx="8138162" cy="1341120"/>
            <a:chOff x="2367278" y="91440"/>
            <a:chExt cx="6136642" cy="2987484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FE75C237-8338-4372-98A2-8F2FAF950F91}"/>
                </a:ext>
              </a:extLst>
            </p:cNvPr>
            <p:cNvSpPr/>
            <p:nvPr/>
          </p:nvSpPr>
          <p:spPr>
            <a:xfrm>
              <a:off x="2387600" y="101600"/>
              <a:ext cx="6116320" cy="2977324"/>
            </a:xfrm>
            <a:prstGeom prst="wedgeRoundRectCallout">
              <a:avLst>
                <a:gd name="adj1" fmla="val -70779"/>
                <a:gd name="adj2" fmla="val 120066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753035-BD74-4CE0-A19C-9C9E0888EF4E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203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Water is allowed to flow in from the sea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B417611-716A-425E-B178-360E12A2B0A4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E9052B-919A-47AF-B41A-C8765D26C296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4A6CA2-B18F-4A13-BD12-CEB3AF6BFC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0709F6-26BD-48E1-AAF1-248BA3C1FF63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B2DED6-F694-4316-8B3D-B133CDE7937B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In what areas might this be used?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might be dissolved in the sea water?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How can fish be kept out?</a:t>
              </a:r>
            </a:p>
            <a:p>
              <a:endParaRPr lang="en-GB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801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awater Intakes for Desalination Plants - Aqseptence Group">
            <a:extLst>
              <a:ext uri="{FF2B5EF4-FFF2-40B4-BE49-F238E27FC236}">
                <a16:creationId xmlns:a16="http://schemas.microsoft.com/office/drawing/2014/main" id="{D77BFA29-8612-4CB7-9359-AF5D80EAC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6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870FEB-0F1D-4E1C-BBF3-0478057B4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-563880"/>
            <a:ext cx="7503795" cy="75037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AF6ADF-7793-42A1-A383-280FD6E5932F}"/>
              </a:ext>
            </a:extLst>
          </p:cNvPr>
          <p:cNvGrpSpPr/>
          <p:nvPr/>
        </p:nvGrpSpPr>
        <p:grpSpPr>
          <a:xfrm>
            <a:off x="264158" y="152183"/>
            <a:ext cx="8138162" cy="2123658"/>
            <a:chOff x="2367278" y="91440"/>
            <a:chExt cx="6136642" cy="2554545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D95B4CA3-9A1A-414F-8CA6-C8A76B7BF96B}"/>
                </a:ext>
              </a:extLst>
            </p:cNvPr>
            <p:cNvSpPr/>
            <p:nvPr/>
          </p:nvSpPr>
          <p:spPr>
            <a:xfrm>
              <a:off x="2387600" y="101599"/>
              <a:ext cx="6116320" cy="2500371"/>
            </a:xfrm>
            <a:prstGeom prst="wedgeRoundRectCallout">
              <a:avLst>
                <a:gd name="adj1" fmla="val 79281"/>
                <a:gd name="adj2" fmla="val 54022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BE641E-3AF4-4B6A-AC55-5D1DA4982DB5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Seawater undergoes a 2 stage mechanical filtration process to remove coarse and fine particles</a:t>
              </a:r>
            </a:p>
            <a:p>
              <a:pPr algn="ctr"/>
              <a:endParaRPr lang="en-US" sz="4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AB57A38-19EF-4B3B-9747-2439E7C286E5}"/>
              </a:ext>
            </a:extLst>
          </p:cNvPr>
          <p:cNvGrpSpPr/>
          <p:nvPr/>
        </p:nvGrpSpPr>
        <p:grpSpPr>
          <a:xfrm>
            <a:off x="0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0DF638-1480-4482-B5D7-26C836FAC3A2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BB5727-658C-4F0C-971F-B8647B280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A0FD50-8B3E-4C91-B112-4E92A1763F4C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22E160-8550-4137-95FA-4E9E88D18D1C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is a rotating mesh used?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might be removed from the sea water?</a:t>
              </a:r>
            </a:p>
            <a:p>
              <a:endParaRPr lang="en-GB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855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salination Plants: Six of the World's Largest | Aquatech">
            <a:extLst>
              <a:ext uri="{FF2B5EF4-FFF2-40B4-BE49-F238E27FC236}">
                <a16:creationId xmlns:a16="http://schemas.microsoft.com/office/drawing/2014/main" id="{EB12B1E7-A3C5-4326-B7F7-F9F4D91D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A0D4BF-F112-470E-A491-4B1351D2C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10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40" y="-635635"/>
            <a:ext cx="7493635" cy="74936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275107-0F45-492F-93DC-8299F5A19EA6}"/>
              </a:ext>
            </a:extLst>
          </p:cNvPr>
          <p:cNvGrpSpPr/>
          <p:nvPr/>
        </p:nvGrpSpPr>
        <p:grpSpPr>
          <a:xfrm>
            <a:off x="284478" y="121920"/>
            <a:ext cx="9133842" cy="2346960"/>
            <a:chOff x="2367278" y="91440"/>
            <a:chExt cx="6136642" cy="2554544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B7C6A9E-8350-42A7-BC8A-E07C9C260ACF}"/>
                </a:ext>
              </a:extLst>
            </p:cNvPr>
            <p:cNvSpPr/>
            <p:nvPr/>
          </p:nvSpPr>
          <p:spPr>
            <a:xfrm>
              <a:off x="2387600" y="101599"/>
              <a:ext cx="6116320" cy="2544385"/>
            </a:xfrm>
            <a:prstGeom prst="wedgeRoundRectCallout">
              <a:avLst>
                <a:gd name="adj1" fmla="val 67105"/>
                <a:gd name="adj2" fmla="val 39630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DD91D4-A59C-42A7-B7EC-DF140172134E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Chemicals are added to agglomerate impurities into bigger particles, and fine air bubbles are pumped into float these particles to the surface where they can be removed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8DAE9F-A108-4A42-8E6C-C9BCB4C5D22C}"/>
              </a:ext>
            </a:extLst>
          </p:cNvPr>
          <p:cNvGrpSpPr/>
          <p:nvPr/>
        </p:nvGrpSpPr>
        <p:grpSpPr>
          <a:xfrm>
            <a:off x="0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116174-CD3B-4659-98D8-83CD0AE964CB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E8FAE0-91B2-4072-9F0D-7211F97FB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AEDC15-DBDA-45D2-A66D-B1847AA265B0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69931F-F303-486B-9DB5-9BD4A604A669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chemicals do you know that cause small particles to clump together?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How can these impurities be removed?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1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ltra Filtration or UF Plant Manufacturer, Exporter &amp; Supplier - India">
            <a:extLst>
              <a:ext uri="{FF2B5EF4-FFF2-40B4-BE49-F238E27FC236}">
                <a16:creationId xmlns:a16="http://schemas.microsoft.com/office/drawing/2014/main" id="{47086875-0A8D-4926-8455-4CE1598E0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3"/>
          <a:stretch/>
        </p:blipFill>
        <p:spPr bwMode="auto">
          <a:xfrm>
            <a:off x="0" y="-10612"/>
            <a:ext cx="12192000" cy="68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99EB88-5E69-484A-9099-0115B4438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8526" y="1518860"/>
            <a:ext cx="5634212" cy="54006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56914E-2BFD-41F6-90F7-8B72CE6FC3B2}"/>
              </a:ext>
            </a:extLst>
          </p:cNvPr>
          <p:cNvGrpSpPr/>
          <p:nvPr/>
        </p:nvGrpSpPr>
        <p:grpSpPr>
          <a:xfrm>
            <a:off x="85137" y="-10612"/>
            <a:ext cx="9211264" cy="1981652"/>
            <a:chOff x="2480349" y="-4575125"/>
            <a:chExt cx="10034626" cy="2694385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621C1FB-95EF-42C1-91C9-23AECBF6B28A}"/>
                </a:ext>
              </a:extLst>
            </p:cNvPr>
            <p:cNvSpPr/>
            <p:nvPr/>
          </p:nvSpPr>
          <p:spPr>
            <a:xfrm>
              <a:off x="2593697" y="-4517349"/>
              <a:ext cx="9921278" cy="2636609"/>
            </a:xfrm>
            <a:prstGeom prst="wedgeRoundRectCallout">
              <a:avLst>
                <a:gd name="adj1" fmla="val 67308"/>
                <a:gd name="adj2" fmla="val 127878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45F686-068B-464E-9E79-8CA4C637A34B}"/>
                </a:ext>
              </a:extLst>
            </p:cNvPr>
            <p:cNvSpPr txBox="1"/>
            <p:nvPr/>
          </p:nvSpPr>
          <p:spPr>
            <a:xfrm>
              <a:off x="2480349" y="-4575125"/>
              <a:ext cx="9921276" cy="263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The clarified seawater passes through semi-permeable membranes to remove impurities, micro-organisms and bacteria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B83F05-6936-4862-AE18-B8FE6395590E}"/>
              </a:ext>
            </a:extLst>
          </p:cNvPr>
          <p:cNvGrpSpPr/>
          <p:nvPr/>
        </p:nvGrpSpPr>
        <p:grpSpPr>
          <a:xfrm>
            <a:off x="85137" y="3300599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37E0C2-E87C-46BD-9C6E-473D3E575013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CD62C0-D83C-4C89-A4B5-FF8CC589E5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C3716E-167D-45D1-A819-DAA77ACD96F6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5CCC54-38B3-437A-BDAB-68F43B539A43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problems could be caused by micro organisms?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does semi permeable mean?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7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ackish Water RO Plant, Ro Plant, Ro Water Plant, Sarah Aquasoft ...">
            <a:extLst>
              <a:ext uri="{FF2B5EF4-FFF2-40B4-BE49-F238E27FC236}">
                <a16:creationId xmlns:a16="http://schemas.microsoft.com/office/drawing/2014/main" id="{BA29E810-4B00-4BFA-905B-2F65CDB53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80EB646-5EA6-408A-AF57-B1C33393891E}"/>
              </a:ext>
            </a:extLst>
          </p:cNvPr>
          <p:cNvGrpSpPr/>
          <p:nvPr/>
        </p:nvGrpSpPr>
        <p:grpSpPr>
          <a:xfrm>
            <a:off x="-110691" y="3332480"/>
            <a:ext cx="4068443" cy="3790950"/>
            <a:chOff x="-110691" y="3332480"/>
            <a:chExt cx="4068443" cy="3790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4B7611-B18E-459F-987B-9D1C473B5D88}"/>
                </a:ext>
              </a:extLst>
            </p:cNvPr>
            <p:cNvSpPr/>
            <p:nvPr/>
          </p:nvSpPr>
          <p:spPr>
            <a:xfrm>
              <a:off x="-110691" y="5375434"/>
              <a:ext cx="983197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FE167E-F121-4EFC-A929-9BD769C6F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3332480"/>
              <a:ext cx="3957752" cy="379095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EF0326-EAB1-48F1-ABB0-870E7B02DDBE}"/>
              </a:ext>
            </a:extLst>
          </p:cNvPr>
          <p:cNvGrpSpPr/>
          <p:nvPr/>
        </p:nvGrpSpPr>
        <p:grpSpPr>
          <a:xfrm>
            <a:off x="1422399" y="121920"/>
            <a:ext cx="10485124" cy="1920240"/>
            <a:chOff x="3505199" y="91440"/>
            <a:chExt cx="10485124" cy="315468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255C3F3D-2910-476D-90B0-AABDEC91DCDC}"/>
                </a:ext>
              </a:extLst>
            </p:cNvPr>
            <p:cNvSpPr/>
            <p:nvPr/>
          </p:nvSpPr>
          <p:spPr>
            <a:xfrm>
              <a:off x="3505199" y="91440"/>
              <a:ext cx="10485123" cy="3154680"/>
            </a:xfrm>
            <a:prstGeom prst="wedgeRoundRectCallout">
              <a:avLst>
                <a:gd name="adj1" fmla="val -54434"/>
                <a:gd name="adj2" fmla="val 239985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273421-CC93-40F5-91B3-2389910467FA}"/>
                </a:ext>
              </a:extLst>
            </p:cNvPr>
            <p:cNvSpPr txBox="1"/>
            <p:nvPr/>
          </p:nvSpPr>
          <p:spPr>
            <a:xfrm>
              <a:off x="3505200" y="91440"/>
              <a:ext cx="10485123" cy="255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The pretreated seawater is pumped at high pressure through membranes with holes too small to allow salt particles to pass through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68ADA1-089F-47A1-A2AC-2C8AECB97E19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DAF96C-ACD0-48DA-9C6E-0F9788193D61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1583DF-A778-4D9E-8F7D-C3E41206C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12AC7D-C87E-4E53-8B98-9A450033F3FB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1C9C50-437E-4A95-94E7-CD76B9357426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is osmosis?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might reverse osmosis be?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is a high pressure needed?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esalination presents growing chemical opportunity | ICIS">
            <a:extLst>
              <a:ext uri="{FF2B5EF4-FFF2-40B4-BE49-F238E27FC236}">
                <a16:creationId xmlns:a16="http://schemas.microsoft.com/office/drawing/2014/main" id="{0DAD9F5E-DD12-481E-99BB-FA72CD622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7"/>
          <a:stretch/>
        </p:blipFill>
        <p:spPr bwMode="auto">
          <a:xfrm>
            <a:off x="0" y="-30480"/>
            <a:ext cx="1222615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74D13B-CF16-4E17-9E4E-460E75699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10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265680"/>
            <a:ext cx="4592320" cy="45923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E9BFC67-E4C9-4005-8CC7-400E9BBBB175}"/>
              </a:ext>
            </a:extLst>
          </p:cNvPr>
          <p:cNvGrpSpPr/>
          <p:nvPr/>
        </p:nvGrpSpPr>
        <p:grpSpPr>
          <a:xfrm>
            <a:off x="1422400" y="121919"/>
            <a:ext cx="10485123" cy="2143761"/>
            <a:chOff x="3505200" y="91439"/>
            <a:chExt cx="10485123" cy="312506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0C8A663-1544-4DD6-8D67-C27A686D4C7D}"/>
                </a:ext>
              </a:extLst>
            </p:cNvPr>
            <p:cNvSpPr/>
            <p:nvPr/>
          </p:nvSpPr>
          <p:spPr>
            <a:xfrm>
              <a:off x="3556000" y="91439"/>
              <a:ext cx="10383522" cy="3125060"/>
            </a:xfrm>
            <a:prstGeom prst="wedgeRoundRectCallout">
              <a:avLst>
                <a:gd name="adj1" fmla="val -53822"/>
                <a:gd name="adj2" fmla="val 181731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DA0640-6EA6-4028-87D5-41D6E6E49F18}"/>
                </a:ext>
              </a:extLst>
            </p:cNvPr>
            <p:cNvSpPr txBox="1"/>
            <p:nvPr/>
          </p:nvSpPr>
          <p:spPr>
            <a:xfrm>
              <a:off x="3505200" y="91440"/>
              <a:ext cx="10485123" cy="2826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The water is made potable by adding chemicals such as chlorine and fluorine ensuring that the water remains safe to drink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45D1B72-CF99-46CE-A105-F002974D5E1A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BB6ED2-310A-455F-B796-D24001636A63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3EB92B-01B7-42AA-8118-2922FCB13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B1B57E-5C45-4319-8F2D-A88387231330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A611B2-F27D-4BA8-9CFB-72DEABF7C3AA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chemicals are added?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doe the chemicals doe to the water?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is it important not to add </a:t>
              </a:r>
              <a:r>
                <a:rPr lang="en-GB" sz="2200" b="1"/>
                <a:t>too  much?</a:t>
              </a:r>
              <a:endParaRPr lang="en-GB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3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E57318-E820-4897-FC32-891AE601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09D716-4142-4625-A7BA-B9A503FAAC1B}"/>
              </a:ext>
            </a:extLst>
          </p:cNvPr>
          <p:cNvSpPr/>
          <p:nvPr/>
        </p:nvSpPr>
        <p:spPr>
          <a:xfrm>
            <a:off x="508000" y="1798320"/>
            <a:ext cx="10942320" cy="17669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05945-601C-953A-3713-C9231ED845E2}"/>
              </a:ext>
            </a:extLst>
          </p:cNvPr>
          <p:cNvSpPr/>
          <p:nvPr/>
        </p:nvSpPr>
        <p:spPr>
          <a:xfrm>
            <a:off x="508000" y="3657600"/>
            <a:ext cx="10942320" cy="16306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794452-43AA-2401-3D45-44BDC68A579E}"/>
              </a:ext>
            </a:extLst>
          </p:cNvPr>
          <p:cNvSpPr txBox="1"/>
          <p:nvPr/>
        </p:nvSpPr>
        <p:spPr>
          <a:xfrm>
            <a:off x="588580" y="1780486"/>
            <a:ext cx="795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on the links below for lessons this resource can be used with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661A2E-28D1-8FED-3C46-451F95BFA9B6}"/>
              </a:ext>
            </a:extLst>
          </p:cNvPr>
          <p:cNvSpPr txBox="1"/>
          <p:nvPr/>
        </p:nvSpPr>
        <p:spPr>
          <a:xfrm>
            <a:off x="588579" y="3657600"/>
            <a:ext cx="741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this link for a video running through this activity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728B6-BF83-348B-79AB-AE33DBA82102}"/>
              </a:ext>
            </a:extLst>
          </p:cNvPr>
          <p:cNvSpPr txBox="1"/>
          <p:nvPr/>
        </p:nvSpPr>
        <p:spPr>
          <a:xfrm>
            <a:off x="508000" y="5380642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A2451-F7A0-6199-DA1D-39EC7804FD55}"/>
              </a:ext>
            </a:extLst>
          </p:cNvPr>
          <p:cNvSpPr txBox="1"/>
          <p:nvPr/>
        </p:nvSpPr>
        <p:spPr>
          <a:xfrm>
            <a:off x="508000" y="6008241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47925F6F-A584-77B9-6716-05D5CB7B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7254768" y="5366782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87572B9B-A89C-98D8-5493-0749774E01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8005379" y="5380642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5089F1DF-22D9-22F5-B154-552E0CE35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8772548" y="5380642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81F2C6A6-0466-E869-D106-99888C19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9500827" y="5431680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3CA01506-71EE-A240-2EA2-5F78B3458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10356504" y="5431679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9"/>
            <a:extLst>
              <a:ext uri="{FF2B5EF4-FFF2-40B4-BE49-F238E27FC236}">
                <a16:creationId xmlns:a16="http://schemas.microsoft.com/office/drawing/2014/main" id="{34666138-8AE8-C917-AC0D-A931D9B6A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6673" y="6041224"/>
            <a:ext cx="3517697" cy="493819"/>
          </a:xfrm>
          <a:prstGeom prst="rect">
            <a:avLst/>
          </a:prstGeom>
        </p:spPr>
      </p:pic>
      <p:sp>
        <p:nvSpPr>
          <p:cNvPr id="24" name="TextBox 23">
            <a:hlinkClick r:id="rId11"/>
            <a:extLst>
              <a:ext uri="{FF2B5EF4-FFF2-40B4-BE49-F238E27FC236}">
                <a16:creationId xmlns:a16="http://schemas.microsoft.com/office/drawing/2014/main" id="{8AF6D5C2-A8D0-D9EA-EDFB-8ABC28F70521}"/>
              </a:ext>
            </a:extLst>
          </p:cNvPr>
          <p:cNvSpPr txBox="1"/>
          <p:nvPr/>
        </p:nvSpPr>
        <p:spPr>
          <a:xfrm>
            <a:off x="741680" y="2581541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TPT lesson on potable water</a:t>
            </a:r>
          </a:p>
        </p:txBody>
      </p:sp>
      <p:sp>
        <p:nvSpPr>
          <p:cNvPr id="25" name="TextBox 24">
            <a:hlinkClick r:id="rId12"/>
            <a:extLst>
              <a:ext uri="{FF2B5EF4-FFF2-40B4-BE49-F238E27FC236}">
                <a16:creationId xmlns:a16="http://schemas.microsoft.com/office/drawing/2014/main" id="{57F7C237-D4CF-20B1-BEC2-59B80FD38973}"/>
              </a:ext>
            </a:extLst>
          </p:cNvPr>
          <p:cNvSpPr txBox="1"/>
          <p:nvPr/>
        </p:nvSpPr>
        <p:spPr>
          <a:xfrm>
            <a:off x="741680" y="3082849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TES lesson on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potable water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TextBox 25">
            <a:hlinkClick r:id="rId13"/>
            <a:extLst>
              <a:ext uri="{FF2B5EF4-FFF2-40B4-BE49-F238E27FC236}">
                <a16:creationId xmlns:a16="http://schemas.microsoft.com/office/drawing/2014/main" id="{F0295CF3-B6E3-7B74-8664-D5805CC2E235}"/>
              </a:ext>
            </a:extLst>
          </p:cNvPr>
          <p:cNvSpPr txBox="1"/>
          <p:nvPr/>
        </p:nvSpPr>
        <p:spPr>
          <a:xfrm>
            <a:off x="741680" y="4623216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 link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CC941B-78DC-D34F-A82E-1FCBA38530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0986" y="3756580"/>
            <a:ext cx="2501916" cy="14073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157B9C-0104-788A-FB92-9C64A996FF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1880" y="1927354"/>
            <a:ext cx="2084425" cy="15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8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310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Mr D Chalk</cp:lastModifiedBy>
  <cp:revision>10</cp:revision>
  <dcterms:created xsi:type="dcterms:W3CDTF">2020-06-01T10:08:35Z</dcterms:created>
  <dcterms:modified xsi:type="dcterms:W3CDTF">2024-02-15T13:00:08Z</dcterms:modified>
</cp:coreProperties>
</file>