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0" y="-731990"/>
            <a:ext cx="6858000" cy="1245621"/>
          </a:xfrm>
        </p:spPr>
        <p:txBody>
          <a:bodyPr>
            <a:noAutofit/>
          </a:bodyPr>
          <a:lstStyle/>
          <a:p>
            <a:pPr algn="l"/>
            <a:r>
              <a:rPr lang="en-GB" sz="2000" b="1" dirty="0">
                <a:solidFill>
                  <a:srgbClr val="00B050"/>
                </a:solidFill>
                <a:latin typeface="Comic Sans MS" pitchFamily="66" charset="0"/>
              </a:rPr>
              <a:t>Differences in Exchange Systems</a:t>
            </a:r>
          </a:p>
        </p:txBody>
      </p:sp>
      <p:sp>
        <p:nvSpPr>
          <p:cNvPr id="5" name="TextBox 4">
            <a:extLst>
              <a:ext uri="{FF2B5EF4-FFF2-40B4-BE49-F238E27FC236}">
                <a16:creationId xmlns:a16="http://schemas.microsoft.com/office/drawing/2014/main" id="{5CC14DE4-6B04-4B9C-9B4F-4440C207B430}"/>
              </a:ext>
            </a:extLst>
          </p:cNvPr>
          <p:cNvSpPr txBox="1"/>
          <p:nvPr/>
        </p:nvSpPr>
        <p:spPr>
          <a:xfrm>
            <a:off x="4659682" y="0"/>
            <a:ext cx="2198318"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sysClr val="windowText" lastClr="000000"/>
                </a:solidFill>
              </a:rPr>
              <a:t>Exchange Systems:  3.1.1</a:t>
            </a:r>
          </a:p>
        </p:txBody>
      </p:sp>
      <p:sp>
        <p:nvSpPr>
          <p:cNvPr id="6" name="TextBox 5">
            <a:extLst>
              <a:ext uri="{FF2B5EF4-FFF2-40B4-BE49-F238E27FC236}">
                <a16:creationId xmlns:a16="http://schemas.microsoft.com/office/drawing/2014/main" id="{F54895F6-D35B-476E-8E33-8DF19F070597}"/>
              </a:ext>
            </a:extLst>
          </p:cNvPr>
          <p:cNvSpPr txBox="1"/>
          <p:nvPr/>
        </p:nvSpPr>
        <p:spPr>
          <a:xfrm>
            <a:off x="97239" y="523221"/>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EF78EE5A-6FFB-4AB2-8E93-F4F66DF30D7A}"/>
              </a:ext>
            </a:extLst>
          </p:cNvPr>
          <p:cNvSpPr/>
          <p:nvPr/>
        </p:nvSpPr>
        <p:spPr>
          <a:xfrm>
            <a:off x="97239" y="911557"/>
            <a:ext cx="3258048" cy="313932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b="1" dirty="0"/>
              <a:t>Fish Gills: </a:t>
            </a:r>
            <a:r>
              <a:rPr lang="en-US" sz="1100" dirty="0"/>
              <a:t>Respiration And Ventilation Through The Water. ... They have specially designed organs called gills, which are very efficient in absorbing oxygen from water. Gills are present on either side of the pharynx. Fish gulps water continuously, which passes through the gill filaments where the oxygen is absorbed.</a:t>
            </a:r>
          </a:p>
          <a:p>
            <a:pPr algn="just"/>
            <a:r>
              <a:rPr lang="en-US" sz="1100" dirty="0"/>
              <a:t>Airflow through the respiratory system of mammals is tidal, meaning that air flows in by the same route that it leaves. When at rest, the average adult human breathes in and out about half a liter of air with each breath. This is called our tidal volume. When this fresh air enters the lungs, it mixes with stale air—typically 2 liters worth—before it hits the respiratory surfaces in the alveoli (air sacs) of the lungs. Because the stale air has a low partial pressure of oxygen, tidal breathing is not an optimally efficient means of gas exchange.</a:t>
            </a:r>
          </a:p>
        </p:txBody>
      </p:sp>
      <p:sp>
        <p:nvSpPr>
          <p:cNvPr id="8" name="Arrow: Down 7">
            <a:extLst>
              <a:ext uri="{FF2B5EF4-FFF2-40B4-BE49-F238E27FC236}">
                <a16:creationId xmlns:a16="http://schemas.microsoft.com/office/drawing/2014/main" id="{0F6CAA4E-7D71-44B7-98E7-18066983617E}"/>
              </a:ext>
            </a:extLst>
          </p:cNvPr>
          <p:cNvSpPr/>
          <p:nvPr/>
        </p:nvSpPr>
        <p:spPr>
          <a:xfrm>
            <a:off x="3016700" y="420945"/>
            <a:ext cx="410230" cy="542079"/>
          </a:xfrm>
          <a:prstGeom prst="downArrow">
            <a:avLst>
              <a:gd name="adj1" fmla="val 43493"/>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CFA43210-7A76-4883-871E-02E95FD24494}"/>
              </a:ext>
            </a:extLst>
          </p:cNvPr>
          <p:cNvSpPr/>
          <p:nvPr/>
        </p:nvSpPr>
        <p:spPr>
          <a:xfrm>
            <a:off x="3488691" y="6926798"/>
            <a:ext cx="3258049" cy="2123658"/>
          </a:xfrm>
          <a:prstGeom prst="rect">
            <a:avLst/>
          </a:prstGeom>
          <a:ln w="28575">
            <a:solidFill>
              <a:srgbClr val="00B0F0"/>
            </a:solidFill>
            <a:prstDash val="dash"/>
          </a:ln>
        </p:spPr>
        <p:txBody>
          <a:bodyPr wrap="square">
            <a:spAutoFit/>
          </a:bodyPr>
          <a:lstStyle/>
          <a:p>
            <a:pPr algn="just"/>
            <a:r>
              <a:rPr lang="en-US" sz="1200" b="1" dirty="0"/>
              <a:t>Describe the difference between the exchange surfaces of single-celled and multicellular organisms</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0" name="Rectangle 19">
            <a:extLst>
              <a:ext uri="{FF2B5EF4-FFF2-40B4-BE49-F238E27FC236}">
                <a16:creationId xmlns:a16="http://schemas.microsoft.com/office/drawing/2014/main" id="{AD8E5542-E2C0-4B1D-8490-4CF6FD844712}"/>
              </a:ext>
            </a:extLst>
          </p:cNvPr>
          <p:cNvSpPr/>
          <p:nvPr/>
        </p:nvSpPr>
        <p:spPr>
          <a:xfrm>
            <a:off x="3464508" y="656054"/>
            <a:ext cx="3258049" cy="2308324"/>
          </a:xfrm>
          <a:prstGeom prst="rect">
            <a:avLst/>
          </a:prstGeom>
          <a:ln w="28575">
            <a:solidFill>
              <a:srgbClr val="00B0F0"/>
            </a:solidFill>
            <a:prstDash val="dash"/>
          </a:ln>
        </p:spPr>
        <p:txBody>
          <a:bodyPr wrap="square">
            <a:spAutoFit/>
          </a:bodyPr>
          <a:lstStyle/>
          <a:p>
            <a:pPr algn="just"/>
            <a:r>
              <a:rPr lang="en-US" sz="1200" b="1" dirty="0"/>
              <a:t>Describe the difference between the ventilation pathway of a mammal and a fish</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1" name="Rectangle 20">
            <a:extLst>
              <a:ext uri="{FF2B5EF4-FFF2-40B4-BE49-F238E27FC236}">
                <a16:creationId xmlns:a16="http://schemas.microsoft.com/office/drawing/2014/main" id="{CD2A381A-F92B-4A45-B0FD-91551F644B9F}"/>
              </a:ext>
            </a:extLst>
          </p:cNvPr>
          <p:cNvSpPr/>
          <p:nvPr/>
        </p:nvSpPr>
        <p:spPr>
          <a:xfrm>
            <a:off x="97239" y="4202676"/>
            <a:ext cx="3258049" cy="2308324"/>
          </a:xfrm>
          <a:prstGeom prst="rect">
            <a:avLst/>
          </a:prstGeom>
          <a:ln w="28575">
            <a:solidFill>
              <a:srgbClr val="00B0F0"/>
            </a:solidFill>
            <a:prstDash val="dash"/>
          </a:ln>
        </p:spPr>
        <p:txBody>
          <a:bodyPr wrap="square">
            <a:spAutoFit/>
          </a:bodyPr>
          <a:lstStyle/>
          <a:p>
            <a:pPr algn="just"/>
            <a:r>
              <a:rPr lang="en-US" sz="1200" b="1" dirty="0"/>
              <a:t>Describe the difference between the trachea of a mammal and a trachea in an insect</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2" name="TextBox 21">
            <a:extLst>
              <a:ext uri="{FF2B5EF4-FFF2-40B4-BE49-F238E27FC236}">
                <a16:creationId xmlns:a16="http://schemas.microsoft.com/office/drawing/2014/main" id="{17DDD226-9D3B-4F77-9705-BF07A562F82E}"/>
              </a:ext>
            </a:extLst>
          </p:cNvPr>
          <p:cNvSpPr txBox="1"/>
          <p:nvPr/>
        </p:nvSpPr>
        <p:spPr>
          <a:xfrm>
            <a:off x="3464509" y="3047054"/>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045DD7FD-C638-4364-AB35-B0C17EBB1227}"/>
              </a:ext>
            </a:extLst>
          </p:cNvPr>
          <p:cNvSpPr/>
          <p:nvPr/>
        </p:nvSpPr>
        <p:spPr>
          <a:xfrm>
            <a:off x="3464509" y="3435390"/>
            <a:ext cx="3258048" cy="330859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Trachea in mammals is a part of the respiratory system and helps in transport of gases to and from the lungs. Its is a short tube and funnels the gases </a:t>
            </a:r>
            <a:r>
              <a:rPr lang="en-US" sz="1100" dirty="0" err="1"/>
              <a:t>excahned</a:t>
            </a:r>
            <a:r>
              <a:rPr lang="en-US" sz="1100" dirty="0"/>
              <a:t> (oxygen and carbon-di-oxide) in the respiratory system. Respiration in mammals is dependent on the circulatory system i.e. RBCs help carry oxygen and </a:t>
            </a:r>
            <a:r>
              <a:rPr lang="en-US" sz="1100" dirty="0" err="1"/>
              <a:t>carbondioxide</a:t>
            </a:r>
            <a:r>
              <a:rPr lang="en-US" sz="1100" dirty="0"/>
              <a:t> to and from the lungs.</a:t>
            </a:r>
          </a:p>
          <a:p>
            <a:pPr algn="just"/>
            <a:r>
              <a:rPr lang="en-US" sz="1100" dirty="0"/>
              <a:t>Trachea in insects, unlike that of the mammals, play the major role in respiration. The respiratory system of insects are made of a tracheal system. This system is made of small tubes that help in transport of gases to every cell of the insects body (does not happen in mammals). </a:t>
            </a:r>
            <a:r>
              <a:rPr lang="en-US" sz="1100" dirty="0" err="1"/>
              <a:t>Te</a:t>
            </a:r>
            <a:r>
              <a:rPr lang="en-US" sz="1100" dirty="0"/>
              <a:t> tracheal system contains </a:t>
            </a:r>
            <a:r>
              <a:rPr lang="en-US" sz="1100" dirty="0" err="1"/>
              <a:t>spiracules</a:t>
            </a:r>
            <a:r>
              <a:rPr lang="en-US" sz="1100" dirty="0"/>
              <a:t>, small openings on the side of the thorax and abdomen which helps in the gaseous exchange. Respiration in insects is independent of their circulatory system i.e. the blood does not play a direct role in their respiration.</a:t>
            </a:r>
          </a:p>
        </p:txBody>
      </p:sp>
      <p:sp>
        <p:nvSpPr>
          <p:cNvPr id="24" name="Arrow: Down 23">
            <a:extLst>
              <a:ext uri="{FF2B5EF4-FFF2-40B4-BE49-F238E27FC236}">
                <a16:creationId xmlns:a16="http://schemas.microsoft.com/office/drawing/2014/main" id="{1DFDCDC6-3E83-4DBF-9ECD-980909D6F61B}"/>
              </a:ext>
            </a:extLst>
          </p:cNvPr>
          <p:cNvSpPr/>
          <p:nvPr/>
        </p:nvSpPr>
        <p:spPr>
          <a:xfrm>
            <a:off x="6447770" y="2964378"/>
            <a:ext cx="410230" cy="542079"/>
          </a:xfrm>
          <a:prstGeom prst="downArrow">
            <a:avLst>
              <a:gd name="adj1" fmla="val 43493"/>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D9E0EAC3-A1CC-4563-8FBB-271181AE48A1}"/>
              </a:ext>
            </a:extLst>
          </p:cNvPr>
          <p:cNvSpPr txBox="1"/>
          <p:nvPr/>
        </p:nvSpPr>
        <p:spPr>
          <a:xfrm>
            <a:off x="184731" y="6644471"/>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ABCD0374-07E5-4F08-B666-CFA7B01702CC}"/>
              </a:ext>
            </a:extLst>
          </p:cNvPr>
          <p:cNvSpPr/>
          <p:nvPr/>
        </p:nvSpPr>
        <p:spPr>
          <a:xfrm>
            <a:off x="147997" y="7057164"/>
            <a:ext cx="3258048" cy="195438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As the size of an organism increases, its surface area to volume ratio decreases. Large multicellular organisms therefore cannot rely on diffusion alone to supply their cells with substances such as food and oxygen and to remove waste products. Large multicellular organisms require </a:t>
            </a:r>
            <a:r>
              <a:rPr lang="en-US" sz="1100" dirty="0" err="1"/>
              <a:t>specialised</a:t>
            </a:r>
            <a:r>
              <a:rPr lang="en-US" sz="1100" dirty="0"/>
              <a:t> transport systems.</a:t>
            </a:r>
          </a:p>
          <a:p>
            <a:pPr algn="just"/>
            <a:r>
              <a:rPr lang="en-US" sz="1100" dirty="0"/>
              <a:t>Single-celled organisms are aquatic and their cell surface membrane has a sufficiently large surface area to volume ratio to act as an efficient gas exchange surface</a:t>
            </a:r>
          </a:p>
        </p:txBody>
      </p:sp>
      <p:sp>
        <p:nvSpPr>
          <p:cNvPr id="31" name="Arrow: Down 30">
            <a:extLst>
              <a:ext uri="{FF2B5EF4-FFF2-40B4-BE49-F238E27FC236}">
                <a16:creationId xmlns:a16="http://schemas.microsoft.com/office/drawing/2014/main" id="{BC2762D8-A83E-4F1D-B80D-2F9AC4E8562C}"/>
              </a:ext>
            </a:extLst>
          </p:cNvPr>
          <p:cNvSpPr/>
          <p:nvPr/>
        </p:nvSpPr>
        <p:spPr>
          <a:xfrm>
            <a:off x="3105036" y="6541411"/>
            <a:ext cx="410230" cy="542079"/>
          </a:xfrm>
          <a:prstGeom prst="downArrow">
            <a:avLst>
              <a:gd name="adj1" fmla="val 43493"/>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TotalTime>
  <Words>493</Words>
  <Application>Microsoft Office PowerPoint</Application>
  <PresentationFormat>On-screen Show (4:3)</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Differences in Exchange Systems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13</cp:revision>
  <dcterms:created xsi:type="dcterms:W3CDTF">2019-02-02T18:17:28Z</dcterms:created>
  <dcterms:modified xsi:type="dcterms:W3CDTF">2024-06-08T14:53:45Z</dcterms:modified>
</cp:coreProperties>
</file>