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p:scale>
          <a:sx n="150" d="100"/>
          <a:sy n="150" d="100"/>
        </p:scale>
        <p:origin x="72" y="-37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31275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416494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6594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812498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147229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01143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693066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365979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55796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274488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48872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17034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695783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367424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08181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07/04/2024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8622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36114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07/04/2024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88421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07/04/2024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56266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07/04/2024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7733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14151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07/04/2024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90145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07/04/2024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2966820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07/04/2024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41299083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Biology-Enzymes-in-Digestion-Lesson-Activities-4189457"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gcse-aqa-biology-science-digestive-system-lesson-11342103" TargetMode="External"/><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digestion" TargetMode="External"/><Relationship Id="rId5" Type="http://schemas.openxmlformats.org/officeDocument/2006/relationships/hyperlink" Target="https://twitter.com/teacherchalky1" TargetMode="External"/><Relationship Id="rId10"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3E340-FF7E-48D4-B641-E14B2C15811A}"/>
              </a:ext>
            </a:extLst>
          </p:cNvPr>
          <p:cNvPicPr>
            <a:picLocks noChangeAspect="1"/>
          </p:cNvPicPr>
          <p:nvPr/>
        </p:nvPicPr>
        <p:blipFill>
          <a:blip r:embed="rId2"/>
          <a:stretch>
            <a:fillRect/>
          </a:stretch>
        </p:blipFill>
        <p:spPr>
          <a:xfrm>
            <a:off x="12524" y="6011111"/>
            <a:ext cx="6858000" cy="3857625"/>
          </a:xfrm>
          <a:prstGeom prst="rect">
            <a:avLst/>
          </a:prstGeom>
        </p:spPr>
      </p:pic>
      <p:pic>
        <p:nvPicPr>
          <p:cNvPr id="10" name="Picture 9">
            <a:extLst>
              <a:ext uri="{FF2B5EF4-FFF2-40B4-BE49-F238E27FC236}">
                <a16:creationId xmlns:a16="http://schemas.microsoft.com/office/drawing/2014/main" id="{1F723443-C856-4B79-840A-8000D20A47B8}"/>
              </a:ext>
            </a:extLst>
          </p:cNvPr>
          <p:cNvPicPr>
            <a:picLocks noChangeAspect="1"/>
          </p:cNvPicPr>
          <p:nvPr/>
        </p:nvPicPr>
        <p:blipFill rotWithShape="1">
          <a:blip r:embed="rId3"/>
          <a:srcRect l="39129"/>
          <a:stretch/>
        </p:blipFill>
        <p:spPr>
          <a:xfrm>
            <a:off x="39987" y="4137527"/>
            <a:ext cx="2304634" cy="2129673"/>
          </a:xfrm>
          <a:prstGeom prst="rect">
            <a:avLst/>
          </a:prstGeom>
        </p:spPr>
      </p:pic>
      <p:pic>
        <p:nvPicPr>
          <p:cNvPr id="8" name="Picture 7">
            <a:extLst>
              <a:ext uri="{FF2B5EF4-FFF2-40B4-BE49-F238E27FC236}">
                <a16:creationId xmlns:a16="http://schemas.microsoft.com/office/drawing/2014/main" id="{B9450CF5-29CE-4CA3-834D-D8A2B764B588}"/>
              </a:ext>
            </a:extLst>
          </p:cNvPr>
          <p:cNvPicPr>
            <a:picLocks noChangeAspect="1"/>
          </p:cNvPicPr>
          <p:nvPr/>
        </p:nvPicPr>
        <p:blipFill rotWithShape="1">
          <a:blip r:embed="rId4"/>
          <a:srcRect l="57631" r="5779"/>
          <a:stretch/>
        </p:blipFill>
        <p:spPr>
          <a:xfrm>
            <a:off x="5581650" y="2110913"/>
            <a:ext cx="1288874" cy="1981447"/>
          </a:xfrm>
          <a:prstGeom prst="rect">
            <a:avLst/>
          </a:prstGeom>
        </p:spPr>
      </p:pic>
      <p:pic>
        <p:nvPicPr>
          <p:cNvPr id="2" name="Picture 1">
            <a:extLst>
              <a:ext uri="{FF2B5EF4-FFF2-40B4-BE49-F238E27FC236}">
                <a16:creationId xmlns:a16="http://schemas.microsoft.com/office/drawing/2014/main" id="{448F6B71-5E3B-4330-AEE2-C26B6C9299A8}"/>
              </a:ext>
            </a:extLst>
          </p:cNvPr>
          <p:cNvPicPr>
            <a:picLocks noChangeAspect="1"/>
          </p:cNvPicPr>
          <p:nvPr/>
        </p:nvPicPr>
        <p:blipFill rotWithShape="1">
          <a:blip r:embed="rId5"/>
          <a:srcRect r="32095"/>
          <a:stretch/>
        </p:blipFill>
        <p:spPr>
          <a:xfrm>
            <a:off x="1902" y="1249623"/>
            <a:ext cx="1749397" cy="1607797"/>
          </a:xfrm>
          <a:prstGeom prst="rect">
            <a:avLst/>
          </a:prstGeom>
        </p:spPr>
      </p:pic>
      <p:sp>
        <p:nvSpPr>
          <p:cNvPr id="5" name="Rectangle 4">
            <a:extLst>
              <a:ext uri="{FF2B5EF4-FFF2-40B4-BE49-F238E27FC236}">
                <a16:creationId xmlns:a16="http://schemas.microsoft.com/office/drawing/2014/main" id="{DFB6ABEB-76A2-4F38-AF25-05D119E712A9}"/>
              </a:ext>
            </a:extLst>
          </p:cNvPr>
          <p:cNvSpPr/>
          <p:nvPr/>
        </p:nvSpPr>
        <p:spPr>
          <a:xfrm>
            <a:off x="12524" y="14866"/>
            <a:ext cx="6858000" cy="9895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6"/>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427950" y="-317713"/>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1757116" y="1022671"/>
            <a:ext cx="4166182" cy="1121502"/>
          </a:xfrm>
          <a:prstGeom prst="wedgeRoundRectCallout">
            <a:avLst>
              <a:gd name="adj1" fmla="val 62783"/>
              <a:gd name="adj2" fmla="val -38809"/>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71484"/>
            <a:ext cx="3584870" cy="400110"/>
          </a:xfrm>
          <a:prstGeom prst="rect">
            <a:avLst/>
          </a:prstGeom>
          <a:noFill/>
        </p:spPr>
        <p:txBody>
          <a:bodyPr wrap="square" rtlCol="0">
            <a:spAutoFit/>
          </a:bodyPr>
          <a:lstStyle/>
          <a:p>
            <a:pPr algn="ctr"/>
            <a:r>
              <a:rPr lang="en-GB" sz="2000" b="1" dirty="0"/>
              <a:t>Digestion &amp; Enzymes Notes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9"/>
            <a:ext cx="5298510" cy="68712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0D8BC30-B541-4DAE-8AAA-1B063CB9AEDD}"/>
              </a:ext>
            </a:extLst>
          </p:cNvPr>
          <p:cNvSpPr txBox="1"/>
          <p:nvPr/>
        </p:nvSpPr>
        <p:spPr>
          <a:xfrm>
            <a:off x="451987" y="462668"/>
            <a:ext cx="5298510" cy="769441"/>
          </a:xfrm>
          <a:prstGeom prst="rect">
            <a:avLst/>
          </a:prstGeom>
          <a:noFill/>
        </p:spPr>
        <p:txBody>
          <a:bodyPr wrap="square">
            <a:spAutoFit/>
          </a:bodyPr>
          <a:lstStyle/>
          <a:p>
            <a:pPr lvl="0" algn="just">
              <a:defRPr/>
            </a:pPr>
            <a:r>
              <a:rPr lang="en-US" sz="1100" kern="0" dirty="0">
                <a:solidFill>
                  <a:prstClr val="black"/>
                </a:solidFill>
              </a:rPr>
              <a:t>Digestion is the process by which food is broken down to be absorbed into the blood stream and distributed around the body. The process is started by saliva in the mouth breaking down carbohydrates. In the stomach, enzymes and acid in digestive juices break down proteins, sugars and fats.</a:t>
            </a:r>
            <a:endParaRPr lang="en-GB" sz="1100" b="1" dirty="0"/>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9"/>
          <a:stretch>
            <a:fillRect/>
          </a:stretch>
        </p:blipFill>
        <p:spPr>
          <a:xfrm>
            <a:off x="-91658" y="-101613"/>
            <a:ext cx="1309315" cy="1393515"/>
          </a:xfrm>
          <a:prstGeom prst="rect">
            <a:avLst/>
          </a:prstGeom>
        </p:spPr>
      </p:pic>
      <p:sp>
        <p:nvSpPr>
          <p:cNvPr id="40" name="TextBox 39">
            <a:extLst>
              <a:ext uri="{FF2B5EF4-FFF2-40B4-BE49-F238E27FC236}">
                <a16:creationId xmlns:a16="http://schemas.microsoft.com/office/drawing/2014/main" id="{53881757-CC93-4E1C-A6AD-D90FFA720F4A}"/>
              </a:ext>
            </a:extLst>
          </p:cNvPr>
          <p:cNvSpPr txBox="1"/>
          <p:nvPr/>
        </p:nvSpPr>
        <p:spPr>
          <a:xfrm>
            <a:off x="1783118" y="1177911"/>
            <a:ext cx="4081489" cy="938719"/>
          </a:xfrm>
          <a:prstGeom prst="rect">
            <a:avLst/>
          </a:prstGeom>
          <a:noFill/>
        </p:spPr>
        <p:txBody>
          <a:bodyPr wrap="square">
            <a:spAutoFit/>
          </a:bodyPr>
          <a:lstStyle/>
          <a:p>
            <a:pPr lvl="0" algn="just">
              <a:defRPr/>
            </a:pPr>
            <a:r>
              <a:rPr lang="en-US" sz="1100" b="1" dirty="0">
                <a:solidFill>
                  <a:prstClr val="black"/>
                </a:solidFill>
              </a:rPr>
              <a:t>Enzymes are folded into complex 3D shapes that allow smaller molecules to fit into them. In this example, the enzyme splits one molecule into two smaller ones. The breakdown of a substrate by an enzyme. Other enzymes join smaller substrate molecules together into larger ones.</a:t>
            </a:r>
          </a:p>
        </p:txBody>
      </p:sp>
      <p:sp>
        <p:nvSpPr>
          <p:cNvPr id="110" name="TextBox 109">
            <a:extLst>
              <a:ext uri="{FF2B5EF4-FFF2-40B4-BE49-F238E27FC236}">
                <a16:creationId xmlns:a16="http://schemas.microsoft.com/office/drawing/2014/main" id="{9C5A230C-75CD-45D2-ACB6-89197E7B0F47}"/>
              </a:ext>
            </a:extLst>
          </p:cNvPr>
          <p:cNvSpPr txBox="1"/>
          <p:nvPr/>
        </p:nvSpPr>
        <p:spPr>
          <a:xfrm>
            <a:off x="1624600" y="2211893"/>
            <a:ext cx="4036246" cy="627736"/>
          </a:xfrm>
          <a:prstGeom prst="rect">
            <a:avLst/>
          </a:prstGeom>
          <a:noFill/>
          <a:ln w="28575">
            <a:solidFill>
              <a:srgbClr val="00B0F0"/>
            </a:solidFill>
            <a:prstDash val="lgDash"/>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Carbohydrase enzymes break disaccharides and polysaccharides into monosaccharides (simple sugars). Carbohydrase enzymes are produced in your mouth (in saliva), pancreas and small intestine.</a:t>
            </a:r>
          </a:p>
        </p:txBody>
      </p:sp>
      <p:sp>
        <p:nvSpPr>
          <p:cNvPr id="114" name="TextBox 113">
            <a:extLst>
              <a:ext uri="{FF2B5EF4-FFF2-40B4-BE49-F238E27FC236}">
                <a16:creationId xmlns:a16="http://schemas.microsoft.com/office/drawing/2014/main" id="{FEA1FE2F-09ED-4590-A9C0-E179AF431503}"/>
              </a:ext>
            </a:extLst>
          </p:cNvPr>
          <p:cNvSpPr txBox="1"/>
          <p:nvPr/>
        </p:nvSpPr>
        <p:spPr>
          <a:xfrm>
            <a:off x="2344621" y="4182460"/>
            <a:ext cx="4473392" cy="26545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mouth is </a:t>
            </a:r>
            <a:r>
              <a:rPr lang="en-US" sz="1100" dirty="0">
                <a:solidFill>
                  <a:srgbClr val="231F20"/>
                </a:solidFill>
                <a:latin typeface="ReithSans"/>
                <a:ea typeface="Calibri" panose="020F0502020204030204" pitchFamily="34" charset="0"/>
                <a:cs typeface="Times New Roman" panose="02020603050405020304" pitchFamily="18" charset="0"/>
              </a:rPr>
              <a:t>w</a:t>
            </a:r>
            <a:r>
              <a:rPr lang="en-US" sz="1100" b="0" i="0" dirty="0">
                <a:solidFill>
                  <a:srgbClr val="231F20"/>
                </a:solidFill>
                <a:effectLst/>
                <a:latin typeface="ReithSans"/>
              </a:rPr>
              <a:t>here food enters the alimentary canal and digestion begins</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850569C-4D65-423E-ACD6-90079DCBA366}"/>
              </a:ext>
            </a:extLst>
          </p:cNvPr>
          <p:cNvSpPr txBox="1"/>
          <p:nvPr/>
        </p:nvSpPr>
        <p:spPr>
          <a:xfrm>
            <a:off x="30936" y="2933203"/>
            <a:ext cx="5772964" cy="627736"/>
          </a:xfrm>
          <a:prstGeom prst="rect">
            <a:avLst/>
          </a:prstGeom>
          <a:noFill/>
          <a:ln w="28575">
            <a:solidFill>
              <a:srgbClr val="00B0F0"/>
            </a:solidFill>
            <a:prstDash val="lgDash"/>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Protease enzymes are produced in your stomach, pancreas and small intestine. Protease refers to a group of enzymes whose catalytic function is to hydrolyze peptide bonds of proteins.  Protein breaks down into amino acids</a:t>
            </a:r>
          </a:p>
        </p:txBody>
      </p:sp>
      <p:sp>
        <p:nvSpPr>
          <p:cNvPr id="7" name="TextBox 6">
            <a:extLst>
              <a:ext uri="{FF2B5EF4-FFF2-40B4-BE49-F238E27FC236}">
                <a16:creationId xmlns:a16="http://schemas.microsoft.com/office/drawing/2014/main" id="{07540836-871E-49D4-A715-DC885B0D86AA}"/>
              </a:ext>
            </a:extLst>
          </p:cNvPr>
          <p:cNvSpPr txBox="1"/>
          <p:nvPr/>
        </p:nvSpPr>
        <p:spPr>
          <a:xfrm>
            <a:off x="49987" y="3648401"/>
            <a:ext cx="5753913" cy="446597"/>
          </a:xfrm>
          <a:prstGeom prst="rect">
            <a:avLst/>
          </a:prstGeom>
          <a:noFill/>
          <a:ln w="28575">
            <a:solidFill>
              <a:srgbClr val="00B0F0"/>
            </a:solidFill>
            <a:prstDash val="lgDash"/>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Digestive enzymes such as lipase break down lipids in the diet into fatty acids and glycerol. Lipase enzymes are produced in your pancreas and small intestine.  Lipase works best at around pH 7.5 </a:t>
            </a:r>
          </a:p>
        </p:txBody>
      </p:sp>
      <p:sp>
        <p:nvSpPr>
          <p:cNvPr id="11" name="TextBox 10">
            <a:extLst>
              <a:ext uri="{FF2B5EF4-FFF2-40B4-BE49-F238E27FC236}">
                <a16:creationId xmlns:a16="http://schemas.microsoft.com/office/drawing/2014/main" id="{F717C434-B7AF-4A74-80DD-8F6EE8C6E82D}"/>
              </a:ext>
            </a:extLst>
          </p:cNvPr>
          <p:cNvSpPr txBox="1"/>
          <p:nvPr/>
        </p:nvSpPr>
        <p:spPr>
          <a:xfrm>
            <a:off x="2344621" y="4497930"/>
            <a:ext cx="4473392" cy="26545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7030A0"/>
            </a:solidFill>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salivary glands </a:t>
            </a:r>
            <a:r>
              <a:rPr lang="en-GB" sz="1100" dirty="0">
                <a:solidFill>
                  <a:srgbClr val="231F20"/>
                </a:solidFill>
                <a:latin typeface="ReithSans"/>
                <a:ea typeface="Calibri" panose="020F0502020204030204" pitchFamily="34" charset="0"/>
                <a:cs typeface="Times New Roman" panose="02020603050405020304" pitchFamily="18" charset="0"/>
              </a:rPr>
              <a:t>p</a:t>
            </a:r>
            <a:r>
              <a:rPr lang="en-GB" sz="1100" b="0" i="0" dirty="0">
                <a:solidFill>
                  <a:srgbClr val="231F20"/>
                </a:solidFill>
                <a:effectLst/>
                <a:latin typeface="ReithSans"/>
              </a:rPr>
              <a:t>roduce saliva containing amylase</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40B0FC3-AAD7-4216-8A81-0A4D03D9AC0B}"/>
              </a:ext>
            </a:extLst>
          </p:cNvPr>
          <p:cNvSpPr txBox="1"/>
          <p:nvPr/>
        </p:nvSpPr>
        <p:spPr>
          <a:xfrm>
            <a:off x="2344621" y="4818875"/>
            <a:ext cx="4473392" cy="26545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Food is squeezed down the oesophagus</a:t>
            </a:r>
          </a:p>
        </p:txBody>
      </p:sp>
      <p:sp>
        <p:nvSpPr>
          <p:cNvPr id="14" name="TextBox 13">
            <a:extLst>
              <a:ext uri="{FF2B5EF4-FFF2-40B4-BE49-F238E27FC236}">
                <a16:creationId xmlns:a16="http://schemas.microsoft.com/office/drawing/2014/main" id="{9581A4FB-A2B8-4FC4-A87F-64F7C8CF18FA}"/>
              </a:ext>
            </a:extLst>
          </p:cNvPr>
          <p:cNvSpPr txBox="1"/>
          <p:nvPr/>
        </p:nvSpPr>
        <p:spPr>
          <a:xfrm>
            <a:off x="2344621" y="5137592"/>
            <a:ext cx="4473392" cy="26545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7030A0"/>
            </a:solidFill>
          </a:ln>
        </p:spPr>
        <p:txBody>
          <a:bodyPr wrap="square" rtlCol="0">
            <a:spAutoFit/>
          </a:bodyPr>
          <a:lstStyle/>
          <a:p>
            <a:pPr algn="just">
              <a:lnSpc>
                <a:spcPct val="107000"/>
              </a:lnSpc>
            </a:pPr>
            <a:r>
              <a:rPr lang="en-GB"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Protease and stomach acid is added in the stomach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F3D153D4-A322-402D-A4D7-7DCADF9A849C}"/>
              </a:ext>
            </a:extLst>
          </p:cNvPr>
          <p:cNvSpPr txBox="1"/>
          <p:nvPr/>
        </p:nvSpPr>
        <p:spPr>
          <a:xfrm>
            <a:off x="2344621" y="5458537"/>
            <a:ext cx="4473392" cy="26545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Bile is added from the gal bladder and lipase from the pancreas</a:t>
            </a:r>
          </a:p>
        </p:txBody>
      </p:sp>
      <p:grpSp>
        <p:nvGrpSpPr>
          <p:cNvPr id="38" name="Group 37">
            <a:extLst>
              <a:ext uri="{FF2B5EF4-FFF2-40B4-BE49-F238E27FC236}">
                <a16:creationId xmlns:a16="http://schemas.microsoft.com/office/drawing/2014/main" id="{2ECFECE1-144C-4CC5-B3CE-4526A5ABFB34}"/>
              </a:ext>
            </a:extLst>
          </p:cNvPr>
          <p:cNvGrpSpPr/>
          <p:nvPr/>
        </p:nvGrpSpPr>
        <p:grpSpPr>
          <a:xfrm flipH="1">
            <a:off x="5394959" y="4251116"/>
            <a:ext cx="1910907" cy="1565015"/>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sp>
        <p:nvSpPr>
          <p:cNvPr id="17" name="TextBox 16">
            <a:extLst>
              <a:ext uri="{FF2B5EF4-FFF2-40B4-BE49-F238E27FC236}">
                <a16:creationId xmlns:a16="http://schemas.microsoft.com/office/drawing/2014/main" id="{733786B5-CECC-4D99-A20A-EE206B24EA1F}"/>
              </a:ext>
            </a:extLst>
          </p:cNvPr>
          <p:cNvSpPr txBox="1"/>
          <p:nvPr/>
        </p:nvSpPr>
        <p:spPr>
          <a:xfrm>
            <a:off x="2344621" y="5803348"/>
            <a:ext cx="4473392" cy="26545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7030A0"/>
            </a:solidFill>
          </a:ln>
        </p:spPr>
        <p:txBody>
          <a:bodyPr wrap="square" rtlCol="0">
            <a:spAutoFit/>
          </a:bodyPr>
          <a:lstStyle/>
          <a:p>
            <a:pPr algn="just">
              <a:lnSpc>
                <a:spcPct val="107000"/>
              </a:lnSpc>
            </a:pPr>
            <a:r>
              <a:rPr lang="en-GB"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Nutrients are absorbed into the blood through the </a:t>
            </a:r>
            <a:r>
              <a:rPr lang="en-GB" sz="11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vill</a:t>
            </a:r>
            <a:r>
              <a:rPr lang="en-GB"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the small intestine</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11957BAF-9CFC-46C7-A902-38F287D8CC2D}"/>
              </a:ext>
            </a:extLst>
          </p:cNvPr>
          <p:cNvSpPr txBox="1"/>
          <p:nvPr/>
        </p:nvSpPr>
        <p:spPr>
          <a:xfrm>
            <a:off x="2344621" y="6124293"/>
            <a:ext cx="4473392" cy="26545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Water is absorbed from what remains in the large intestine</a:t>
            </a:r>
          </a:p>
        </p:txBody>
      </p:sp>
      <p:pic>
        <p:nvPicPr>
          <p:cNvPr id="22" name="Picture 21">
            <a:extLst>
              <a:ext uri="{FF2B5EF4-FFF2-40B4-BE49-F238E27FC236}">
                <a16:creationId xmlns:a16="http://schemas.microsoft.com/office/drawing/2014/main" id="{265B9F2F-96AA-438F-BF66-C18EE4A1E923}"/>
              </a:ext>
            </a:extLst>
          </p:cNvPr>
          <p:cNvPicPr>
            <a:picLocks noChangeAspect="1"/>
          </p:cNvPicPr>
          <p:nvPr/>
        </p:nvPicPr>
        <p:blipFill rotWithShape="1">
          <a:blip r:embed="rId12"/>
          <a:srcRect l="15410" t="5841" r="16398" b="8298"/>
          <a:stretch/>
        </p:blipFill>
        <p:spPr>
          <a:xfrm>
            <a:off x="4094162" y="6542531"/>
            <a:ext cx="2790607" cy="1976445"/>
          </a:xfrm>
          <a:prstGeom prst="rect">
            <a:avLst/>
          </a:prstGeom>
        </p:spPr>
      </p:pic>
      <p:sp>
        <p:nvSpPr>
          <p:cNvPr id="23" name="TextBox 22">
            <a:extLst>
              <a:ext uri="{FF2B5EF4-FFF2-40B4-BE49-F238E27FC236}">
                <a16:creationId xmlns:a16="http://schemas.microsoft.com/office/drawing/2014/main" id="{3AE8B275-F31A-4DDB-A429-8AE178549F12}"/>
              </a:ext>
            </a:extLst>
          </p:cNvPr>
          <p:cNvSpPr txBox="1"/>
          <p:nvPr/>
        </p:nvSpPr>
        <p:spPr>
          <a:xfrm>
            <a:off x="1422399" y="6493323"/>
            <a:ext cx="3077584" cy="261610"/>
          </a:xfrm>
          <a:prstGeom prst="rect">
            <a:avLst/>
          </a:prstGeom>
          <a:solidFill>
            <a:srgbClr val="F79646">
              <a:lumMod val="40000"/>
              <a:lumOff val="60000"/>
            </a:srgbClr>
          </a:solid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0" dirty="0">
                <a:solidFill>
                  <a:sysClr val="windowText" lastClr="000000"/>
                </a:solidFill>
                <a:latin typeface="Calibri" panose="020F0502020204030204"/>
              </a:rPr>
              <a:t>Adaptations of Villi</a:t>
            </a:r>
            <a:endParaRPr kumimoji="0" lang="en-GB" sz="11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FA70491-012E-4318-AB6F-2A1CBDD020B2}"/>
              </a:ext>
            </a:extLst>
          </p:cNvPr>
          <p:cNvSpPr/>
          <p:nvPr/>
        </p:nvSpPr>
        <p:spPr>
          <a:xfrm>
            <a:off x="1422398" y="6839593"/>
            <a:ext cx="2847489" cy="44759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r>
              <a:rPr lang="en-US" sz="1100" b="1" dirty="0"/>
              <a:t>Large surface area:  </a:t>
            </a:r>
            <a:r>
              <a:rPr lang="en-US" sz="1100" dirty="0"/>
              <a:t>Lots of villi all covered in microvilli</a:t>
            </a:r>
          </a:p>
        </p:txBody>
      </p:sp>
      <p:sp>
        <p:nvSpPr>
          <p:cNvPr id="25" name="Rectangle 24">
            <a:extLst>
              <a:ext uri="{FF2B5EF4-FFF2-40B4-BE49-F238E27FC236}">
                <a16:creationId xmlns:a16="http://schemas.microsoft.com/office/drawing/2014/main" id="{884D6D2E-A891-46BA-8C0E-C57538F8D493}"/>
              </a:ext>
            </a:extLst>
          </p:cNvPr>
          <p:cNvSpPr/>
          <p:nvPr/>
        </p:nvSpPr>
        <p:spPr>
          <a:xfrm>
            <a:off x="1422398" y="7358861"/>
            <a:ext cx="2671763" cy="6001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r>
              <a:rPr lang="en-US" sz="1100" b="1" dirty="0"/>
              <a:t>Good blood supply:  </a:t>
            </a:r>
            <a:r>
              <a:rPr lang="en-US" sz="1100" dirty="0"/>
              <a:t>This helps carry away nutrients which maintain a concentration gradient</a:t>
            </a:r>
          </a:p>
        </p:txBody>
      </p:sp>
      <p:sp>
        <p:nvSpPr>
          <p:cNvPr id="26" name="Rectangle 25">
            <a:extLst>
              <a:ext uri="{FF2B5EF4-FFF2-40B4-BE49-F238E27FC236}">
                <a16:creationId xmlns:a16="http://schemas.microsoft.com/office/drawing/2014/main" id="{CD78BFE4-8833-44C0-B2B6-796D937A1DCC}"/>
              </a:ext>
            </a:extLst>
          </p:cNvPr>
          <p:cNvSpPr/>
          <p:nvPr/>
        </p:nvSpPr>
        <p:spPr>
          <a:xfrm>
            <a:off x="1422398" y="8022991"/>
            <a:ext cx="2808422"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r>
              <a:rPr lang="en-US" sz="1100" b="1" dirty="0"/>
              <a:t>Cells of microvilli have lots of </a:t>
            </a:r>
            <a:r>
              <a:rPr lang="en-US" sz="1100" b="1" dirty="0" err="1"/>
              <a:t>mitrochondria</a:t>
            </a:r>
            <a:r>
              <a:rPr lang="en-US" sz="1100" b="1" dirty="0"/>
              <a:t>:  </a:t>
            </a:r>
            <a:r>
              <a:rPr lang="en-US" sz="1100" dirty="0"/>
              <a:t>This provides energy so that nutrients can be activity transported in against the concentration gradient</a:t>
            </a:r>
          </a:p>
        </p:txBody>
      </p:sp>
    </p:spTree>
    <p:extLst>
      <p:ext uri="{BB962C8B-B14F-4D97-AF65-F5344CB8AC3E}">
        <p14:creationId xmlns:p14="http://schemas.microsoft.com/office/powerpoint/2010/main" val="25749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Cells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5" name="Picture 14">
            <a:extLst>
              <a:ext uri="{FF2B5EF4-FFF2-40B4-BE49-F238E27FC236}">
                <a16:creationId xmlns:a16="http://schemas.microsoft.com/office/drawing/2014/main" id="{E376517E-9952-9F09-51BD-585280771C4D}"/>
              </a:ext>
            </a:extLst>
          </p:cNvPr>
          <p:cNvPicPr>
            <a:picLocks noChangeAspect="1"/>
          </p:cNvPicPr>
          <p:nvPr/>
        </p:nvPicPr>
        <p:blipFill rotWithShape="1">
          <a:blip r:embed="rId14"/>
          <a:srcRect l="10000" t="43632" r="69022" b="34589"/>
          <a:stretch/>
        </p:blipFill>
        <p:spPr>
          <a:xfrm>
            <a:off x="485542" y="4792343"/>
            <a:ext cx="2514667" cy="1468541"/>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571</TotalTime>
  <Words>368</Words>
  <Application>Microsoft Office PowerPoint</Application>
  <PresentationFormat>On-screen Show (4:3)</PresentationFormat>
  <Paragraphs>23</Paragraphs>
  <Slides>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Aptos</vt:lpstr>
      <vt:lpstr>Aptos Display</vt:lpstr>
      <vt:lpstr>Arial</vt:lpstr>
      <vt:lpstr>Calibri</vt:lpstr>
      <vt:lpstr>Calibri Light</vt:lpstr>
      <vt:lpstr>Comic Sans MS</vt:lpstr>
      <vt:lpstr>ReithSans</vt:lpstr>
      <vt:lpstr>Office Theme</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Chalky Chalk</dc:creator>
  <cp:lastModifiedBy>Mr D Chalk</cp:lastModifiedBy>
  <cp:revision>37</cp:revision>
  <dcterms:created xsi:type="dcterms:W3CDTF">2020-08-09T12:15:05Z</dcterms:created>
  <dcterms:modified xsi:type="dcterms:W3CDTF">2024-04-07T11:59:16Z</dcterms:modified>
</cp:coreProperties>
</file>