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4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533508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07919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77675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61174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72993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63253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066C09-A7B8-4176-8B8A-BFB31A540D99}"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15918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066C09-A7B8-4176-8B8A-BFB31A540D99}"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88337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66C09-A7B8-4176-8B8A-BFB31A540D99}"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207617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85847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682182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066C09-A7B8-4176-8B8A-BFB31A540D99}" type="datetimeFigureOut">
              <a:rPr lang="en-GB" smtClean="0"/>
              <a:t>09/06/2024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602E262-62F7-4012-9172-91D4DE8ED01F}" type="slidenum">
              <a:rPr lang="en-GB" smtClean="0"/>
              <a:t>‹#›</a:t>
            </a:fld>
            <a:endParaRPr lang="en-GB"/>
          </a:p>
        </p:txBody>
      </p:sp>
    </p:spTree>
    <p:extLst>
      <p:ext uri="{BB962C8B-B14F-4D97-AF65-F5344CB8AC3E}">
        <p14:creationId xmlns:p14="http://schemas.microsoft.com/office/powerpoint/2010/main" val="3793160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FF3A109-85EB-A947-C6DA-3BCB81A75A43}"/>
              </a:ext>
            </a:extLst>
          </p:cNvPr>
          <p:cNvSpPr/>
          <p:nvPr/>
        </p:nvSpPr>
        <p:spPr>
          <a:xfrm>
            <a:off x="233680" y="223520"/>
            <a:ext cx="8727440" cy="6543040"/>
          </a:xfrm>
          <a:prstGeom prst="rect">
            <a:avLst/>
          </a:prstGeom>
          <a:solidFill>
            <a:schemeClr val="bg1"/>
          </a:solidFill>
          <a:ln w="7620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0" name="Picture 6" descr="Digestive Tract Stock Illustrations – 9,455 Digestive Tract Stock  Illustrations, Vectors &amp; Clipart - Dreamstime">
            <a:extLst>
              <a:ext uri="{FF2B5EF4-FFF2-40B4-BE49-F238E27FC236}">
                <a16:creationId xmlns:a16="http://schemas.microsoft.com/office/drawing/2014/main" id="{5E790FBB-0F35-7951-094B-CFE3127CD3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6143" y="885218"/>
            <a:ext cx="2985537" cy="413382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CDCA4DEF-50E7-6913-3479-A4B0EDFB4332}"/>
              </a:ext>
            </a:extLst>
          </p:cNvPr>
          <p:cNvSpPr/>
          <p:nvPr/>
        </p:nvSpPr>
        <p:spPr>
          <a:xfrm>
            <a:off x="0" y="0"/>
            <a:ext cx="538480" cy="80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0E20611-5B6F-0595-9389-7865FD4E2E85}"/>
              </a:ext>
            </a:extLst>
          </p:cNvPr>
          <p:cNvSpPr txBox="1"/>
          <p:nvPr/>
        </p:nvSpPr>
        <p:spPr>
          <a:xfrm>
            <a:off x="342744" y="1151571"/>
            <a:ext cx="4639942" cy="5359801"/>
          </a:xfrm>
          <a:prstGeom prst="rect">
            <a:avLst/>
          </a:prstGeom>
          <a:noFill/>
          <a:ln w="57150">
            <a:solidFill>
              <a:srgbClr val="92D050"/>
            </a:solidFill>
          </a:ln>
        </p:spPr>
        <p:txBody>
          <a:bodyPr wrap="square" rtlCol="0">
            <a:spAutoFit/>
          </a:bodyPr>
          <a:lstStyle/>
          <a:p>
            <a:pPr algn="just">
              <a:lnSpc>
                <a:spcPct val="115000"/>
              </a:lnSpc>
              <a:spcAft>
                <a:spcPts val="800"/>
              </a:spcAft>
            </a:pPr>
            <a:r>
              <a:rPr lang="en-GB" sz="1100" kern="100" dirty="0">
                <a:effectLst/>
                <a:ea typeface="Cambria" panose="02040503050406030204" pitchFamily="18" charset="0"/>
                <a:cs typeface="Times New Roman" panose="02020603050405020304" pitchFamily="18" charset="0"/>
              </a:rPr>
              <a:t>So there you are, sitting at lunch, enjoying some grilled-chicken pizza and a few orange wedges. When you're finished, you take a last drink of milk, wipe your mouth, and head to your next class. In a few minutes you're thinking about the capital of Oregon or your science fair project. You've completely forgotten about that pizza lunch you just ate. </a:t>
            </a:r>
          </a:p>
          <a:p>
            <a:pPr algn="just">
              <a:lnSpc>
                <a:spcPct val="115000"/>
              </a:lnSpc>
              <a:spcAft>
                <a:spcPts val="800"/>
              </a:spcAft>
            </a:pPr>
            <a:r>
              <a:rPr lang="en-GB" sz="1100" b="1" kern="100" dirty="0">
                <a:effectLst/>
                <a:ea typeface="Cambria" panose="02040503050406030204" pitchFamily="18" charset="0"/>
                <a:cs typeface="Times New Roman" panose="02020603050405020304" pitchFamily="18" charset="0"/>
              </a:rPr>
              <a:t>The Stomach Acid Superpower:  </a:t>
            </a:r>
            <a:r>
              <a:rPr lang="en-GB" sz="1100" kern="100" dirty="0">
                <a:effectLst/>
                <a:ea typeface="Cambria" panose="02040503050406030204" pitchFamily="18" charset="0"/>
                <a:cs typeface="Times New Roman" panose="02020603050405020304" pitchFamily="18" charset="0"/>
              </a:rPr>
              <a:t>Did you know that the stomach houses a potent acid known as hydrochloric acid? This </a:t>
            </a:r>
            <a:r>
              <a:rPr lang="en-GB" sz="1100" kern="100" dirty="0" err="1">
                <a:effectLst/>
                <a:ea typeface="Cambria" panose="02040503050406030204" pitchFamily="18" charset="0"/>
                <a:cs typeface="Times New Roman" panose="02020603050405020304" pitchFamily="18" charset="0"/>
              </a:rPr>
              <a:t>superheroic</a:t>
            </a:r>
            <a:r>
              <a:rPr lang="en-GB" sz="1100" kern="100" dirty="0">
                <a:effectLst/>
                <a:ea typeface="Cambria" panose="02040503050406030204" pitchFamily="18" charset="0"/>
                <a:cs typeface="Times New Roman" panose="02020603050405020304" pitchFamily="18" charset="0"/>
              </a:rPr>
              <a:t> substance helps break down food into its smallest components, setting the stage for nutrient absorption. It's so powerful that it could dissolve certain metals – talk about a digestive powerhouse!</a:t>
            </a:r>
          </a:p>
          <a:p>
            <a:pPr algn="just">
              <a:lnSpc>
                <a:spcPct val="115000"/>
              </a:lnSpc>
              <a:spcAft>
                <a:spcPts val="800"/>
              </a:spcAft>
            </a:pPr>
            <a:r>
              <a:rPr lang="en-GB" sz="1100" b="1" kern="100" dirty="0">
                <a:effectLst/>
                <a:ea typeface="Cambria" panose="02040503050406030204" pitchFamily="18" charset="0"/>
                <a:cs typeface="Times New Roman" panose="02020603050405020304" pitchFamily="18" charset="0"/>
              </a:rPr>
              <a:t>Mucus: The Unsung Hero</a:t>
            </a:r>
            <a:r>
              <a:rPr lang="en-GB" sz="1100" kern="100" dirty="0">
                <a:effectLst/>
                <a:ea typeface="Cambria" panose="02040503050406030204" pitchFamily="18" charset="0"/>
                <a:cs typeface="Times New Roman" panose="02020603050405020304" pitchFamily="18" charset="0"/>
              </a:rPr>
              <a:t>: Meet mucus, the unsung hero of the digestive system. Not only does it protect the delicate lining of the stomach from its own digestive juices, but it also helps food move smoothly through the digestive tract. It's like the invisible guardian ensuring a safe journey for your meals!</a:t>
            </a:r>
          </a:p>
          <a:p>
            <a:pPr algn="just">
              <a:lnSpc>
                <a:spcPct val="115000"/>
              </a:lnSpc>
              <a:spcAft>
                <a:spcPts val="800"/>
              </a:spcAft>
            </a:pPr>
            <a:r>
              <a:rPr lang="en-GB" sz="1100" b="1" kern="100" dirty="0">
                <a:effectLst/>
                <a:ea typeface="Cambria" panose="02040503050406030204" pitchFamily="18" charset="0"/>
                <a:cs typeface="Times New Roman" panose="02020603050405020304" pitchFamily="18" charset="0"/>
              </a:rPr>
              <a:t>Intestinal Surface Area</a:t>
            </a:r>
            <a:r>
              <a:rPr lang="en-GB" sz="1100" kern="100" dirty="0">
                <a:effectLst/>
                <a:ea typeface="Cambria" panose="02040503050406030204" pitchFamily="18" charset="0"/>
                <a:cs typeface="Times New Roman" panose="02020603050405020304" pitchFamily="18" charset="0"/>
              </a:rPr>
              <a:t>: Unfold the small intestine, and you'd be surprised at its surface area – roughly the size of a tennis court! The countless tiny projections called villi and microvilli significantly increase the absorption area, ensuring that your body extracts maximum nutrients from your food.</a:t>
            </a:r>
          </a:p>
          <a:p>
            <a:pPr algn="just">
              <a:lnSpc>
                <a:spcPct val="115000"/>
              </a:lnSpc>
              <a:spcAft>
                <a:spcPts val="800"/>
              </a:spcAft>
            </a:pPr>
            <a:r>
              <a:rPr lang="en-GB" sz="1100" b="1" kern="100" dirty="0">
                <a:effectLst/>
                <a:ea typeface="Cambria" panose="02040503050406030204" pitchFamily="18" charset="0"/>
                <a:cs typeface="Times New Roman" panose="02020603050405020304" pitchFamily="18" charset="0"/>
              </a:rPr>
              <a:t>Speedy Transit in the Small Intestine: </a:t>
            </a:r>
            <a:r>
              <a:rPr lang="en-GB" sz="1100" kern="100" dirty="0">
                <a:effectLst/>
                <a:ea typeface="Cambria" panose="02040503050406030204" pitchFamily="18" charset="0"/>
                <a:cs typeface="Times New Roman" panose="02020603050405020304" pitchFamily="18" charset="0"/>
              </a:rPr>
              <a:t>If you think digestion is a slow process, consider this: food can zip through the small intestine in as little as 4 hours! The efficient absorption of nutrients happens in this relatively short span, showcasing the remarkable speed at which your body processes what you eat</a:t>
            </a:r>
          </a:p>
        </p:txBody>
      </p:sp>
      <p:pic>
        <p:nvPicPr>
          <p:cNvPr id="4" name="Picture 3">
            <a:extLst>
              <a:ext uri="{FF2B5EF4-FFF2-40B4-BE49-F238E27FC236}">
                <a16:creationId xmlns:a16="http://schemas.microsoft.com/office/drawing/2014/main" id="{A1FBCA3A-6EDE-8B0A-3C71-5306202C1BAE}"/>
              </a:ext>
            </a:extLst>
          </p:cNvPr>
          <p:cNvPicPr>
            <a:picLocks noChangeAspect="1"/>
          </p:cNvPicPr>
          <p:nvPr/>
        </p:nvPicPr>
        <p:blipFill>
          <a:blip r:embed="rId3"/>
          <a:stretch>
            <a:fillRect/>
          </a:stretch>
        </p:blipFill>
        <p:spPr>
          <a:xfrm>
            <a:off x="1" y="0"/>
            <a:ext cx="2798654" cy="1003773"/>
          </a:xfrm>
          <a:prstGeom prst="rect">
            <a:avLst/>
          </a:prstGeom>
        </p:spPr>
      </p:pic>
      <p:sp>
        <p:nvSpPr>
          <p:cNvPr id="8" name="Title 1">
            <a:extLst>
              <a:ext uri="{FF2B5EF4-FFF2-40B4-BE49-F238E27FC236}">
                <a16:creationId xmlns:a16="http://schemas.microsoft.com/office/drawing/2014/main" id="{8762F759-8E5F-E31D-7290-F33E0CA97E50}"/>
              </a:ext>
            </a:extLst>
          </p:cNvPr>
          <p:cNvSpPr>
            <a:spLocks noGrp="1"/>
          </p:cNvSpPr>
          <p:nvPr>
            <p:ph type="ctrTitle"/>
          </p:nvPr>
        </p:nvSpPr>
        <p:spPr>
          <a:xfrm>
            <a:off x="2641600" y="111760"/>
            <a:ext cx="6319520" cy="780253"/>
          </a:xfrm>
        </p:spPr>
        <p:txBody>
          <a:bodyPr>
            <a:noAutofit/>
          </a:bodyPr>
          <a:lstStyle/>
          <a:p>
            <a:r>
              <a:rPr lang="en-GB" sz="3200" b="1" dirty="0">
                <a:solidFill>
                  <a:srgbClr val="00B050"/>
                </a:solidFill>
                <a:latin typeface="Comic Sans MS" pitchFamily="66" charset="0"/>
              </a:rPr>
              <a:t>Digestive System Article </a:t>
            </a:r>
          </a:p>
        </p:txBody>
      </p:sp>
      <p:sp>
        <p:nvSpPr>
          <p:cNvPr id="10" name="TextBox 9">
            <a:extLst>
              <a:ext uri="{FF2B5EF4-FFF2-40B4-BE49-F238E27FC236}">
                <a16:creationId xmlns:a16="http://schemas.microsoft.com/office/drawing/2014/main" id="{65A5B06B-4200-C81D-C581-6FB98481999A}"/>
              </a:ext>
            </a:extLst>
          </p:cNvPr>
          <p:cNvSpPr txBox="1"/>
          <p:nvPr/>
        </p:nvSpPr>
        <p:spPr>
          <a:xfrm>
            <a:off x="5073572" y="4655733"/>
            <a:ext cx="3796662" cy="1978747"/>
          </a:xfrm>
          <a:prstGeom prst="rect">
            <a:avLst/>
          </a:prstGeom>
          <a:noFill/>
        </p:spPr>
        <p:txBody>
          <a:bodyPr wrap="square">
            <a:spAutoFit/>
          </a:bodyPr>
          <a:lstStyle/>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Questions</a:t>
            </a:r>
          </a:p>
          <a:p>
            <a:pPr marL="228600" indent="-228600" algn="just">
              <a:lnSpc>
                <a:spcPct val="115000"/>
              </a:lnSpc>
              <a:spcAft>
                <a:spcPts val="800"/>
              </a:spcAft>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do we find in the stomach?</a:t>
            </a:r>
          </a:p>
          <a:p>
            <a:pPr marL="228600" indent="-228600" algn="just">
              <a:lnSpc>
                <a:spcPct val="115000"/>
              </a:lnSpc>
              <a:spcAft>
                <a:spcPts val="800"/>
              </a:spcAft>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keeps food smoothly moving through the digestive system?</a:t>
            </a:r>
          </a:p>
          <a:p>
            <a:pPr marL="228600" indent="-228600" algn="just">
              <a:lnSpc>
                <a:spcPct val="115000"/>
              </a:lnSpc>
              <a:spcAft>
                <a:spcPts val="800"/>
              </a:spcAft>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covers the inside of the intestines?</a:t>
            </a:r>
          </a:p>
          <a:p>
            <a:pPr marL="228600" indent="-228600" algn="just">
              <a:lnSpc>
                <a:spcPct val="115000"/>
              </a:lnSpc>
              <a:spcAft>
                <a:spcPts val="800"/>
              </a:spcAft>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How long does it take food to pass through your digestive system?</a:t>
            </a:r>
          </a:p>
        </p:txBody>
      </p:sp>
    </p:spTree>
    <p:extLst>
      <p:ext uri="{BB962C8B-B14F-4D97-AF65-F5344CB8AC3E}">
        <p14:creationId xmlns:p14="http://schemas.microsoft.com/office/powerpoint/2010/main" val="27486004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80</TotalTime>
  <Words>335</Words>
  <Application>Microsoft Office PowerPoint</Application>
  <PresentationFormat>On-screen Show (4:3)</PresentationFormat>
  <Paragraphs>11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Cambria</vt:lpstr>
      <vt:lpstr>Comic Sans MS</vt:lpstr>
      <vt:lpstr>Office Theme</vt:lpstr>
      <vt:lpstr>Digestive System Article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Y7 Skeleton Article</dc:title>
  <dc:creator>Mr D Chalk</dc:creator>
  <cp:lastModifiedBy>Mr D Chalk</cp:lastModifiedBy>
  <cp:revision>5</cp:revision>
  <dcterms:created xsi:type="dcterms:W3CDTF">2024-03-07T17:21:52Z</dcterms:created>
  <dcterms:modified xsi:type="dcterms:W3CDTF">2024-06-09T12:10:09Z</dcterms:modified>
</cp:coreProperties>
</file>