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6" r:id="rId3"/>
    <p:sldId id="259" r:id="rId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47" d="100"/>
          <a:sy n="47" d="100"/>
        </p:scale>
        <p:origin x="212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422CA53-6AE4-4496-B779-CE68C774FE7F}"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735614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2CA53-6AE4-4496-B779-CE68C774FE7F}"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6093077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2CA53-6AE4-4496-B779-CE68C774FE7F}"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2097879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1473088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8177533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5735068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9161801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9AA4433-A435-4F16-AD0A-11C026674ABC}"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0177885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9AA4433-A435-4F16-AD0A-11C026674ABC}"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11098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AA4433-A435-4F16-AD0A-11C026674ABC}"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4268399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190782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422CA53-6AE4-4496-B779-CE68C774FE7F}"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925448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09AA4433-A435-4F16-AD0A-11C026674ABC}"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3485321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2748669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9AA4433-A435-4F16-AD0A-11C026674ABC}"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43347DD-AFF3-410F-9857-6D81E87CA2D7}" type="slidenum">
              <a:rPr lang="en-GB" smtClean="0"/>
              <a:t>‹#›</a:t>
            </a:fld>
            <a:endParaRPr lang="en-GB"/>
          </a:p>
        </p:txBody>
      </p:sp>
    </p:spTree>
    <p:extLst>
      <p:ext uri="{BB962C8B-B14F-4D97-AF65-F5344CB8AC3E}">
        <p14:creationId xmlns:p14="http://schemas.microsoft.com/office/powerpoint/2010/main" val="30335427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422CA53-6AE4-4496-B779-CE68C774FE7F}" type="datetimeFigureOut">
              <a:rPr lang="en-GB" smtClean="0"/>
              <a:t>09/06/2024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27381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422CA53-6AE4-4496-B779-CE68C774FE7F}"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333266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22CA53-6AE4-4496-B779-CE68C774FE7F}" type="datetimeFigureOut">
              <a:rPr lang="en-GB" smtClean="0"/>
              <a:t>09/06/2024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729705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422CA53-6AE4-4496-B779-CE68C774FE7F}" type="datetimeFigureOut">
              <a:rPr lang="en-GB" smtClean="0"/>
              <a:t>09/06/2024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240548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22CA53-6AE4-4496-B779-CE68C774FE7F}" type="datetimeFigureOut">
              <a:rPr lang="en-GB" smtClean="0"/>
              <a:t>09/06/2024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1921464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22CA53-6AE4-4496-B779-CE68C774FE7F}"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2513382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422CA53-6AE4-4496-B779-CE68C774FE7F}" type="datetimeFigureOut">
              <a:rPr lang="en-GB" smtClean="0"/>
              <a:t>09/06/2024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41CE97C-0FB0-4D1D-9028-854BC2567842}" type="slidenum">
              <a:rPr lang="en-GB" smtClean="0"/>
              <a:t>‹#›</a:t>
            </a:fld>
            <a:endParaRPr lang="en-GB"/>
          </a:p>
        </p:txBody>
      </p:sp>
    </p:spTree>
    <p:extLst>
      <p:ext uri="{BB962C8B-B14F-4D97-AF65-F5344CB8AC3E}">
        <p14:creationId xmlns:p14="http://schemas.microsoft.com/office/powerpoint/2010/main" val="3808246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422CA53-6AE4-4496-B779-CE68C774FE7F}"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241CE97C-0FB0-4D1D-9028-854BC2567842}" type="slidenum">
              <a:rPr lang="en-GB" smtClean="0"/>
              <a:t>‹#›</a:t>
            </a:fld>
            <a:endParaRPr lang="en-GB"/>
          </a:p>
        </p:txBody>
      </p:sp>
    </p:spTree>
    <p:extLst>
      <p:ext uri="{BB962C8B-B14F-4D97-AF65-F5344CB8AC3E}">
        <p14:creationId xmlns:p14="http://schemas.microsoft.com/office/powerpoint/2010/main" val="13861395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82000"/>
                  </a:schemeClr>
                </a:solidFill>
              </a:defRPr>
            </a:lvl1pPr>
          </a:lstStyle>
          <a:p>
            <a:fld id="{09AA4433-A435-4F16-AD0A-11C026674ABC}" type="datetimeFigureOut">
              <a:rPr lang="en-GB" smtClean="0"/>
              <a:t>09/06/2024</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82000"/>
                  </a:schemeClr>
                </a:solidFill>
              </a:defRPr>
            </a:lvl1pPr>
          </a:lstStyle>
          <a:p>
            <a:fld id="{043347DD-AFF3-410F-9857-6D81E87CA2D7}" type="slidenum">
              <a:rPr lang="en-GB" smtClean="0"/>
              <a:t>‹#›</a:t>
            </a:fld>
            <a:endParaRPr lang="en-GB"/>
          </a:p>
        </p:txBody>
      </p:sp>
    </p:spTree>
    <p:extLst>
      <p:ext uri="{BB962C8B-B14F-4D97-AF65-F5344CB8AC3E}">
        <p14:creationId xmlns:p14="http://schemas.microsoft.com/office/powerpoint/2010/main" val="370208807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teachlikeahero" TargetMode="External"/><Relationship Id="rId13" Type="http://schemas.openxmlformats.org/officeDocument/2006/relationships/hyperlink" Target="https://www.teacherspayteachers.com/Product/Drug-Development-Lesson-2682731" TargetMode="External"/><Relationship Id="rId3" Type="http://schemas.openxmlformats.org/officeDocument/2006/relationships/hyperlink" Target="https://www.instagram.com/teachlikeahero/" TargetMode="External"/><Relationship Id="rId7" Type="http://schemas.openxmlformats.org/officeDocument/2006/relationships/hyperlink" Target="https://www.youtube.com/channel/UCusRyTOMev92b-esEk3kVew" TargetMode="External"/><Relationship Id="rId12" Type="http://schemas.openxmlformats.org/officeDocument/2006/relationships/hyperlink" Target="https://www.tes.com/teaching-resource/ks4-gcse-aqa-biology-science-drug-development-lesson-11158573" TargetMode="External"/><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hyperlink" Target="https://www.pinterest.co.uk/isany1coming4an/" TargetMode="External"/><Relationship Id="rId11" Type="http://schemas.openxmlformats.org/officeDocument/2006/relationships/hyperlink" Target="https://www.youtube.com/watch?v=ELxW6ps5USw" TargetMode="External"/><Relationship Id="rId5" Type="http://schemas.openxmlformats.org/officeDocument/2006/relationships/hyperlink" Target="https://twitter.com/teacherchalky1" TargetMode="External"/><Relationship Id="rId10"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hyperlink" Target="https://mailchi.mp/b9218a58e7d3/subscribe-to-our-newsletter-to-keep-up-to-date-with-all-our-teaching-cpd-updates" TargetMode="External"/><Relationship Id="rId1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D1B0D8D-2B63-4A3B-8426-B05A36FBA575}"/>
              </a:ext>
            </a:extLst>
          </p:cNvPr>
          <p:cNvPicPr>
            <a:picLocks noChangeAspect="1"/>
          </p:cNvPicPr>
          <p:nvPr/>
        </p:nvPicPr>
        <p:blipFill rotWithShape="1">
          <a:blip r:embed="rId2"/>
          <a:srcRect b="15451"/>
          <a:stretch/>
        </p:blipFill>
        <p:spPr>
          <a:xfrm>
            <a:off x="97239" y="4200454"/>
            <a:ext cx="4020772" cy="1912248"/>
          </a:xfrm>
          <a:prstGeom prst="rect">
            <a:avLst/>
          </a:prstGeom>
        </p:spPr>
      </p:pic>
      <p:sp>
        <p:nvSpPr>
          <p:cNvPr id="4" name="Title 1">
            <a:extLst>
              <a:ext uri="{FF2B5EF4-FFF2-40B4-BE49-F238E27FC236}">
                <a16:creationId xmlns:a16="http://schemas.microsoft.com/office/drawing/2014/main" id="{56A8EE7B-11C3-44B5-87C3-F376770D755D}"/>
              </a:ext>
            </a:extLst>
          </p:cNvPr>
          <p:cNvSpPr>
            <a:spLocks noGrp="1"/>
          </p:cNvSpPr>
          <p:nvPr>
            <p:ph type="ctrTitle"/>
          </p:nvPr>
        </p:nvSpPr>
        <p:spPr>
          <a:xfrm>
            <a:off x="0" y="-731990"/>
            <a:ext cx="6858000" cy="1245621"/>
          </a:xfrm>
        </p:spPr>
        <p:txBody>
          <a:bodyPr>
            <a:noAutofit/>
          </a:bodyPr>
          <a:lstStyle/>
          <a:p>
            <a:pPr algn="l"/>
            <a:r>
              <a:rPr lang="en-GB" sz="2400" b="1" dirty="0">
                <a:solidFill>
                  <a:srgbClr val="00B050"/>
                </a:solidFill>
                <a:latin typeface="Comic Sans MS" pitchFamily="66" charset="0"/>
              </a:rPr>
              <a:t>Drug Trailing</a:t>
            </a:r>
          </a:p>
        </p:txBody>
      </p:sp>
      <p:sp>
        <p:nvSpPr>
          <p:cNvPr id="5" name="TextBox 4">
            <a:extLst>
              <a:ext uri="{FF2B5EF4-FFF2-40B4-BE49-F238E27FC236}">
                <a16:creationId xmlns:a16="http://schemas.microsoft.com/office/drawing/2014/main" id="{3EFB4D6E-7FDD-4278-B7F6-483B8940D612}"/>
              </a:ext>
            </a:extLst>
          </p:cNvPr>
          <p:cNvSpPr txBox="1"/>
          <p:nvPr/>
        </p:nvSpPr>
        <p:spPr>
          <a:xfrm>
            <a:off x="4659682" y="0"/>
            <a:ext cx="2198318" cy="523220"/>
          </a:xfrm>
          <a:prstGeom prst="rect">
            <a:avLst/>
          </a:prstGeom>
          <a:solidFill>
            <a:srgbClr val="92D050"/>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Calibri" panose="020F0502020204030204"/>
                <a:ea typeface="+mn-ea"/>
                <a:cs typeface="+mn-cs"/>
              </a:rPr>
              <a:t>Specification Link:</a:t>
            </a:r>
          </a:p>
          <a:p>
            <a:pPr lvl="0">
              <a:defRPr/>
            </a:pPr>
            <a:r>
              <a:rPr lang="en-GB" sz="1200" dirty="0">
                <a:solidFill>
                  <a:prstClr val="black"/>
                </a:solidFill>
              </a:rPr>
              <a:t>Infection &amp; Response:  4.3.1.9</a:t>
            </a:r>
          </a:p>
        </p:txBody>
      </p:sp>
      <p:sp>
        <p:nvSpPr>
          <p:cNvPr id="12" name="TextBox 11">
            <a:extLst>
              <a:ext uri="{FF2B5EF4-FFF2-40B4-BE49-F238E27FC236}">
                <a16:creationId xmlns:a16="http://schemas.microsoft.com/office/drawing/2014/main" id="{7756468E-35E6-4B84-8D88-40ABF41FAFF6}"/>
              </a:ext>
            </a:extLst>
          </p:cNvPr>
          <p:cNvSpPr txBox="1"/>
          <p:nvPr/>
        </p:nvSpPr>
        <p:spPr>
          <a:xfrm>
            <a:off x="97239" y="523221"/>
            <a:ext cx="3184580" cy="276999"/>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Highlight key words in the information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9C35B522-36B3-45AF-8D0E-F98E625B6AB0}"/>
              </a:ext>
            </a:extLst>
          </p:cNvPr>
          <p:cNvSpPr/>
          <p:nvPr/>
        </p:nvSpPr>
        <p:spPr>
          <a:xfrm>
            <a:off x="97239" y="911557"/>
            <a:ext cx="3936142" cy="3308598"/>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b="1" dirty="0"/>
              <a:t>There are three main stages of testing:</a:t>
            </a:r>
          </a:p>
          <a:p>
            <a:pPr marL="228600" indent="-228600" algn="just">
              <a:buFont typeface="+mj-lt"/>
              <a:buAutoNum type="arabicPeriod"/>
            </a:pPr>
            <a:r>
              <a:rPr lang="en-US" sz="1100" dirty="0"/>
              <a:t>The drugs are tested using computer models and skin cells grown using human stem cells in the laboratory. This allows the efficacy and possible side effects to be tested. Many substances fail this first test of a preclinical drug trial because they damage cells or do not seem to work.</a:t>
            </a:r>
          </a:p>
          <a:p>
            <a:pPr marL="228600" indent="-228600" algn="just">
              <a:buFont typeface="+mj-lt"/>
              <a:buAutoNum type="arabicPeriod"/>
            </a:pPr>
            <a:r>
              <a:rPr lang="en-US" sz="1100" dirty="0"/>
              <a:t>Drugs that pass the first stage are tested on animals in the second part of a preclinical drug trial. In the UK, new medicines have to undergo these tests. But it is illegal to test cosmetics and tobacco products on animals. A typical test involves giving a known amount of the substance to the animals, then monitoring them carefully for any side-effects.</a:t>
            </a:r>
          </a:p>
          <a:p>
            <a:pPr marL="228600" indent="-228600" algn="just">
              <a:buFont typeface="+mj-lt"/>
              <a:buAutoNum type="arabicPeriod"/>
            </a:pPr>
            <a:r>
              <a:rPr lang="en-US" sz="1100" dirty="0"/>
              <a:t>Drugs that have passed animal tests are used in human clinical trials. They are tested on healthy volunteers to check that they are safe. The substances are then tested on people with the illness to ensure that they are safe and that they work. Low doses of the drug are used initially, and if this is safe the dosage increases until the optimum dosage is identified.</a:t>
            </a:r>
          </a:p>
        </p:txBody>
      </p:sp>
      <p:sp>
        <p:nvSpPr>
          <p:cNvPr id="14" name="Arrow: Down 13">
            <a:extLst>
              <a:ext uri="{FF2B5EF4-FFF2-40B4-BE49-F238E27FC236}">
                <a16:creationId xmlns:a16="http://schemas.microsoft.com/office/drawing/2014/main" id="{6AD7EA15-66CA-4BAD-A26A-AD724A18E766}"/>
              </a:ext>
            </a:extLst>
          </p:cNvPr>
          <p:cNvSpPr/>
          <p:nvPr/>
        </p:nvSpPr>
        <p:spPr>
          <a:xfrm>
            <a:off x="3016700" y="420945"/>
            <a:ext cx="410230" cy="542079"/>
          </a:xfrm>
          <a:prstGeom prst="downArrow">
            <a:avLst>
              <a:gd name="adj1" fmla="val 43493"/>
              <a:gd name="adj2" fmla="val 46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B94AEB5-671B-40BE-97A2-D98A68C2B99B}"/>
              </a:ext>
            </a:extLst>
          </p:cNvPr>
          <p:cNvSpPr/>
          <p:nvPr/>
        </p:nvSpPr>
        <p:spPr>
          <a:xfrm>
            <a:off x="4161513" y="644191"/>
            <a:ext cx="2657778" cy="1569660"/>
          </a:xfrm>
          <a:prstGeom prst="rect">
            <a:avLst/>
          </a:prstGeom>
          <a:ln w="28575">
            <a:solidFill>
              <a:srgbClr val="00B0F0"/>
            </a:solidFill>
            <a:prstDash val="dash"/>
          </a:ln>
        </p:spPr>
        <p:txBody>
          <a:bodyPr wrap="square">
            <a:spAutoFit/>
          </a:bodyPr>
          <a:lstStyle/>
          <a:p>
            <a:pPr algn="just"/>
            <a:r>
              <a:rPr lang="en-US" sz="1200" b="1" dirty="0"/>
              <a:t>Why are drugs tested in the laboratory first:</a:t>
            </a:r>
          </a:p>
          <a:p>
            <a:pPr algn="just"/>
            <a:r>
              <a:rPr lang="en-US" sz="1200" b="1" dirty="0"/>
              <a:t>________________________________________________________________________________________________________________________________________________________________________________________________</a:t>
            </a:r>
            <a:endParaRPr lang="en-GB" sz="1200" b="1" dirty="0"/>
          </a:p>
        </p:txBody>
      </p:sp>
      <p:sp>
        <p:nvSpPr>
          <p:cNvPr id="16" name="Rectangle 15">
            <a:extLst>
              <a:ext uri="{FF2B5EF4-FFF2-40B4-BE49-F238E27FC236}">
                <a16:creationId xmlns:a16="http://schemas.microsoft.com/office/drawing/2014/main" id="{D99376E3-934C-44AB-B478-8AEB8757A9E0}"/>
              </a:ext>
            </a:extLst>
          </p:cNvPr>
          <p:cNvSpPr/>
          <p:nvPr/>
        </p:nvSpPr>
        <p:spPr>
          <a:xfrm>
            <a:off x="4161514" y="2358497"/>
            <a:ext cx="2657778" cy="1015663"/>
          </a:xfrm>
          <a:prstGeom prst="rect">
            <a:avLst/>
          </a:prstGeom>
          <a:ln w="28575">
            <a:solidFill>
              <a:srgbClr val="FFFF00"/>
            </a:solidFill>
            <a:prstDash val="solid"/>
          </a:ln>
        </p:spPr>
        <p:txBody>
          <a:bodyPr wrap="square">
            <a:spAutoFit/>
          </a:bodyPr>
          <a:lstStyle/>
          <a:p>
            <a:pPr algn="just"/>
            <a:r>
              <a:rPr lang="en-US" sz="1200" b="1" dirty="0"/>
              <a:t>What is preclinical trialing?</a:t>
            </a:r>
          </a:p>
          <a:p>
            <a:pPr algn="just"/>
            <a:r>
              <a:rPr lang="en-US" sz="1200" b="1" dirty="0"/>
              <a:t>________________________________________________________________________________________________________________________________</a:t>
            </a:r>
            <a:endParaRPr lang="en-GB" sz="1200" b="1" dirty="0"/>
          </a:p>
        </p:txBody>
      </p:sp>
      <p:sp>
        <p:nvSpPr>
          <p:cNvPr id="19" name="Rectangle 18">
            <a:extLst>
              <a:ext uri="{FF2B5EF4-FFF2-40B4-BE49-F238E27FC236}">
                <a16:creationId xmlns:a16="http://schemas.microsoft.com/office/drawing/2014/main" id="{BE2B350A-E8E8-4439-B95B-69BD92FB282F}"/>
              </a:ext>
            </a:extLst>
          </p:cNvPr>
          <p:cNvSpPr/>
          <p:nvPr/>
        </p:nvSpPr>
        <p:spPr>
          <a:xfrm>
            <a:off x="3426930" y="6112702"/>
            <a:ext cx="3335382" cy="297004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28575">
            <a:solidFill>
              <a:srgbClr val="FF0000"/>
            </a:solidFill>
            <a:prstDash val="solid"/>
          </a:ln>
        </p:spPr>
        <p:txBody>
          <a:bodyPr wrap="square">
            <a:spAutoFit/>
          </a:bodyPr>
          <a:lstStyle/>
          <a:p>
            <a:pPr algn="just"/>
            <a:r>
              <a:rPr lang="en-US" sz="1100" dirty="0"/>
              <a:t>Scientists have </a:t>
            </a:r>
            <a:r>
              <a:rPr lang="en-US" sz="1100" dirty="0" err="1"/>
              <a:t>trialled</a:t>
            </a:r>
            <a:r>
              <a:rPr lang="en-US" sz="1100" dirty="0"/>
              <a:t> a new statin called rosuvastatin.</a:t>
            </a:r>
          </a:p>
          <a:p>
            <a:pPr marL="171450" indent="-171450" algn="just">
              <a:buFont typeface="Arial" panose="020B0604020202020204" pitchFamily="34" charset="0"/>
              <a:buChar char="•"/>
            </a:pPr>
            <a:r>
              <a:rPr lang="en-US" sz="1100" dirty="0"/>
              <a:t>17 802 people took part in the trial.</a:t>
            </a:r>
          </a:p>
          <a:p>
            <a:pPr marL="171450" indent="-171450" algn="just">
              <a:buFont typeface="Arial" panose="020B0604020202020204" pitchFamily="34" charset="0"/>
              <a:buChar char="•"/>
            </a:pPr>
            <a:r>
              <a:rPr lang="en-US" sz="1100" dirty="0"/>
              <a:t>All of these people had high levels of a protein called CRP in their blood.</a:t>
            </a:r>
          </a:p>
          <a:p>
            <a:pPr marL="171450" indent="-171450" algn="just">
              <a:buFont typeface="Arial" panose="020B0604020202020204" pitchFamily="34" charset="0"/>
              <a:buChar char="•"/>
            </a:pPr>
            <a:r>
              <a:rPr lang="en-US" sz="1100" dirty="0"/>
              <a:t>The higher the level of CRP in the blood, the higher the risk of a heart attack.</a:t>
            </a:r>
          </a:p>
          <a:p>
            <a:pPr marL="171450" indent="-171450" algn="just">
              <a:buFont typeface="Arial" panose="020B0604020202020204" pitchFamily="34" charset="0"/>
              <a:buChar char="•"/>
            </a:pPr>
            <a:r>
              <a:rPr lang="en-US" sz="1100" dirty="0"/>
              <a:t>None of these people had heart conditions at the beginning of the investigation.</a:t>
            </a:r>
          </a:p>
          <a:p>
            <a:pPr marL="171450" indent="-171450" algn="just">
              <a:buFont typeface="Arial" panose="020B0604020202020204" pitchFamily="34" charset="0"/>
              <a:buChar char="•"/>
            </a:pPr>
            <a:r>
              <a:rPr lang="en-US" sz="1100" dirty="0"/>
              <a:t>None of these people had high LDL (low density lipoprotein) levels.</a:t>
            </a:r>
          </a:p>
          <a:p>
            <a:pPr marL="171450" indent="-171450" algn="just">
              <a:buFont typeface="Arial" panose="020B0604020202020204" pitchFamily="34" charset="0"/>
              <a:buChar char="•"/>
            </a:pPr>
            <a:r>
              <a:rPr lang="en-US" sz="1100" dirty="0"/>
              <a:t>All of these people were aged 50 or above.</a:t>
            </a:r>
          </a:p>
          <a:p>
            <a:pPr marL="171450" indent="-171450" algn="just">
              <a:buFont typeface="Arial" panose="020B0604020202020204" pitchFamily="34" charset="0"/>
              <a:buChar char="•"/>
            </a:pPr>
            <a:r>
              <a:rPr lang="en-US" sz="1100" dirty="0"/>
              <a:t>Half the people were given a rosuvastatin tablet each day; the other half were given a placebo.</a:t>
            </a:r>
          </a:p>
          <a:p>
            <a:pPr marL="171450" indent="-171450" algn="just">
              <a:buFont typeface="Arial" panose="020B0604020202020204" pitchFamily="34" charset="0"/>
              <a:buChar char="•"/>
            </a:pPr>
            <a:r>
              <a:rPr lang="en-US" sz="1100" dirty="0"/>
              <a:t>The trial was stopped 7 months early when it was found that the people given rosuvastatin were 54% less likely to have a heart attack than people given the placebo.</a:t>
            </a:r>
          </a:p>
        </p:txBody>
      </p:sp>
      <p:sp>
        <p:nvSpPr>
          <p:cNvPr id="20" name="Rectangle 19">
            <a:extLst>
              <a:ext uri="{FF2B5EF4-FFF2-40B4-BE49-F238E27FC236}">
                <a16:creationId xmlns:a16="http://schemas.microsoft.com/office/drawing/2014/main" id="{17EBFE74-808A-4DB8-B0D1-3204372E5D89}"/>
              </a:ext>
            </a:extLst>
          </p:cNvPr>
          <p:cNvSpPr/>
          <p:nvPr/>
        </p:nvSpPr>
        <p:spPr>
          <a:xfrm>
            <a:off x="53737" y="6600682"/>
            <a:ext cx="3273663" cy="646331"/>
          </a:xfrm>
          <a:prstGeom prst="rect">
            <a:avLst/>
          </a:prstGeom>
          <a:ln w="28575">
            <a:solidFill>
              <a:srgbClr val="FFFF00"/>
            </a:solidFill>
            <a:prstDash val="solid"/>
          </a:ln>
        </p:spPr>
        <p:txBody>
          <a:bodyPr wrap="square">
            <a:spAutoFit/>
          </a:bodyPr>
          <a:lstStyle/>
          <a:p>
            <a:pPr algn="just"/>
            <a:r>
              <a:rPr lang="en-US" sz="1200" b="1" dirty="0"/>
              <a:t>Give two control variables in this investigation.</a:t>
            </a:r>
          </a:p>
          <a:p>
            <a:pPr algn="just"/>
            <a:r>
              <a:rPr lang="en-US" sz="1200" b="1" dirty="0"/>
              <a:t>________________________________________________________________________________</a:t>
            </a:r>
            <a:endParaRPr lang="en-GB" sz="1200" b="1" dirty="0"/>
          </a:p>
        </p:txBody>
      </p:sp>
      <p:sp>
        <p:nvSpPr>
          <p:cNvPr id="23" name="Rectangle 22">
            <a:extLst>
              <a:ext uri="{FF2B5EF4-FFF2-40B4-BE49-F238E27FC236}">
                <a16:creationId xmlns:a16="http://schemas.microsoft.com/office/drawing/2014/main" id="{D1DC6406-A51E-4BC1-8E9F-8A5C8DD3676A}"/>
              </a:ext>
            </a:extLst>
          </p:cNvPr>
          <p:cNvSpPr/>
          <p:nvPr/>
        </p:nvSpPr>
        <p:spPr>
          <a:xfrm>
            <a:off x="4161513" y="3518806"/>
            <a:ext cx="2657778" cy="1569660"/>
          </a:xfrm>
          <a:prstGeom prst="rect">
            <a:avLst/>
          </a:prstGeom>
          <a:ln w="28575">
            <a:solidFill>
              <a:srgbClr val="00B0F0"/>
            </a:solidFill>
            <a:prstDash val="dash"/>
          </a:ln>
        </p:spPr>
        <p:txBody>
          <a:bodyPr wrap="square">
            <a:spAutoFit/>
          </a:bodyPr>
          <a:lstStyle/>
          <a:p>
            <a:pPr algn="just"/>
            <a:r>
              <a:rPr lang="en-US" sz="1200" b="1" dirty="0"/>
              <a:t>What are the key features of clinical trailing?</a:t>
            </a:r>
          </a:p>
          <a:p>
            <a:pPr algn="just"/>
            <a:r>
              <a:rPr lang="en-US" sz="1200" b="1" dirty="0"/>
              <a:t>________________________________________________________________________________________________________________________________________________________________________________________________</a:t>
            </a:r>
            <a:endParaRPr lang="en-GB" sz="1200" b="1" dirty="0"/>
          </a:p>
        </p:txBody>
      </p:sp>
      <p:sp>
        <p:nvSpPr>
          <p:cNvPr id="24" name="Rectangle 23">
            <a:extLst>
              <a:ext uri="{FF2B5EF4-FFF2-40B4-BE49-F238E27FC236}">
                <a16:creationId xmlns:a16="http://schemas.microsoft.com/office/drawing/2014/main" id="{07B80BEF-391D-4902-B0CC-FAAA4BDB6559}"/>
              </a:ext>
            </a:extLst>
          </p:cNvPr>
          <p:cNvSpPr/>
          <p:nvPr/>
        </p:nvSpPr>
        <p:spPr>
          <a:xfrm>
            <a:off x="4161513" y="5198816"/>
            <a:ext cx="2657778" cy="830997"/>
          </a:xfrm>
          <a:prstGeom prst="rect">
            <a:avLst/>
          </a:prstGeom>
          <a:ln w="28575">
            <a:solidFill>
              <a:srgbClr val="FFFF00"/>
            </a:solidFill>
            <a:prstDash val="solid"/>
          </a:ln>
        </p:spPr>
        <p:txBody>
          <a:bodyPr wrap="square">
            <a:spAutoFit/>
          </a:bodyPr>
          <a:lstStyle/>
          <a:p>
            <a:pPr algn="just"/>
            <a:r>
              <a:rPr lang="en-US" sz="1200" b="1" dirty="0"/>
              <a:t>What is a placebo?</a:t>
            </a:r>
          </a:p>
          <a:p>
            <a:pPr algn="just"/>
            <a:r>
              <a:rPr lang="en-US" sz="1200" b="1" dirty="0"/>
              <a:t>________________________________________________________________________________________________</a:t>
            </a:r>
            <a:endParaRPr lang="en-GB" sz="1200" b="1" dirty="0"/>
          </a:p>
        </p:txBody>
      </p:sp>
      <p:sp>
        <p:nvSpPr>
          <p:cNvPr id="25" name="TextBox 24">
            <a:extLst>
              <a:ext uri="{FF2B5EF4-FFF2-40B4-BE49-F238E27FC236}">
                <a16:creationId xmlns:a16="http://schemas.microsoft.com/office/drawing/2014/main" id="{CF3A773C-527F-4906-9AEE-975F0DB7244A}"/>
              </a:ext>
            </a:extLst>
          </p:cNvPr>
          <p:cNvSpPr txBox="1"/>
          <p:nvPr/>
        </p:nvSpPr>
        <p:spPr>
          <a:xfrm>
            <a:off x="53737" y="6074602"/>
            <a:ext cx="3273662" cy="461665"/>
          </a:xfrm>
          <a:prstGeom prst="rect">
            <a:avLst/>
          </a:prstGeom>
          <a:gradFill flip="none" rotWithShape="1">
            <a:gsLst>
              <a:gs pos="0">
                <a:schemeClr val="accent2">
                  <a:tint val="66000"/>
                  <a:satMod val="160000"/>
                </a:schemeClr>
              </a:gs>
              <a:gs pos="50000">
                <a:schemeClr val="accent2">
                  <a:tint val="44500"/>
                  <a:satMod val="160000"/>
                </a:schemeClr>
              </a:gs>
              <a:gs pos="100000">
                <a:schemeClr val="accent2">
                  <a:tint val="23500"/>
                  <a:satMod val="160000"/>
                </a:schemeClr>
              </a:gs>
            </a:gsLst>
            <a:lin ang="2700000" scaled="1"/>
            <a:tileRect/>
          </a:gradFill>
          <a:ln w="38100">
            <a:solidFill>
              <a:srgbClr val="FF0000"/>
            </a:solidFill>
          </a:ln>
        </p:spPr>
        <p:txBody>
          <a:bodyPr wrap="square" rtlCol="0">
            <a:spAutoFit/>
          </a:bodyPr>
          <a:lstStyle/>
          <a:p>
            <a:pPr lvl="0"/>
            <a:r>
              <a:rPr lang="en-GB" sz="1200" b="1" dirty="0">
                <a:solidFill>
                  <a:prstClr val="black"/>
                </a:solidFill>
              </a:rPr>
              <a:t>Read the information the right then answer the questions below:</a:t>
            </a:r>
            <a:endParaRPr kumimoji="0" lang="en-GB" sz="12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638C172E-F80A-4DEC-B9B7-07D272E6CF6E}"/>
              </a:ext>
            </a:extLst>
          </p:cNvPr>
          <p:cNvSpPr/>
          <p:nvPr/>
        </p:nvSpPr>
        <p:spPr>
          <a:xfrm>
            <a:off x="53737" y="7311428"/>
            <a:ext cx="3273663" cy="830997"/>
          </a:xfrm>
          <a:prstGeom prst="rect">
            <a:avLst/>
          </a:prstGeom>
          <a:ln w="28575">
            <a:solidFill>
              <a:srgbClr val="FFFF00"/>
            </a:solidFill>
            <a:prstDash val="solid"/>
          </a:ln>
        </p:spPr>
        <p:txBody>
          <a:bodyPr wrap="square">
            <a:spAutoFit/>
          </a:bodyPr>
          <a:lstStyle/>
          <a:p>
            <a:pPr algn="just"/>
            <a:r>
              <a:rPr lang="en-US" sz="1200" b="1" dirty="0"/>
              <a:t>The trial gave reliable results.  Give one reason why.</a:t>
            </a:r>
          </a:p>
          <a:p>
            <a:pPr algn="just"/>
            <a:r>
              <a:rPr lang="en-US" sz="1200" b="1" dirty="0"/>
              <a:t>________________________________________________________________________________</a:t>
            </a:r>
            <a:endParaRPr lang="en-GB" sz="1200" b="1" dirty="0"/>
          </a:p>
        </p:txBody>
      </p:sp>
      <p:sp>
        <p:nvSpPr>
          <p:cNvPr id="27" name="Rectangle 26">
            <a:extLst>
              <a:ext uri="{FF2B5EF4-FFF2-40B4-BE49-F238E27FC236}">
                <a16:creationId xmlns:a16="http://schemas.microsoft.com/office/drawing/2014/main" id="{8A99956C-B598-4870-A483-9514E0A0BEBF}"/>
              </a:ext>
            </a:extLst>
          </p:cNvPr>
          <p:cNvSpPr/>
          <p:nvPr/>
        </p:nvSpPr>
        <p:spPr>
          <a:xfrm>
            <a:off x="53737" y="8232443"/>
            <a:ext cx="3273663" cy="830997"/>
          </a:xfrm>
          <a:prstGeom prst="rect">
            <a:avLst/>
          </a:prstGeom>
          <a:ln w="28575">
            <a:solidFill>
              <a:srgbClr val="FFFF00"/>
            </a:solidFill>
            <a:prstDash val="solid"/>
          </a:ln>
        </p:spPr>
        <p:txBody>
          <a:bodyPr wrap="square">
            <a:spAutoFit/>
          </a:bodyPr>
          <a:lstStyle/>
          <a:p>
            <a:pPr algn="just"/>
            <a:r>
              <a:rPr lang="en-US" sz="1200" b="1" dirty="0"/>
              <a:t>The trial was stopped 7 months early.  Give one reason why.</a:t>
            </a:r>
          </a:p>
          <a:p>
            <a:pPr algn="just"/>
            <a:r>
              <a:rPr lang="en-US" sz="1200" b="1" dirty="0"/>
              <a:t>________________________________________________________________________________</a:t>
            </a:r>
            <a:endParaRPr lang="en-GB" sz="1200" b="1" dirty="0"/>
          </a:p>
        </p:txBody>
      </p:sp>
    </p:spTree>
    <p:extLst>
      <p:ext uri="{BB962C8B-B14F-4D97-AF65-F5344CB8AC3E}">
        <p14:creationId xmlns:p14="http://schemas.microsoft.com/office/powerpoint/2010/main" val="3322121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61AB1D5-46D3-59D1-2B68-632BE9731D4E}"/>
              </a:ext>
            </a:extLst>
          </p:cNvPr>
          <p:cNvPicPr>
            <a:picLocks noChangeAspect="1"/>
          </p:cNvPicPr>
          <p:nvPr/>
        </p:nvPicPr>
        <p:blipFill>
          <a:blip r:embed="rId2"/>
          <a:stretch>
            <a:fillRect/>
          </a:stretch>
        </p:blipFill>
        <p:spPr>
          <a:xfrm>
            <a:off x="0" y="0"/>
            <a:ext cx="6858000" cy="9144000"/>
          </a:xfrm>
          <a:prstGeom prst="rect">
            <a:avLst/>
          </a:prstGeom>
        </p:spPr>
      </p:pic>
      <p:sp>
        <p:nvSpPr>
          <p:cNvPr id="5" name="TextBox 4">
            <a:extLst>
              <a:ext uri="{FF2B5EF4-FFF2-40B4-BE49-F238E27FC236}">
                <a16:creationId xmlns:a16="http://schemas.microsoft.com/office/drawing/2014/main" id="{CD88466C-4A7F-6581-C065-0F7F1AEC9599}"/>
              </a:ext>
            </a:extLst>
          </p:cNvPr>
          <p:cNvSpPr txBox="1"/>
          <p:nvPr/>
        </p:nvSpPr>
        <p:spPr>
          <a:xfrm>
            <a:off x="181866" y="6593553"/>
            <a:ext cx="10630513"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Follow me on social media to stay in touch</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2C1EAFA8-0B77-BD02-E1B8-BE5054BB4AA7}"/>
              </a:ext>
            </a:extLst>
          </p:cNvPr>
          <p:cNvSpPr txBox="1"/>
          <p:nvPr/>
        </p:nvSpPr>
        <p:spPr>
          <a:xfrm>
            <a:off x="181867" y="7888002"/>
            <a:ext cx="6555818" cy="46166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Keep up to date with my new content:</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Picture 2" descr="Creating Social Media Share Buttons | by David Olurebi | Medium">
            <a:hlinkClick r:id="rId3"/>
            <a:extLst>
              <a:ext uri="{FF2B5EF4-FFF2-40B4-BE49-F238E27FC236}">
                <a16:creationId xmlns:a16="http://schemas.microsoft.com/office/drawing/2014/main" id="{8709037B-2D2A-2871-6025-219AB18D8A6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65745" b="50000"/>
          <a:stretch/>
        </p:blipFill>
        <p:spPr bwMode="auto">
          <a:xfrm>
            <a:off x="1538488" y="705521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reating Social Media Share Buttons | by David Olurebi | Medium">
            <a:hlinkClick r:id="rId5"/>
            <a:extLst>
              <a:ext uri="{FF2B5EF4-FFF2-40B4-BE49-F238E27FC236}">
                <a16:creationId xmlns:a16="http://schemas.microsoft.com/office/drawing/2014/main" id="{FE4668F3-07B4-061C-992D-2AB8D9BFDF3C}"/>
              </a:ext>
            </a:extLst>
          </p:cNvPr>
          <p:cNvPicPr/>
          <p:nvPr/>
        </p:nvPicPr>
        <p:blipFill rotWithShape="1">
          <a:blip r:embed="rId4">
            <a:extLst>
              <a:ext uri="{28A0092B-C50C-407E-A947-70E740481C1C}">
                <a14:useLocalDpi xmlns:a14="http://schemas.microsoft.com/office/drawing/2010/main" val="0"/>
              </a:ext>
            </a:extLst>
          </a:blip>
          <a:srcRect l="34652" r="34165" b="51080"/>
          <a:stretch/>
        </p:blipFill>
        <p:spPr bwMode="auto">
          <a:xfrm>
            <a:off x="2289097" y="7069078"/>
            <a:ext cx="533400" cy="62759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reating Social Media Share Buttons | by David Olurebi | Medium">
            <a:hlinkClick r:id="rId6"/>
            <a:extLst>
              <a:ext uri="{FF2B5EF4-FFF2-40B4-BE49-F238E27FC236}">
                <a16:creationId xmlns:a16="http://schemas.microsoft.com/office/drawing/2014/main" id="{9D724994-7DC6-00DB-75CF-70F7C0A36D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5745" b="50000"/>
          <a:stretch/>
        </p:blipFill>
        <p:spPr bwMode="auto">
          <a:xfrm>
            <a:off x="3056268" y="7069078"/>
            <a:ext cx="585949" cy="6414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Creating Social Media Share Buttons | by David Olurebi | Medium">
            <a:hlinkClick r:id="rId7"/>
            <a:extLst>
              <a:ext uri="{FF2B5EF4-FFF2-40B4-BE49-F238E27FC236}">
                <a16:creationId xmlns:a16="http://schemas.microsoft.com/office/drawing/2014/main" id="{0C10102D-C99F-EFEB-B6C6-D7486B9749F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255" t="50000" r="34563"/>
          <a:stretch/>
        </p:blipFill>
        <p:spPr bwMode="auto">
          <a:xfrm>
            <a:off x="3784545" y="7120116"/>
            <a:ext cx="533400" cy="64145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reating Social Media Share Buttons | by David Olurebi | Medium">
            <a:hlinkClick r:id="rId8"/>
            <a:extLst>
              <a:ext uri="{FF2B5EF4-FFF2-40B4-BE49-F238E27FC236}">
                <a16:creationId xmlns:a16="http://schemas.microsoft.com/office/drawing/2014/main" id="{667B59A2-C43B-952A-BD9E-96C4CC0F7F3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6749" t="50000"/>
          <a:stretch/>
        </p:blipFill>
        <p:spPr bwMode="auto">
          <a:xfrm>
            <a:off x="4640224" y="7120115"/>
            <a:ext cx="568783" cy="64145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9"/>
            <a:extLst>
              <a:ext uri="{FF2B5EF4-FFF2-40B4-BE49-F238E27FC236}">
                <a16:creationId xmlns:a16="http://schemas.microsoft.com/office/drawing/2014/main" id="{F8C9123E-1A57-C29C-3133-2D24E1C8A5FA}"/>
              </a:ext>
            </a:extLst>
          </p:cNvPr>
          <p:cNvPicPr>
            <a:picLocks noChangeAspect="1"/>
          </p:cNvPicPr>
          <p:nvPr/>
        </p:nvPicPr>
        <p:blipFill>
          <a:blip r:embed="rId10"/>
          <a:stretch>
            <a:fillRect/>
          </a:stretch>
        </p:blipFill>
        <p:spPr>
          <a:xfrm>
            <a:off x="1831462" y="8410202"/>
            <a:ext cx="3517697" cy="493819"/>
          </a:xfrm>
          <a:prstGeom prst="rect">
            <a:avLst/>
          </a:prstGeom>
        </p:spPr>
      </p:pic>
      <p:sp>
        <p:nvSpPr>
          <p:cNvPr id="13" name="Rectangle 12">
            <a:extLst>
              <a:ext uri="{FF2B5EF4-FFF2-40B4-BE49-F238E27FC236}">
                <a16:creationId xmlns:a16="http://schemas.microsoft.com/office/drawing/2014/main" id="{240C70AA-9D1A-6EBE-7D76-FC2E8B5245FC}"/>
              </a:ext>
            </a:extLst>
          </p:cNvPr>
          <p:cNvSpPr/>
          <p:nvPr/>
        </p:nvSpPr>
        <p:spPr>
          <a:xfrm>
            <a:off x="402840" y="4032301"/>
            <a:ext cx="2653427"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4" name="TextBox 13">
            <a:hlinkClick r:id="rId11"/>
            <a:extLst>
              <a:ext uri="{FF2B5EF4-FFF2-40B4-BE49-F238E27FC236}">
                <a16:creationId xmlns:a16="http://schemas.microsoft.com/office/drawing/2014/main" id="{B44B7E01-518A-5A10-A601-09209E4CEF1A}"/>
              </a:ext>
            </a:extLst>
          </p:cNvPr>
          <p:cNvSpPr txBox="1"/>
          <p:nvPr/>
        </p:nvSpPr>
        <p:spPr>
          <a:xfrm>
            <a:off x="549037" y="4181605"/>
            <a:ext cx="2338542" cy="523220"/>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Click here to access my </a:t>
            </a:r>
            <a:r>
              <a:rPr kumimoji="0" lang="en-GB" sz="1400" b="1" i="0" u="none" strike="noStrike" kern="1200" cap="none" spc="0" normalizeH="0" baseline="0" noProof="0" dirty="0" err="1">
                <a:ln>
                  <a:noFill/>
                </a:ln>
                <a:solidFill>
                  <a:prstClr val="black"/>
                </a:solidFill>
                <a:effectLst/>
                <a:uLnTx/>
                <a:uFillTx/>
                <a:latin typeface="Aptos" panose="02110004020202020204"/>
                <a:ea typeface="+mn-ea"/>
                <a:cs typeface="+mn-cs"/>
              </a:rPr>
              <a:t>youtube</a:t>
            </a:r>
            <a:r>
              <a:rPr kumimoji="0" lang="en-GB" sz="1400" b="1" i="0" u="none" strike="noStrike" kern="1200" cap="none" spc="0" normalizeH="0" baseline="0" noProof="0" dirty="0">
                <a:ln>
                  <a:noFill/>
                </a:ln>
                <a:solidFill>
                  <a:prstClr val="black"/>
                </a:solidFill>
                <a:effectLst/>
                <a:uLnTx/>
                <a:uFillTx/>
                <a:latin typeface="Aptos" panose="02110004020202020204"/>
                <a:ea typeface="+mn-ea"/>
                <a:cs typeface="+mn-cs"/>
              </a:rPr>
              <a:t> videos</a:t>
            </a:r>
          </a:p>
        </p:txBody>
      </p:sp>
      <p:sp>
        <p:nvSpPr>
          <p:cNvPr id="16" name="Rectangle 15">
            <a:extLst>
              <a:ext uri="{FF2B5EF4-FFF2-40B4-BE49-F238E27FC236}">
                <a16:creationId xmlns:a16="http://schemas.microsoft.com/office/drawing/2014/main" id="{79F371CF-2DD3-9FE4-95D6-D7F2A1B89C68}"/>
              </a:ext>
            </a:extLst>
          </p:cNvPr>
          <p:cNvSpPr/>
          <p:nvPr/>
        </p:nvSpPr>
        <p:spPr>
          <a:xfrm>
            <a:off x="3313510" y="4032301"/>
            <a:ext cx="3141650" cy="2380245"/>
          </a:xfrm>
          <a:prstGeom prst="rect">
            <a:avLst/>
          </a:prstGeom>
          <a:solidFill>
            <a:schemeClr val="bg1"/>
          </a:solidFill>
          <a:ln w="571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7" name="TextBox 16">
            <a:extLst>
              <a:ext uri="{FF2B5EF4-FFF2-40B4-BE49-F238E27FC236}">
                <a16:creationId xmlns:a16="http://schemas.microsoft.com/office/drawing/2014/main" id="{815893D7-5996-C913-F8FC-365A8A445234}"/>
              </a:ext>
            </a:extLst>
          </p:cNvPr>
          <p:cNvSpPr txBox="1"/>
          <p:nvPr/>
        </p:nvSpPr>
        <p:spPr>
          <a:xfrm>
            <a:off x="3202465" y="4086660"/>
            <a:ext cx="3252696" cy="5847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B050"/>
                </a:solidFill>
                <a:effectLst/>
                <a:uLnTx/>
                <a:uFillTx/>
                <a:latin typeface="Comic Sans MS" panose="030F0702030302020204" pitchFamily="66" charset="0"/>
                <a:ea typeface="+mn-ea"/>
                <a:cs typeface="+mn-cs"/>
              </a:rPr>
              <a:t>Resources that this activity would work well with</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TextBox 17">
            <a:hlinkClick r:id="rId12"/>
            <a:extLst>
              <a:ext uri="{FF2B5EF4-FFF2-40B4-BE49-F238E27FC236}">
                <a16:creationId xmlns:a16="http://schemas.microsoft.com/office/drawing/2014/main" id="{73842A33-4CC3-ED2D-3E8F-77BB3EEB177A}"/>
              </a:ext>
            </a:extLst>
          </p:cNvPr>
          <p:cNvSpPr txBox="1"/>
          <p:nvPr/>
        </p:nvSpPr>
        <p:spPr>
          <a:xfrm>
            <a:off x="3459107" y="4807498"/>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TES</a:t>
            </a:r>
          </a:p>
        </p:txBody>
      </p:sp>
      <p:sp>
        <p:nvSpPr>
          <p:cNvPr id="15" name="TextBox 14">
            <a:hlinkClick r:id="rId13"/>
            <a:extLst>
              <a:ext uri="{FF2B5EF4-FFF2-40B4-BE49-F238E27FC236}">
                <a16:creationId xmlns:a16="http://schemas.microsoft.com/office/drawing/2014/main" id="{3DBAFB54-9A55-43C3-BF53-2A2C0C62AF27}"/>
              </a:ext>
            </a:extLst>
          </p:cNvPr>
          <p:cNvSpPr txBox="1"/>
          <p:nvPr/>
        </p:nvSpPr>
        <p:spPr>
          <a:xfrm>
            <a:off x="3459107" y="5424132"/>
            <a:ext cx="2849856" cy="369332"/>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2700000" scaled="1"/>
            <a:tileRect/>
          </a:gradFill>
          <a:ln w="57150">
            <a:solidFill>
              <a:srgbClr val="FF000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ptos" panose="02110004020202020204"/>
                <a:ea typeface="+mn-ea"/>
                <a:cs typeface="+mn-cs"/>
              </a:rPr>
              <a:t>Lesson on TPT</a:t>
            </a:r>
          </a:p>
        </p:txBody>
      </p:sp>
      <p:pic>
        <p:nvPicPr>
          <p:cNvPr id="2" name="Picture 1">
            <a:extLst>
              <a:ext uri="{FF2B5EF4-FFF2-40B4-BE49-F238E27FC236}">
                <a16:creationId xmlns:a16="http://schemas.microsoft.com/office/drawing/2014/main" id="{832F0291-60CA-B104-4FC3-2E6169DEF1B3}"/>
              </a:ext>
            </a:extLst>
          </p:cNvPr>
          <p:cNvPicPr>
            <a:picLocks noChangeAspect="1"/>
          </p:cNvPicPr>
          <p:nvPr/>
        </p:nvPicPr>
        <p:blipFill>
          <a:blip r:embed="rId14"/>
          <a:stretch>
            <a:fillRect/>
          </a:stretch>
        </p:blipFill>
        <p:spPr>
          <a:xfrm>
            <a:off x="572128" y="4896150"/>
            <a:ext cx="2338542" cy="1315430"/>
          </a:xfrm>
          <a:prstGeom prst="rect">
            <a:avLst/>
          </a:prstGeom>
        </p:spPr>
      </p:pic>
    </p:spTree>
    <p:extLst>
      <p:ext uri="{BB962C8B-B14F-4D97-AF65-F5344CB8AC3E}">
        <p14:creationId xmlns:p14="http://schemas.microsoft.com/office/powerpoint/2010/main" val="17555148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93</TotalTime>
  <Words>477</Words>
  <Application>Microsoft Office PowerPoint</Application>
  <PresentationFormat>On-screen Show (4:3)</PresentationFormat>
  <Paragraphs>38</Paragraphs>
  <Slides>2</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vt:i4>
      </vt:variant>
    </vt:vector>
  </HeadingPairs>
  <TitlesOfParts>
    <vt:vector size="10" baseType="lpstr">
      <vt:lpstr>Aptos</vt:lpstr>
      <vt:lpstr>Aptos Display</vt:lpstr>
      <vt:lpstr>Arial</vt:lpstr>
      <vt:lpstr>Calibri</vt:lpstr>
      <vt:lpstr>Calibri Light</vt:lpstr>
      <vt:lpstr>Comic Sans MS</vt:lpstr>
      <vt:lpstr>Office Theme</vt:lpstr>
      <vt:lpstr>1_Office Theme</vt:lpstr>
      <vt:lpstr>Drug Trailing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Uses of Electromagnets</dc:title>
  <dc:creator>Chalky Chalk</dc:creator>
  <cp:lastModifiedBy>Mr D Chalk</cp:lastModifiedBy>
  <cp:revision>11</cp:revision>
  <dcterms:created xsi:type="dcterms:W3CDTF">2019-02-03T13:21:01Z</dcterms:created>
  <dcterms:modified xsi:type="dcterms:W3CDTF">2024-06-09T06:46:38Z</dcterms:modified>
</cp:coreProperties>
</file>