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31275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416494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6594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263171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75603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63559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26725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705622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24308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123223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13883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17034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921524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676564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50916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31/07/2024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8622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36114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31/07/2024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88421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31/07/2024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56266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31/07/2024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27733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14151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31/07/2024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90145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2966820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31/07/2024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2553299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Biology-Biodiversity-Lesson-Activities-9966007?st=99e6207ddb9544dcc00e4186809f62c1"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ks4-aqa-gcse-biology-science-biodiversity-lesson-11478863" TargetMode="External"/><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ecology" TargetMode="External"/><Relationship Id="rId5" Type="http://schemas.openxmlformats.org/officeDocument/2006/relationships/hyperlink" Target="https://twitter.com/teacherchalky1" TargetMode="External"/><Relationship Id="rId10"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3E340-FF7E-48D4-B641-E14B2C15811A}"/>
              </a:ext>
            </a:extLst>
          </p:cNvPr>
          <p:cNvPicPr>
            <a:picLocks noChangeAspect="1"/>
          </p:cNvPicPr>
          <p:nvPr/>
        </p:nvPicPr>
        <p:blipFill>
          <a:blip r:embed="rId2"/>
          <a:stretch>
            <a:fillRect/>
          </a:stretch>
        </p:blipFill>
        <p:spPr>
          <a:xfrm>
            <a:off x="12524" y="6011111"/>
            <a:ext cx="6858000" cy="3857625"/>
          </a:xfrm>
          <a:prstGeom prst="rect">
            <a:avLst/>
          </a:prstGeom>
        </p:spPr>
      </p:pic>
      <p:pic>
        <p:nvPicPr>
          <p:cNvPr id="43" name="Picture 42">
            <a:extLst>
              <a:ext uri="{FF2B5EF4-FFF2-40B4-BE49-F238E27FC236}">
                <a16:creationId xmlns:a16="http://schemas.microsoft.com/office/drawing/2014/main" id="{5F1114C5-1FB6-40BA-BF41-849748AACE1E}"/>
              </a:ext>
            </a:extLst>
          </p:cNvPr>
          <p:cNvPicPr>
            <a:picLocks noChangeAspect="1"/>
          </p:cNvPicPr>
          <p:nvPr/>
        </p:nvPicPr>
        <p:blipFill rotWithShape="1">
          <a:blip r:embed="rId3"/>
          <a:srcRect l="9060" t="10864" b="24028"/>
          <a:stretch/>
        </p:blipFill>
        <p:spPr>
          <a:xfrm>
            <a:off x="1419079" y="6457428"/>
            <a:ext cx="2073904" cy="1082241"/>
          </a:xfrm>
          <a:prstGeom prst="rect">
            <a:avLst/>
          </a:prstGeom>
        </p:spPr>
      </p:pic>
      <p:pic>
        <p:nvPicPr>
          <p:cNvPr id="28" name="Picture 27">
            <a:extLst>
              <a:ext uri="{FF2B5EF4-FFF2-40B4-BE49-F238E27FC236}">
                <a16:creationId xmlns:a16="http://schemas.microsoft.com/office/drawing/2014/main" id="{E62AF2FF-8E66-4076-AE18-FAA939C127FF}"/>
              </a:ext>
            </a:extLst>
          </p:cNvPr>
          <p:cNvPicPr>
            <a:picLocks noChangeAspect="1"/>
          </p:cNvPicPr>
          <p:nvPr/>
        </p:nvPicPr>
        <p:blipFill rotWithShape="1">
          <a:blip r:embed="rId4"/>
          <a:srcRect l="15829" t="20836" r="44688" b="19725"/>
          <a:stretch/>
        </p:blipFill>
        <p:spPr>
          <a:xfrm>
            <a:off x="4631564" y="6719609"/>
            <a:ext cx="2226436" cy="1885404"/>
          </a:xfrm>
          <a:prstGeom prst="rect">
            <a:avLst/>
          </a:prstGeom>
        </p:spPr>
      </p:pic>
      <p:sp>
        <p:nvSpPr>
          <p:cNvPr id="24" name="TextBox 23">
            <a:extLst>
              <a:ext uri="{FF2B5EF4-FFF2-40B4-BE49-F238E27FC236}">
                <a16:creationId xmlns:a16="http://schemas.microsoft.com/office/drawing/2014/main" id="{22D47C55-4E6A-46B5-BD39-C72E959F9548}"/>
              </a:ext>
            </a:extLst>
          </p:cNvPr>
          <p:cNvSpPr txBox="1"/>
          <p:nvPr/>
        </p:nvSpPr>
        <p:spPr>
          <a:xfrm>
            <a:off x="3700411" y="1781865"/>
            <a:ext cx="3032186" cy="1785104"/>
          </a:xfrm>
          <a:prstGeom prst="rect">
            <a:avLst/>
          </a:prstGeom>
          <a:noFill/>
          <a:ln w="28575">
            <a:solidFill>
              <a:srgbClr val="00B0F0"/>
            </a:solidFill>
            <a:prstDash val="lg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Abiotic factors are non-living variables. Biotic factors are the interactions between organisms. Both affect diversity and distribution.</a:t>
            </a:r>
            <a:endParaRPr kumimoji="0" lang="en-US" sz="1100" b="0" i="0" u="none" strike="noStrike" kern="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Abiotic factors are non-living variables that can influence where organisms can live.  Examples of abiotic factors include: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light intensity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temperature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soil pH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Calibri"/>
                <a:ea typeface="+mn-ea"/>
                <a:cs typeface="+mn-cs"/>
              </a:rPr>
              <a:t>soil moisture</a:t>
            </a:r>
            <a:endParaRPr kumimoji="0" lang="en-GB" sz="900" b="0" i="0" u="none" strike="noStrike" kern="0" cap="none" spc="0" normalizeH="0" baseline="0" noProof="0" dirty="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DFB6ABEB-76A2-4F38-AF25-05D119E712A9}"/>
              </a:ext>
            </a:extLst>
          </p:cNvPr>
          <p:cNvSpPr/>
          <p:nvPr/>
        </p:nvSpPr>
        <p:spPr>
          <a:xfrm>
            <a:off x="12524" y="14866"/>
            <a:ext cx="6858000" cy="98955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5"/>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427950" y="-317713"/>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786008" y="1022670"/>
            <a:ext cx="5137290" cy="658895"/>
          </a:xfrm>
          <a:prstGeom prst="wedgeRoundRectCallout">
            <a:avLst>
              <a:gd name="adj1" fmla="val 59630"/>
              <a:gd name="adj2" fmla="val -37621"/>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13576"/>
            <a:ext cx="3584870" cy="523220"/>
          </a:xfrm>
          <a:prstGeom prst="rect">
            <a:avLst/>
          </a:prstGeom>
          <a:noFill/>
        </p:spPr>
        <p:txBody>
          <a:bodyPr wrap="square" rtlCol="0">
            <a:spAutoFit/>
          </a:bodyPr>
          <a:lstStyle/>
          <a:p>
            <a:pPr algn="ctr"/>
            <a:r>
              <a:rPr lang="en-GB" sz="2800" b="1" dirty="0"/>
              <a:t>Ecology Notes</a:t>
            </a:r>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9"/>
            <a:ext cx="5298510" cy="56805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0D8BC30-B541-4DAE-8AAA-1B063CB9AEDD}"/>
              </a:ext>
            </a:extLst>
          </p:cNvPr>
          <p:cNvSpPr txBox="1"/>
          <p:nvPr/>
        </p:nvSpPr>
        <p:spPr>
          <a:xfrm>
            <a:off x="451987" y="462668"/>
            <a:ext cx="5298510" cy="600164"/>
          </a:xfrm>
          <a:prstGeom prst="rect">
            <a:avLst/>
          </a:prstGeom>
          <a:noFill/>
        </p:spPr>
        <p:txBody>
          <a:bodyPr wrap="square">
            <a:spAutoFit/>
          </a:bodyPr>
          <a:lstStyle/>
          <a:p>
            <a:pPr lvl="0" algn="just">
              <a:defRPr/>
            </a:pPr>
            <a:r>
              <a:rPr lang="en-US" sz="1100" b="1" dirty="0">
                <a:solidFill>
                  <a:prstClr val="black"/>
                </a:solidFill>
              </a:rPr>
              <a:t>An ecosystem is the interaction between a community of living organisms and their environment. A community is two or more populations of organisms. An ecosystem is the interaction of two or more populations of organisms in their environment.</a:t>
            </a:r>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8"/>
          <a:stretch>
            <a:fillRect/>
          </a:stretch>
        </p:blipFill>
        <p:spPr>
          <a:xfrm>
            <a:off x="-91658" y="-101613"/>
            <a:ext cx="1309315" cy="1393515"/>
          </a:xfrm>
          <a:prstGeom prst="rect">
            <a:avLst/>
          </a:prstGeom>
        </p:spPr>
      </p:pic>
      <p:sp>
        <p:nvSpPr>
          <p:cNvPr id="40" name="TextBox 39">
            <a:extLst>
              <a:ext uri="{FF2B5EF4-FFF2-40B4-BE49-F238E27FC236}">
                <a16:creationId xmlns:a16="http://schemas.microsoft.com/office/drawing/2014/main" id="{53881757-CC93-4E1C-A6AD-D90FFA720F4A}"/>
              </a:ext>
            </a:extLst>
          </p:cNvPr>
          <p:cNvSpPr txBox="1"/>
          <p:nvPr/>
        </p:nvSpPr>
        <p:spPr>
          <a:xfrm>
            <a:off x="786008" y="1035234"/>
            <a:ext cx="5137290" cy="646331"/>
          </a:xfrm>
          <a:prstGeom prst="rect">
            <a:avLst/>
          </a:prstGeom>
          <a:noFill/>
        </p:spPr>
        <p:txBody>
          <a:bodyPr wrap="square">
            <a:spAutoFit/>
          </a:bodyPr>
          <a:lstStyle/>
          <a:p>
            <a:pPr lvl="0" algn="just">
              <a:defRPr/>
            </a:pPr>
            <a:r>
              <a:rPr lang="en-US" sz="1200" b="1" dirty="0">
                <a:solidFill>
                  <a:prstClr val="black"/>
                </a:solidFill>
              </a:rPr>
              <a:t>Competition is an interaction between organisms or species in which both the organisms or species are harmed. Limited supply of at least one resource (such as food, water, and territory) used by both can be a factor.</a:t>
            </a:r>
          </a:p>
        </p:txBody>
      </p:sp>
      <p:sp>
        <p:nvSpPr>
          <p:cNvPr id="77" name="TextBox 76">
            <a:extLst>
              <a:ext uri="{FF2B5EF4-FFF2-40B4-BE49-F238E27FC236}">
                <a16:creationId xmlns:a16="http://schemas.microsoft.com/office/drawing/2014/main" id="{CDEB245A-EF6E-4161-B69F-EBDCC65829D0}"/>
              </a:ext>
            </a:extLst>
          </p:cNvPr>
          <p:cNvSpPr txBox="1"/>
          <p:nvPr/>
        </p:nvSpPr>
        <p:spPr>
          <a:xfrm>
            <a:off x="3700409" y="3658267"/>
            <a:ext cx="3032187" cy="297004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defTabSz="457200"/>
            <a:r>
              <a:rPr lang="en-US" sz="1100" dirty="0">
                <a:solidFill>
                  <a:prstClr val="black"/>
                </a:solidFill>
                <a:latin typeface="Calibri"/>
              </a:rPr>
              <a:t>Biotic factors are                                     interactions associated with living                                                  organisms. They can also I                                </a:t>
            </a:r>
            <a:r>
              <a:rPr lang="en-US" sz="1100" dirty="0" err="1">
                <a:solidFill>
                  <a:prstClr val="black"/>
                </a:solidFill>
                <a:latin typeface="Calibri"/>
              </a:rPr>
              <a:t>nfluence</a:t>
            </a:r>
            <a:r>
              <a:rPr lang="en-US" sz="1100" dirty="0">
                <a:solidFill>
                  <a:prstClr val="black"/>
                </a:solidFill>
                <a:latin typeface="Calibri"/>
              </a:rPr>
              <a:t> the distribution of organisms in an ecosystem.</a:t>
            </a:r>
          </a:p>
          <a:p>
            <a:pPr algn="just" defTabSz="457200"/>
            <a:r>
              <a:rPr lang="en-US" sz="1100" dirty="0">
                <a:solidFill>
                  <a:prstClr val="black"/>
                </a:solidFill>
                <a:latin typeface="Calibri"/>
              </a:rPr>
              <a:t>Examples of biotic factors are:</a:t>
            </a:r>
          </a:p>
          <a:p>
            <a:pPr marL="171450" indent="-171450" algn="just" defTabSz="457200">
              <a:buFont typeface="Arial" panose="020B0604020202020204" pitchFamily="34" charset="0"/>
              <a:buChar char="•"/>
            </a:pPr>
            <a:r>
              <a:rPr lang="en-US" sz="1100" dirty="0">
                <a:solidFill>
                  <a:prstClr val="black"/>
                </a:solidFill>
                <a:latin typeface="Calibri"/>
              </a:rPr>
              <a:t>competition for environmental resources</a:t>
            </a:r>
          </a:p>
          <a:p>
            <a:pPr marL="171450" indent="-171450" algn="just" defTabSz="457200">
              <a:buFont typeface="Arial" panose="020B0604020202020204" pitchFamily="34" charset="0"/>
              <a:buChar char="•"/>
            </a:pPr>
            <a:r>
              <a:rPr lang="en-US" sz="1100" dirty="0">
                <a:solidFill>
                  <a:prstClr val="black"/>
                </a:solidFill>
                <a:latin typeface="Calibri"/>
              </a:rPr>
              <a:t>grazing - too little leads to dominant plants outcompeting other species, too much reduces species numbers overall. Both decrease biodiversity</a:t>
            </a:r>
          </a:p>
          <a:p>
            <a:pPr marL="171450" indent="-171450" algn="just" defTabSz="457200">
              <a:buFont typeface="Arial" panose="020B0604020202020204" pitchFamily="34" charset="0"/>
              <a:buChar char="•"/>
            </a:pPr>
            <a:r>
              <a:rPr lang="en-US" sz="1100" dirty="0">
                <a:solidFill>
                  <a:prstClr val="black"/>
                </a:solidFill>
                <a:latin typeface="Calibri"/>
              </a:rPr>
              <a:t>predation - a reduction in predators can lead to an increase in prey. High numbers of prey can lead to overgrazing, which can reduce biodiversity</a:t>
            </a:r>
          </a:p>
          <a:p>
            <a:pPr marL="171450" indent="-171450" algn="just" defTabSz="457200">
              <a:buFont typeface="Arial" panose="020B0604020202020204" pitchFamily="34" charset="0"/>
              <a:buChar char="•"/>
            </a:pPr>
            <a:r>
              <a:rPr lang="en-US" sz="1100" dirty="0">
                <a:solidFill>
                  <a:prstClr val="black"/>
                </a:solidFill>
                <a:latin typeface="Calibri"/>
              </a:rPr>
              <a:t>disease</a:t>
            </a:r>
          </a:p>
          <a:p>
            <a:pPr marL="171450" indent="-171450" algn="just" defTabSz="457200">
              <a:buFont typeface="Arial" panose="020B0604020202020204" pitchFamily="34" charset="0"/>
              <a:buChar char="•"/>
            </a:pPr>
            <a:r>
              <a:rPr lang="en-US" sz="1100" dirty="0">
                <a:solidFill>
                  <a:prstClr val="black"/>
                </a:solidFill>
                <a:latin typeface="Calibri"/>
              </a:rPr>
              <a:t>food availability</a:t>
            </a:r>
          </a:p>
        </p:txBody>
      </p:sp>
      <p:pic>
        <p:nvPicPr>
          <p:cNvPr id="73" name="Picture 72">
            <a:extLst>
              <a:ext uri="{FF2B5EF4-FFF2-40B4-BE49-F238E27FC236}">
                <a16:creationId xmlns:a16="http://schemas.microsoft.com/office/drawing/2014/main" id="{EF9BDE53-ACE6-4FF4-A34C-3D24E70E2AF9}"/>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9799" b="98492" l="9799" r="89950"/>
                    </a14:imgEffect>
                  </a14:imgLayer>
                </a14:imgProps>
              </a:ext>
              <a:ext uri="{28A0092B-C50C-407E-A947-70E740481C1C}">
                <a14:useLocalDpi xmlns:a14="http://schemas.microsoft.com/office/drawing/2010/main" val="0"/>
              </a:ext>
            </a:extLst>
          </a:blip>
          <a:srcRect b="38278"/>
          <a:stretch/>
        </p:blipFill>
        <p:spPr>
          <a:xfrm>
            <a:off x="2933221" y="6192997"/>
            <a:ext cx="3124224" cy="1928333"/>
          </a:xfrm>
          <a:prstGeom prst="rect">
            <a:avLst/>
          </a:prstGeom>
        </p:spPr>
      </p:pic>
      <p:pic>
        <p:nvPicPr>
          <p:cNvPr id="23" name="Picture 22">
            <a:extLst>
              <a:ext uri="{FF2B5EF4-FFF2-40B4-BE49-F238E27FC236}">
                <a16:creationId xmlns:a16="http://schemas.microsoft.com/office/drawing/2014/main" id="{2E9D8BF6-5B73-40CD-BEA0-99AA8CB78B9E}"/>
              </a:ext>
            </a:extLst>
          </p:cNvPr>
          <p:cNvPicPr>
            <a:picLocks noChangeAspect="1"/>
          </p:cNvPicPr>
          <p:nvPr/>
        </p:nvPicPr>
        <p:blipFill>
          <a:blip r:embed="rId11"/>
          <a:stretch>
            <a:fillRect/>
          </a:stretch>
        </p:blipFill>
        <p:spPr>
          <a:xfrm flipH="1">
            <a:off x="4684734" y="2236665"/>
            <a:ext cx="2185790" cy="2043564"/>
          </a:xfrm>
          <a:prstGeom prst="rect">
            <a:avLst/>
          </a:prstGeom>
        </p:spPr>
      </p:pic>
      <p:sp>
        <p:nvSpPr>
          <p:cNvPr id="27" name="TextBox 26">
            <a:extLst>
              <a:ext uri="{FF2B5EF4-FFF2-40B4-BE49-F238E27FC236}">
                <a16:creationId xmlns:a16="http://schemas.microsoft.com/office/drawing/2014/main" id="{B488DF3C-E276-4941-A02B-6930116088C6}"/>
              </a:ext>
            </a:extLst>
          </p:cNvPr>
          <p:cNvSpPr txBox="1"/>
          <p:nvPr/>
        </p:nvSpPr>
        <p:spPr>
          <a:xfrm>
            <a:off x="137929" y="1764743"/>
            <a:ext cx="3437081" cy="12489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lvl="0" algn="just">
              <a:lnSpc>
                <a:spcPct val="115000"/>
              </a:lnSpc>
              <a:spcAft>
                <a:spcPts val="1000"/>
              </a:spcAft>
            </a:pPr>
            <a:r>
              <a:rPr lang="en-US" sz="1100" dirty="0">
                <a:solidFill>
                  <a:srgbClr val="231F20"/>
                </a:solidFill>
                <a:latin typeface="ReithSans"/>
              </a:rPr>
              <a:t>Physiological adaptations of plants are processes which allow them to compete. An example of this is the formation of poisons for defence. The nettle plant stings us when we brush the tiny needles on its leaves, which contain poison. Other plants, like deadly nightshade, are so poisonous they can kill if consumed by humans.</a:t>
            </a:r>
          </a:p>
        </p:txBody>
      </p:sp>
      <p:sp>
        <p:nvSpPr>
          <p:cNvPr id="29" name="TextBox 28">
            <a:extLst>
              <a:ext uri="{FF2B5EF4-FFF2-40B4-BE49-F238E27FC236}">
                <a16:creationId xmlns:a16="http://schemas.microsoft.com/office/drawing/2014/main" id="{7FB1978B-B987-4C34-9C7A-D214A2F59CC5}"/>
              </a:ext>
            </a:extLst>
          </p:cNvPr>
          <p:cNvSpPr txBox="1"/>
          <p:nvPr/>
        </p:nvSpPr>
        <p:spPr>
          <a:xfrm>
            <a:off x="1228016" y="7546552"/>
            <a:ext cx="3456718" cy="938719"/>
          </a:xfrm>
          <a:prstGeom prst="rect">
            <a:avLst/>
          </a:prstGeom>
          <a:solidFill>
            <a:schemeClr val="bg1"/>
          </a:solidFill>
          <a:ln w="28575">
            <a:solidFill>
              <a:srgbClr val="00B0F0"/>
            </a:solidFill>
            <a:prstDash val="lgDash"/>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Cacti have numerous anatomical and behavioral adaptations for absorbing and storing water, preventing water loss, protecting themselves from predators, limiting damage from the hot sun, saving their energy, requiring few resources, and attracting pollinators.</a:t>
            </a:r>
          </a:p>
        </p:txBody>
      </p:sp>
      <p:sp>
        <p:nvSpPr>
          <p:cNvPr id="33" name="TextBox 32">
            <a:extLst>
              <a:ext uri="{FF2B5EF4-FFF2-40B4-BE49-F238E27FC236}">
                <a16:creationId xmlns:a16="http://schemas.microsoft.com/office/drawing/2014/main" id="{3275C5D0-B033-4175-945B-BAA9B348D75F}"/>
              </a:ext>
            </a:extLst>
          </p:cNvPr>
          <p:cNvSpPr txBox="1"/>
          <p:nvPr/>
        </p:nvSpPr>
        <p:spPr>
          <a:xfrm>
            <a:off x="137928" y="3132889"/>
            <a:ext cx="3437081" cy="1107996"/>
          </a:xfrm>
          <a:prstGeom prst="rect">
            <a:avLst/>
          </a:prstGeom>
          <a:noFill/>
          <a:ln w="28575">
            <a:solidFill>
              <a:srgbClr val="00B0F0"/>
            </a:solidFill>
            <a:prstDash val="lgDash"/>
          </a:ln>
        </p:spPr>
        <p:txBody>
          <a:bodyPr wrap="square" rtlCol="0">
            <a:spAutoFit/>
          </a:bodyPr>
          <a:lstStyle/>
          <a:p>
            <a:pPr algn="just">
              <a:defRPr/>
            </a:pPr>
            <a:r>
              <a:rPr lang="en-US" sz="1100" kern="0" dirty="0">
                <a:solidFill>
                  <a:prstClr val="black"/>
                </a:solidFill>
                <a:latin typeface="Calibri"/>
              </a:rPr>
              <a:t>A shark has fins and a streamlined body that help it swim through water. It has gills, which take in oxygen directly out of the water. Because of its gills, sharks can stay underwater and not have to come to the surface to breathe. Sharks also have a tremendous number of sharp teeth, which make them fierce predators.</a:t>
            </a:r>
            <a:endParaRPr lang="en-GB" sz="1100" dirty="0">
              <a:solidFill>
                <a:prstClr val="black"/>
              </a:solidFill>
              <a:latin typeface="Calibri"/>
            </a:endParaRPr>
          </a:p>
        </p:txBody>
      </p:sp>
      <p:sp>
        <p:nvSpPr>
          <p:cNvPr id="35" name="TextBox 34">
            <a:extLst>
              <a:ext uri="{FF2B5EF4-FFF2-40B4-BE49-F238E27FC236}">
                <a16:creationId xmlns:a16="http://schemas.microsoft.com/office/drawing/2014/main" id="{A978168C-6424-4572-B036-FEE4F9425B28}"/>
              </a:ext>
            </a:extLst>
          </p:cNvPr>
          <p:cNvSpPr txBox="1"/>
          <p:nvPr/>
        </p:nvSpPr>
        <p:spPr>
          <a:xfrm>
            <a:off x="137928" y="4334008"/>
            <a:ext cx="3437081" cy="93871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rtlCol="0">
            <a:spAutoFit/>
          </a:bodyPr>
          <a:lstStyle/>
          <a:p>
            <a:pPr algn="just">
              <a:defRPr/>
            </a:pPr>
            <a:r>
              <a:rPr lang="en-US" sz="1100" kern="0" dirty="0">
                <a:solidFill>
                  <a:prstClr val="black"/>
                </a:solidFill>
                <a:latin typeface="Calibri"/>
              </a:rPr>
              <a:t>The camel has many adaptive traits for their life in the desert. They have wide feet for walking in sand. They have long eyelashes and thin, slit nostrils that they can close to protect them from blowing sand. They are adapted to survive a long time without water and food.</a:t>
            </a:r>
            <a:endParaRPr lang="en-GB" sz="1100" dirty="0">
              <a:solidFill>
                <a:prstClr val="black"/>
              </a:solidFill>
              <a:latin typeface="Calibri"/>
            </a:endParaRPr>
          </a:p>
        </p:txBody>
      </p:sp>
      <p:sp>
        <p:nvSpPr>
          <p:cNvPr id="37" name="TextBox 36">
            <a:extLst>
              <a:ext uri="{FF2B5EF4-FFF2-40B4-BE49-F238E27FC236}">
                <a16:creationId xmlns:a16="http://schemas.microsoft.com/office/drawing/2014/main" id="{0F98D47E-1578-4100-8280-19B8E60AF5C1}"/>
              </a:ext>
            </a:extLst>
          </p:cNvPr>
          <p:cNvSpPr txBox="1"/>
          <p:nvPr/>
        </p:nvSpPr>
        <p:spPr>
          <a:xfrm>
            <a:off x="137928" y="5333968"/>
            <a:ext cx="3437080" cy="1107996"/>
          </a:xfrm>
          <a:prstGeom prst="rect">
            <a:avLst/>
          </a:prstGeom>
          <a:noFill/>
          <a:ln w="28575">
            <a:solidFill>
              <a:srgbClr val="00B0F0"/>
            </a:solidFill>
            <a:prstDash val="lgDash"/>
          </a:ln>
        </p:spPr>
        <p:txBody>
          <a:bodyPr wrap="square" rtlCol="0">
            <a:spAutoFit/>
          </a:bodyPr>
          <a:lstStyle/>
          <a:p>
            <a:pPr algn="just">
              <a:defRPr/>
            </a:pPr>
            <a:r>
              <a:rPr lang="en-US" sz="1100" kern="0" dirty="0">
                <a:solidFill>
                  <a:prstClr val="black"/>
                </a:solidFill>
                <a:latin typeface="Calibri"/>
              </a:rPr>
              <a:t>Inhabiting the ice and sea of the Arctic, polar bears are well-equipped for survival in a harsh environment. Two coats of fur and a thick layer of blubber help insulate the polar bear's body from the cold, keeping its temperature at an even 37° C. Polar bears are also equipped with 			strong noses</a:t>
            </a:r>
            <a:endParaRPr lang="en-GB" sz="1100" dirty="0">
              <a:solidFill>
                <a:prstClr val="black"/>
              </a:solidFill>
              <a:latin typeface="Calibri"/>
            </a:endParaRPr>
          </a:p>
        </p:txBody>
      </p:sp>
      <p:pic>
        <p:nvPicPr>
          <p:cNvPr id="39" name="Picture 38">
            <a:extLst>
              <a:ext uri="{FF2B5EF4-FFF2-40B4-BE49-F238E27FC236}">
                <a16:creationId xmlns:a16="http://schemas.microsoft.com/office/drawing/2014/main" id="{40961303-CD98-4C42-A9F5-4F5AED678793}"/>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7261" b="20291" l="2098" r="18877"/>
                    </a14:imgEffect>
                  </a14:imgLayer>
                </a14:imgProps>
              </a:ext>
            </a:extLst>
          </a:blip>
          <a:srcRect t="5632" r="79026" b="78080"/>
          <a:stretch/>
        </p:blipFill>
        <p:spPr>
          <a:xfrm>
            <a:off x="0" y="6209724"/>
            <a:ext cx="1438405" cy="628330"/>
          </a:xfrm>
          <a:prstGeom prst="rect">
            <a:avLst/>
          </a:prstGeom>
        </p:spPr>
      </p:pic>
    </p:spTree>
    <p:extLst>
      <p:ext uri="{BB962C8B-B14F-4D97-AF65-F5344CB8AC3E}">
        <p14:creationId xmlns:p14="http://schemas.microsoft.com/office/powerpoint/2010/main" val="25749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lang="en-GB" sz="1400" b="1" dirty="0">
                <a:solidFill>
                  <a:prstClr val="black"/>
                </a:solidFill>
                <a:latin typeface="Aptos" panose="02110004020202020204"/>
              </a:rPr>
              <a:t>ecology</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DAAE9CD4-1428-42CA-2CC5-5B9CD0419F7C}"/>
              </a:ext>
            </a:extLst>
          </p:cNvPr>
          <p:cNvPicPr>
            <a:picLocks noChangeAspect="1"/>
          </p:cNvPicPr>
          <p:nvPr/>
        </p:nvPicPr>
        <p:blipFill>
          <a:blip r:embed="rId14"/>
          <a:stretch>
            <a:fillRect/>
          </a:stretch>
        </p:blipFill>
        <p:spPr>
          <a:xfrm>
            <a:off x="549037" y="4922652"/>
            <a:ext cx="2298160" cy="1292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2308</TotalTime>
  <Words>539</Words>
  <Application>Microsoft Office PowerPoint</Application>
  <PresentationFormat>On-screen Show (4:3)</PresentationFormat>
  <Paragraphs>27</Paragraphs>
  <Slides>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Aptos</vt:lpstr>
      <vt:lpstr>Aptos Display</vt:lpstr>
      <vt:lpstr>Arial</vt:lpstr>
      <vt:lpstr>Calibri</vt:lpstr>
      <vt:lpstr>Calibri Light</vt:lpstr>
      <vt:lpstr>Comic Sans MS</vt:lpstr>
      <vt:lpstr>ReithSans</vt:lpstr>
      <vt:lpstr>Office Theme</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Chalky Chalk</dc:creator>
  <cp:lastModifiedBy>Mr D Chalk</cp:lastModifiedBy>
  <cp:revision>35</cp:revision>
  <dcterms:created xsi:type="dcterms:W3CDTF">2020-08-09T12:15:05Z</dcterms:created>
  <dcterms:modified xsi:type="dcterms:W3CDTF">2024-08-01T07:07:37Z</dcterms:modified>
</cp:coreProperties>
</file>