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 id="2147483696" r:id="rId5"/>
  </p:sldMasterIdLst>
  <p:sldIdLst>
    <p:sldId id="257" r:id="rId6"/>
    <p:sldId id="259" r:id="rId7"/>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varScale="1">
        <p:scale>
          <a:sx n="47" d="100"/>
          <a:sy n="47" d="100"/>
        </p:scale>
        <p:origin x="20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36979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597157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00194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0743707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93212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183086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50791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13/04/2024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838743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13/04/2024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928032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13/04/2024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69662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851902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478962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86379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793508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620620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377C4E-E024-48FA-8573-FE6645764305}" type="datetimeFigureOut">
              <a:rPr lang="en-GB" smtClean="0"/>
              <a:t>13/04/2024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541864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325955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E377C4E-E024-48FA-8573-FE6645764305}" type="datetimeFigureOut">
              <a:rPr lang="en-GB" smtClean="0"/>
              <a:t>13/04/2024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357075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E377C4E-E024-48FA-8573-FE6645764305}" type="datetimeFigureOut">
              <a:rPr lang="en-GB" smtClean="0"/>
              <a:t>13/04/2024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1969149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77C4E-E024-48FA-8573-FE6645764305}" type="datetimeFigureOut">
              <a:rPr lang="en-GB" smtClean="0"/>
              <a:t>13/04/2024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2068652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612174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E377C4E-E024-48FA-8573-FE6645764305}" type="datetimeFigureOut">
              <a:rPr lang="en-GB" smtClean="0"/>
              <a:t>13/04/2024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2B01241-C8E6-4DCD-8264-22BB957141B3}" type="slidenum">
              <a:rPr lang="en-GB" smtClean="0"/>
              <a:t>‹#›</a:t>
            </a:fld>
            <a:endParaRPr lang="en-GB"/>
          </a:p>
        </p:txBody>
      </p:sp>
    </p:spTree>
    <p:extLst>
      <p:ext uri="{BB962C8B-B14F-4D97-AF65-F5344CB8AC3E}">
        <p14:creationId xmlns:p14="http://schemas.microsoft.com/office/powerpoint/2010/main" val="313462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E377C4E-E024-48FA-8573-FE6645764305}" type="datetimeFigureOut">
              <a:rPr lang="en-GB" smtClean="0"/>
              <a:t>13/04/2024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2B01241-C8E6-4DCD-8264-22BB957141B3}" type="slidenum">
              <a:rPr lang="en-GB" smtClean="0"/>
              <a:t>‹#›</a:t>
            </a:fld>
            <a:endParaRPr lang="en-GB"/>
          </a:p>
        </p:txBody>
      </p:sp>
    </p:spTree>
    <p:extLst>
      <p:ext uri="{BB962C8B-B14F-4D97-AF65-F5344CB8AC3E}">
        <p14:creationId xmlns:p14="http://schemas.microsoft.com/office/powerpoint/2010/main" val="930955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13/04/2024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6958544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png"/><Relationship Id="rId1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 Id="rId1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Store/Mr-Chalks-Science-Resources/Search:electrolysis"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resources/search/?authorId=429930&amp;q=electrolysis&amp;shop=chalky1234567" TargetMode="External"/><Relationship Id="rId2" Type="http://schemas.openxmlformats.org/officeDocument/2006/relationships/image" Target="../media/image11.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MrChalksRevisionTips/search?query=electrolysis" TargetMode="External"/><Relationship Id="rId5" Type="http://schemas.openxmlformats.org/officeDocument/2006/relationships/hyperlink" Target="https://twitter.com/teacherchalky1" TargetMode="External"/><Relationship Id="rId10"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DD37D77-17EC-4356-B28B-D95B95CEFDB2}"/>
              </a:ext>
            </a:extLst>
          </p:cNvPr>
          <p:cNvPicPr>
            <a:picLocks noChangeAspect="1"/>
          </p:cNvPicPr>
          <p:nvPr/>
        </p:nvPicPr>
        <p:blipFill rotWithShape="1">
          <a:blip r:embed="rId2"/>
          <a:srcRect l="17003" t="2302" r="20836"/>
          <a:stretch/>
        </p:blipFill>
        <p:spPr>
          <a:xfrm>
            <a:off x="0" y="1680187"/>
            <a:ext cx="2349586" cy="2077219"/>
          </a:xfrm>
          <a:prstGeom prst="rect">
            <a:avLst/>
          </a:prstGeom>
        </p:spPr>
      </p:pic>
      <p:pic>
        <p:nvPicPr>
          <p:cNvPr id="4" name="Picture 3">
            <a:extLst>
              <a:ext uri="{FF2B5EF4-FFF2-40B4-BE49-F238E27FC236}">
                <a16:creationId xmlns:a16="http://schemas.microsoft.com/office/drawing/2014/main" id="{2293E340-FF7E-48D4-B641-E14B2C15811A}"/>
              </a:ext>
            </a:extLst>
          </p:cNvPr>
          <p:cNvPicPr>
            <a:picLocks noChangeAspect="1"/>
          </p:cNvPicPr>
          <p:nvPr/>
        </p:nvPicPr>
        <p:blipFill>
          <a:blip r:embed="rId3"/>
          <a:stretch>
            <a:fillRect/>
          </a:stretch>
        </p:blipFill>
        <p:spPr>
          <a:xfrm>
            <a:off x="12524" y="6011111"/>
            <a:ext cx="6858000" cy="3857625"/>
          </a:xfrm>
          <a:prstGeom prst="rect">
            <a:avLst/>
          </a:prstGeom>
        </p:spPr>
      </p:pic>
      <p:sp>
        <p:nvSpPr>
          <p:cNvPr id="5" name="Rectangle 4">
            <a:extLst>
              <a:ext uri="{FF2B5EF4-FFF2-40B4-BE49-F238E27FC236}">
                <a16:creationId xmlns:a16="http://schemas.microsoft.com/office/drawing/2014/main" id="{DFB6ABEB-76A2-4F38-AF25-05D119E712A9}"/>
              </a:ext>
            </a:extLst>
          </p:cNvPr>
          <p:cNvSpPr/>
          <p:nvPr/>
        </p:nvSpPr>
        <p:spPr>
          <a:xfrm>
            <a:off x="0" y="-61670"/>
            <a:ext cx="6858000" cy="989556"/>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0" name="Picture 99">
            <a:extLst>
              <a:ext uri="{FF2B5EF4-FFF2-40B4-BE49-F238E27FC236}">
                <a16:creationId xmlns:a16="http://schemas.microsoft.com/office/drawing/2014/main" id="{BD4F26EF-4C09-4AF4-BF65-2500442ECAFB}"/>
              </a:ext>
            </a:extLst>
          </p:cNvPr>
          <p:cNvPicPr>
            <a:picLocks noChangeAspect="1"/>
          </p:cNvPicPr>
          <p:nvPr/>
        </p:nvPicPr>
        <p:blipFill>
          <a:blip r:embed="rId4"/>
          <a:stretch>
            <a:fillRect/>
          </a:stretch>
        </p:blipFill>
        <p:spPr>
          <a:xfrm rot="5400000">
            <a:off x="1537177" y="-441993"/>
            <a:ext cx="491882" cy="1351229"/>
          </a:xfrm>
          <a:prstGeom prst="rect">
            <a:avLst/>
          </a:prstGeom>
        </p:spPr>
      </p:pic>
      <p:grpSp>
        <p:nvGrpSpPr>
          <p:cNvPr id="20" name="Group 19">
            <a:extLst>
              <a:ext uri="{FF2B5EF4-FFF2-40B4-BE49-F238E27FC236}">
                <a16:creationId xmlns:a16="http://schemas.microsoft.com/office/drawing/2014/main" id="{92ACEAE7-0011-408F-9BCE-498CB80F1D96}"/>
              </a:ext>
            </a:extLst>
          </p:cNvPr>
          <p:cNvGrpSpPr/>
          <p:nvPr/>
        </p:nvGrpSpPr>
        <p:grpSpPr>
          <a:xfrm flipH="1">
            <a:off x="4399269" y="-384972"/>
            <a:ext cx="2442574" cy="2396516"/>
            <a:chOff x="1533525" y="2676525"/>
            <a:chExt cx="3790950" cy="3790950"/>
          </a:xfrm>
        </p:grpSpPr>
        <p:sp>
          <p:nvSpPr>
            <p:cNvPr id="19" name="Rectangle 18">
              <a:extLst>
                <a:ext uri="{FF2B5EF4-FFF2-40B4-BE49-F238E27FC236}">
                  <a16:creationId xmlns:a16="http://schemas.microsoft.com/office/drawing/2014/main" id="{562F221C-846E-4462-A8EA-CF1D36D53519}"/>
                </a:ext>
              </a:extLst>
            </p:cNvPr>
            <p:cNvSpPr/>
            <p:nvPr/>
          </p:nvSpPr>
          <p:spPr>
            <a:xfrm rot="1397024">
              <a:off x="1801081" y="4079000"/>
              <a:ext cx="1052187" cy="4967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EE2027F8-2006-4B5E-A1C8-F35F76641A0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2312" b="91960" l="0" r="49749"/>
                      </a14:imgEffect>
                    </a14:imgLayer>
                  </a14:imgProps>
                </a:ext>
                <a:ext uri="{28A0092B-C50C-407E-A947-70E740481C1C}">
                  <a14:useLocalDpi xmlns:a14="http://schemas.microsoft.com/office/drawing/2010/main" val="0"/>
                </a:ext>
              </a:extLst>
            </a:blip>
            <a:stretch>
              <a:fillRect/>
            </a:stretch>
          </p:blipFill>
          <p:spPr>
            <a:xfrm>
              <a:off x="1533525" y="2676525"/>
              <a:ext cx="3790950" cy="3790950"/>
            </a:xfrm>
            <a:prstGeom prst="rect">
              <a:avLst/>
            </a:prstGeom>
          </p:spPr>
        </p:pic>
      </p:grpSp>
      <p:sp>
        <p:nvSpPr>
          <p:cNvPr id="16" name="Speech Bubble: Rectangle with Corners Rounded 15">
            <a:extLst>
              <a:ext uri="{FF2B5EF4-FFF2-40B4-BE49-F238E27FC236}">
                <a16:creationId xmlns:a16="http://schemas.microsoft.com/office/drawing/2014/main" id="{3D10BD40-0352-45F0-BDE9-6752CF50DA75}"/>
              </a:ext>
            </a:extLst>
          </p:cNvPr>
          <p:cNvSpPr/>
          <p:nvPr/>
        </p:nvSpPr>
        <p:spPr>
          <a:xfrm>
            <a:off x="787400" y="974965"/>
            <a:ext cx="5135898" cy="639146"/>
          </a:xfrm>
          <a:prstGeom prst="wedgeRoundRectCallout">
            <a:avLst>
              <a:gd name="adj1" fmla="val 59586"/>
              <a:gd name="adj2" fmla="val -40556"/>
              <a:gd name="adj3" fmla="val 16667"/>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2700000" scaled="1"/>
            <a:tileRect/>
          </a:gra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10B281D1-5703-4953-8F84-2AB85F5A24FD}"/>
              </a:ext>
            </a:extLst>
          </p:cNvPr>
          <p:cNvSpPr txBox="1"/>
          <p:nvPr/>
        </p:nvSpPr>
        <p:spPr>
          <a:xfrm>
            <a:off x="2279737" y="-49166"/>
            <a:ext cx="3584870"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Electrolysis Notes</a:t>
            </a:r>
          </a:p>
        </p:txBody>
      </p:sp>
      <p:sp>
        <p:nvSpPr>
          <p:cNvPr id="9" name="Rectangle: Rounded Corners 8">
            <a:extLst>
              <a:ext uri="{FF2B5EF4-FFF2-40B4-BE49-F238E27FC236}">
                <a16:creationId xmlns:a16="http://schemas.microsoft.com/office/drawing/2014/main" id="{A6937834-42EB-46F3-A260-F98DDAB66A84}"/>
              </a:ext>
            </a:extLst>
          </p:cNvPr>
          <p:cNvSpPr/>
          <p:nvPr/>
        </p:nvSpPr>
        <p:spPr>
          <a:xfrm>
            <a:off x="425886" y="494779"/>
            <a:ext cx="5298510" cy="588294"/>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40D8BC30-B541-4DAE-8AAA-1B063CB9AEDD}"/>
              </a:ext>
            </a:extLst>
          </p:cNvPr>
          <p:cNvSpPr txBox="1"/>
          <p:nvPr/>
        </p:nvSpPr>
        <p:spPr>
          <a:xfrm>
            <a:off x="451987" y="462668"/>
            <a:ext cx="5298510"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Electrolysis is the process by which ionic substances are decomposed (broken down) into simpler substances when an electric current is passed through them. Electricity is the flow of electrons or ions. For electrolysis to work, the compound must contain ions.</a:t>
            </a:r>
          </a:p>
        </p:txBody>
      </p:sp>
      <p:pic>
        <p:nvPicPr>
          <p:cNvPr id="98" name="Picture 97">
            <a:extLst>
              <a:ext uri="{FF2B5EF4-FFF2-40B4-BE49-F238E27FC236}">
                <a16:creationId xmlns:a16="http://schemas.microsoft.com/office/drawing/2014/main" id="{FBD12BBC-8BE3-48BC-B1E6-D961880C08B3}"/>
              </a:ext>
            </a:extLst>
          </p:cNvPr>
          <p:cNvPicPr>
            <a:picLocks noChangeAspect="1"/>
          </p:cNvPicPr>
          <p:nvPr/>
        </p:nvPicPr>
        <p:blipFill>
          <a:blip r:embed="rId7"/>
          <a:stretch>
            <a:fillRect/>
          </a:stretch>
        </p:blipFill>
        <p:spPr>
          <a:xfrm>
            <a:off x="-91658" y="-101613"/>
            <a:ext cx="1309315" cy="1393515"/>
          </a:xfrm>
          <a:prstGeom prst="rect">
            <a:avLst/>
          </a:prstGeom>
        </p:spPr>
      </p:pic>
      <p:sp>
        <p:nvSpPr>
          <p:cNvPr id="40" name="TextBox 39">
            <a:extLst>
              <a:ext uri="{FF2B5EF4-FFF2-40B4-BE49-F238E27FC236}">
                <a16:creationId xmlns:a16="http://schemas.microsoft.com/office/drawing/2014/main" id="{53881757-CC93-4E1C-A6AD-D90FFA720F4A}"/>
              </a:ext>
            </a:extLst>
          </p:cNvPr>
          <p:cNvSpPr txBox="1"/>
          <p:nvPr/>
        </p:nvSpPr>
        <p:spPr>
          <a:xfrm>
            <a:off x="736601" y="1034640"/>
            <a:ext cx="5190056" cy="60016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An ionic lattice is held together by strong electrostatic forces of attraction between the oppositely charged ions. The forces act in all directions in the lattice. This is called ionic bonding.</a:t>
            </a:r>
            <a:endParaRPr kumimoji="0" lang="en-US"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6" name="Rectangle: Rounded Corners 115">
            <a:extLst>
              <a:ext uri="{FF2B5EF4-FFF2-40B4-BE49-F238E27FC236}">
                <a16:creationId xmlns:a16="http://schemas.microsoft.com/office/drawing/2014/main" id="{1C15CA64-2115-493E-85B6-45714E9BCDFA}"/>
              </a:ext>
            </a:extLst>
          </p:cNvPr>
          <p:cNvSpPr/>
          <p:nvPr/>
        </p:nvSpPr>
        <p:spPr>
          <a:xfrm>
            <a:off x="1302587" y="7580848"/>
            <a:ext cx="2734474" cy="1446725"/>
          </a:xfrm>
          <a:prstGeom prst="roundRect">
            <a:avLst>
              <a:gd name="adj" fmla="val 866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TextBox 117">
            <a:extLst>
              <a:ext uri="{FF2B5EF4-FFF2-40B4-BE49-F238E27FC236}">
                <a16:creationId xmlns:a16="http://schemas.microsoft.com/office/drawing/2014/main" id="{A7289A90-E39A-41D6-B789-8E36EDC00339}"/>
              </a:ext>
            </a:extLst>
          </p:cNvPr>
          <p:cNvSpPr txBox="1"/>
          <p:nvPr/>
        </p:nvSpPr>
        <p:spPr>
          <a:xfrm>
            <a:off x="1302587" y="7661462"/>
            <a:ext cx="2705234" cy="1277273"/>
          </a:xfrm>
          <a:prstGeom prst="rect">
            <a:avLst/>
          </a:prstGeom>
          <a:noFill/>
        </p:spPr>
        <p:txBody>
          <a:bodyPr wrap="square">
            <a:spAutoFit/>
          </a:bodyPr>
          <a:lstStyle/>
          <a:p>
            <a:pPr marR="0" lvl="0" algn="just" defTabSz="457200" rtl="0" eaLnBrk="1" fontAlgn="auto" latinLnBrk="0" hangingPunct="1">
              <a:lnSpc>
                <a:spcPct val="100000"/>
              </a:lnSpc>
              <a:spcBef>
                <a:spcPts val="0"/>
              </a:spcBef>
              <a:spcAft>
                <a:spcPts val="0"/>
              </a:spcAft>
              <a:buClrTx/>
              <a:buSzTx/>
              <a:tabLst/>
              <a:defRPr/>
            </a:pPr>
            <a:r>
              <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rPr>
              <a:t>Electrolysis of Water</a:t>
            </a:r>
          </a:p>
          <a:p>
            <a:pPr marR="0" lvl="0" algn="just" defTabSz="457200" rtl="0" eaLnBrk="1" fontAlgn="auto" latinLnBrk="0" hangingPunct="1">
              <a:lnSpc>
                <a:spcPct val="100000"/>
              </a:lnSpc>
              <a:spcBef>
                <a:spcPts val="0"/>
              </a:spcBef>
              <a:spcAft>
                <a:spcPts val="0"/>
              </a:spcAft>
              <a:buClrTx/>
              <a:buSzTx/>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Electrolysis of water is the process by which water is decomposed into oxygen and hydrogen gas, when electric current is passed through it. Water molecule is decomposed in to H+ and OH- ions, when electric current is passed through it.</a:t>
            </a:r>
          </a:p>
        </p:txBody>
      </p:sp>
      <p:sp>
        <p:nvSpPr>
          <p:cNvPr id="53" name="TextBox 52">
            <a:extLst>
              <a:ext uri="{FF2B5EF4-FFF2-40B4-BE49-F238E27FC236}">
                <a16:creationId xmlns:a16="http://schemas.microsoft.com/office/drawing/2014/main" id="{151609DA-722F-434B-828C-DF568F253D85}"/>
              </a:ext>
            </a:extLst>
          </p:cNvPr>
          <p:cNvSpPr txBox="1"/>
          <p:nvPr/>
        </p:nvSpPr>
        <p:spPr>
          <a:xfrm>
            <a:off x="978010" y="4007010"/>
            <a:ext cx="5088835" cy="769441"/>
          </a:xfrm>
          <a:prstGeom prst="rect">
            <a:avLst/>
          </a:prstGeom>
          <a:solidFill>
            <a:schemeClr val="bg1"/>
          </a:solidFill>
          <a:ln w="28575">
            <a:solidFill>
              <a:srgbClr val="00B0F0"/>
            </a:solidFill>
            <a:prstDash val="lgDash"/>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100" b="1" kern="0" dirty="0">
                <a:solidFill>
                  <a:prstClr val="black"/>
                </a:solidFill>
              </a:rPr>
              <a:t>Electrolysis of Brine Water</a:t>
            </a:r>
            <a:endParaRPr kumimoji="0" lang="en-GB" sz="1100" b="1" i="0" u="none" strike="noStrike" kern="0" cap="none" spc="0" normalizeH="0" baseline="0" noProof="0" dirty="0">
              <a:ln>
                <a:noFill/>
              </a:ln>
              <a:solidFill>
                <a:prstClr val="black"/>
              </a:solidFill>
              <a:effectLst/>
              <a:uLnTx/>
              <a:uFillTx/>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1100" b="0" i="0" u="none" strike="noStrike" kern="0" cap="none" spc="0" normalizeH="0" baseline="0" noProof="0" dirty="0">
                <a:ln>
                  <a:noFill/>
                </a:ln>
                <a:solidFill>
                  <a:prstClr val="black"/>
                </a:solidFill>
                <a:effectLst/>
                <a:uLnTx/>
                <a:uFillTx/>
              </a:rPr>
              <a:t>During the electrolysis, hydrogen and chloride ions are removed from solution whereas sodium and hydroxide ions are left behind in solution. This means that sodium hydroxide is also formed during the electrolysis of sodium chloride solution.</a:t>
            </a:r>
            <a:endParaRPr kumimoji="0" lang="en-US" sz="1100" b="0" i="0" u="none" strike="noStrike" kern="0" cap="none" spc="0" normalizeH="0" baseline="0" noProof="0" dirty="0">
              <a:ln>
                <a:noFill/>
              </a:ln>
              <a:solidFill>
                <a:prstClr val="black"/>
              </a:solidFill>
              <a:effectLst/>
              <a:uLnTx/>
              <a:uFillTx/>
            </a:endParaRPr>
          </a:p>
        </p:txBody>
      </p:sp>
      <p:grpSp>
        <p:nvGrpSpPr>
          <p:cNvPr id="38" name="Group 37">
            <a:extLst>
              <a:ext uri="{FF2B5EF4-FFF2-40B4-BE49-F238E27FC236}">
                <a16:creationId xmlns:a16="http://schemas.microsoft.com/office/drawing/2014/main" id="{2ECFECE1-144C-4CC5-B3CE-4526A5ABFB34}"/>
              </a:ext>
            </a:extLst>
          </p:cNvPr>
          <p:cNvGrpSpPr/>
          <p:nvPr/>
        </p:nvGrpSpPr>
        <p:grpSpPr>
          <a:xfrm>
            <a:off x="-368358" y="922552"/>
            <a:ext cx="1546064" cy="1640464"/>
            <a:chOff x="-3365065" y="2264036"/>
            <a:chExt cx="3790950" cy="3790950"/>
          </a:xfrm>
        </p:grpSpPr>
        <p:sp>
          <p:nvSpPr>
            <p:cNvPr id="37" name="Rectangle 36">
              <a:extLst>
                <a:ext uri="{FF2B5EF4-FFF2-40B4-BE49-F238E27FC236}">
                  <a16:creationId xmlns:a16="http://schemas.microsoft.com/office/drawing/2014/main" id="{07ADFBEA-7FB1-4E2A-B6B8-8918DA7F5B1F}"/>
                </a:ext>
              </a:extLst>
            </p:cNvPr>
            <p:cNvSpPr/>
            <p:nvPr/>
          </p:nvSpPr>
          <p:spPr>
            <a:xfrm rot="1674590">
              <a:off x="-1995432" y="3729976"/>
              <a:ext cx="1014609" cy="5832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Picture 35">
              <a:extLst>
                <a:ext uri="{FF2B5EF4-FFF2-40B4-BE49-F238E27FC236}">
                  <a16:creationId xmlns:a16="http://schemas.microsoft.com/office/drawing/2014/main" id="{46D6C02D-15D6-4F3C-9EA0-5FBA786ED313}"/>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302" b="100000" l="20101" r="89196"/>
                      </a14:imgEffect>
                    </a14:imgLayer>
                  </a14:imgProps>
                </a:ext>
                <a:ext uri="{28A0092B-C50C-407E-A947-70E740481C1C}">
                  <a14:useLocalDpi xmlns:a14="http://schemas.microsoft.com/office/drawing/2010/main" val="0"/>
                </a:ext>
              </a:extLst>
            </a:blip>
            <a:stretch>
              <a:fillRect/>
            </a:stretch>
          </p:blipFill>
          <p:spPr>
            <a:xfrm>
              <a:off x="-3365065" y="2264036"/>
              <a:ext cx="3790950" cy="3790950"/>
            </a:xfrm>
            <a:prstGeom prst="rect">
              <a:avLst/>
            </a:prstGeom>
          </p:spPr>
        </p:pic>
      </p:grpSp>
      <p:sp>
        <p:nvSpPr>
          <p:cNvPr id="56" name="Rectangle 55">
            <a:extLst>
              <a:ext uri="{FF2B5EF4-FFF2-40B4-BE49-F238E27FC236}">
                <a16:creationId xmlns:a16="http://schemas.microsoft.com/office/drawing/2014/main" id="{7484C387-DC69-4C7B-87D6-6036D99A104B}"/>
              </a:ext>
            </a:extLst>
          </p:cNvPr>
          <p:cNvSpPr/>
          <p:nvPr/>
        </p:nvSpPr>
        <p:spPr>
          <a:xfrm>
            <a:off x="1884141" y="1669677"/>
            <a:ext cx="4897477" cy="4465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US" sz="1100" dirty="0">
                <a:solidFill>
                  <a:prstClr val="black"/>
                </a:solidFill>
                <a:ea typeface="Calibri" panose="020F0502020204030204" pitchFamily="34" charset="0"/>
                <a:cs typeface="Times New Roman" panose="02020603050405020304" pitchFamily="18" charset="0"/>
              </a:rPr>
              <a:t>All ionic compounds when molten can be decomposed when electricity is passed through using electrolysis.</a:t>
            </a:r>
            <a:endParaRPr lang="en-GB" sz="1100" dirty="0">
              <a:solidFill>
                <a:prstClr val="black"/>
              </a:solidFill>
              <a:ea typeface="Calibri" panose="020F0502020204030204" pitchFamily="34" charset="0"/>
              <a:cs typeface="Times New Roman" panose="02020603050405020304" pitchFamily="18" charset="0"/>
            </a:endParaRPr>
          </a:p>
        </p:txBody>
      </p:sp>
      <p:sp>
        <p:nvSpPr>
          <p:cNvPr id="61" name="Rectangle 60">
            <a:extLst>
              <a:ext uri="{FF2B5EF4-FFF2-40B4-BE49-F238E27FC236}">
                <a16:creationId xmlns:a16="http://schemas.microsoft.com/office/drawing/2014/main" id="{CBD5C09B-231E-4F6B-B33D-F73957CECF24}"/>
              </a:ext>
            </a:extLst>
          </p:cNvPr>
          <p:cNvSpPr/>
          <p:nvPr/>
        </p:nvSpPr>
        <p:spPr>
          <a:xfrm>
            <a:off x="2349586" y="2495424"/>
            <a:ext cx="4431645"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US" sz="1100" dirty="0">
                <a:solidFill>
                  <a:prstClr val="black"/>
                </a:solidFill>
                <a:ea typeface="Calibri" panose="020F0502020204030204" pitchFamily="34" charset="0"/>
                <a:cs typeface="Times New Roman" panose="02020603050405020304" pitchFamily="18" charset="0"/>
              </a:rPr>
              <a:t>Non-metal always forms at the anode</a:t>
            </a:r>
            <a:endParaRPr lang="en-GB" sz="1100" dirty="0">
              <a:solidFill>
                <a:prstClr val="black"/>
              </a:solidFill>
              <a:ea typeface="Calibri" panose="020F0502020204030204" pitchFamily="34" charset="0"/>
              <a:cs typeface="Times New Roman" panose="02020603050405020304" pitchFamily="18" charset="0"/>
            </a:endParaRPr>
          </a:p>
        </p:txBody>
      </p:sp>
      <p:sp>
        <p:nvSpPr>
          <p:cNvPr id="62" name="Rectangle 61">
            <a:extLst>
              <a:ext uri="{FF2B5EF4-FFF2-40B4-BE49-F238E27FC236}">
                <a16:creationId xmlns:a16="http://schemas.microsoft.com/office/drawing/2014/main" id="{4F806124-0574-45EE-AD0F-B0B372E638C8}"/>
              </a:ext>
            </a:extLst>
          </p:cNvPr>
          <p:cNvSpPr/>
          <p:nvPr/>
        </p:nvSpPr>
        <p:spPr>
          <a:xfrm>
            <a:off x="1883755" y="2172362"/>
            <a:ext cx="4897476" cy="26545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US" sz="1100" dirty="0">
                <a:solidFill>
                  <a:prstClr val="black"/>
                </a:solidFill>
                <a:ea typeface="Calibri" panose="020F0502020204030204" pitchFamily="34" charset="0"/>
                <a:cs typeface="Times New Roman" panose="02020603050405020304" pitchFamily="18" charset="0"/>
              </a:rPr>
              <a:t>The metal and hydrogen always forms at the cathode.</a:t>
            </a:r>
            <a:endParaRPr lang="en-GB" sz="1100" dirty="0">
              <a:solidFill>
                <a:prstClr val="black"/>
              </a:solidFill>
              <a:ea typeface="Calibri" panose="020F0502020204030204" pitchFamily="34" charset="0"/>
              <a:cs typeface="Times New Roman" panose="02020603050405020304" pitchFamily="18" charset="0"/>
            </a:endParaRPr>
          </a:p>
        </p:txBody>
      </p:sp>
      <p:sp>
        <p:nvSpPr>
          <p:cNvPr id="63" name="Rectangle 62">
            <a:extLst>
              <a:ext uri="{FF2B5EF4-FFF2-40B4-BE49-F238E27FC236}">
                <a16:creationId xmlns:a16="http://schemas.microsoft.com/office/drawing/2014/main" id="{3CF06052-2A94-4B46-B0D3-03BF2DEF0C95}"/>
              </a:ext>
            </a:extLst>
          </p:cNvPr>
          <p:cNvSpPr/>
          <p:nvPr/>
        </p:nvSpPr>
        <p:spPr>
          <a:xfrm>
            <a:off x="2349586" y="2828924"/>
            <a:ext cx="4431645"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Cations travel to the cathode</a:t>
            </a:r>
            <a:endParaRPr kumimoji="0" lang="en-GB" sz="1100" b="0" i="0" u="none" strike="noStrike" kern="0" cap="none" spc="0" normalizeH="0" baseline="0" noProof="0" dirty="0">
              <a:ln>
                <a:noFill/>
              </a:ln>
              <a:solidFill>
                <a:prstClr val="black"/>
              </a:solidFill>
              <a:effectLst/>
              <a:uLnTx/>
              <a:uFillTx/>
            </a:endParaRPr>
          </a:p>
        </p:txBody>
      </p:sp>
      <p:sp>
        <p:nvSpPr>
          <p:cNvPr id="64" name="Rectangle 63">
            <a:extLst>
              <a:ext uri="{FF2B5EF4-FFF2-40B4-BE49-F238E27FC236}">
                <a16:creationId xmlns:a16="http://schemas.microsoft.com/office/drawing/2014/main" id="{416696C0-F776-41CF-BC0F-BE305239C66E}"/>
              </a:ext>
            </a:extLst>
          </p:cNvPr>
          <p:cNvSpPr/>
          <p:nvPr/>
        </p:nvSpPr>
        <p:spPr>
          <a:xfrm>
            <a:off x="2349586" y="3660551"/>
            <a:ext cx="3717259" cy="26161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Anions travel to the anode</a:t>
            </a:r>
            <a:endParaRPr kumimoji="0" lang="en-GB" sz="1100" b="0" i="0" u="none" strike="noStrike" kern="0" cap="none" spc="0" normalizeH="0" baseline="0" noProof="0" dirty="0">
              <a:ln>
                <a:noFill/>
              </a:ln>
              <a:solidFill>
                <a:prstClr val="black"/>
              </a:solidFill>
              <a:effectLst/>
              <a:uLnTx/>
              <a:uFillTx/>
            </a:endParaRPr>
          </a:p>
        </p:txBody>
      </p:sp>
      <p:sp>
        <p:nvSpPr>
          <p:cNvPr id="65" name="Rectangle 64">
            <a:extLst>
              <a:ext uri="{FF2B5EF4-FFF2-40B4-BE49-F238E27FC236}">
                <a16:creationId xmlns:a16="http://schemas.microsoft.com/office/drawing/2014/main" id="{3EC00AE0-0CD4-4F2E-B5C3-77900A49D960}"/>
              </a:ext>
            </a:extLst>
          </p:cNvPr>
          <p:cNvSpPr/>
          <p:nvPr/>
        </p:nvSpPr>
        <p:spPr>
          <a:xfrm>
            <a:off x="2349586" y="3142375"/>
            <a:ext cx="3717259" cy="4465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US" sz="1100" dirty="0">
                <a:solidFill>
                  <a:prstClr val="black"/>
                </a:solidFill>
                <a:ea typeface="Calibri" panose="020F0502020204030204" pitchFamily="34" charset="0"/>
                <a:cs typeface="Times New Roman" panose="02020603050405020304" pitchFamily="18" charset="0"/>
              </a:rPr>
              <a:t>The electrodes are made from inert material such as graphite, so that they do not involve themselves with the reaction.</a:t>
            </a:r>
            <a:endParaRPr lang="en-GB" sz="1100" dirty="0">
              <a:solidFill>
                <a:prstClr val="black"/>
              </a:solidFill>
              <a:ea typeface="Calibri" panose="020F0502020204030204" pitchFamily="34" charset="0"/>
              <a:cs typeface="Times New Roman" panose="02020603050405020304" pitchFamily="18" charset="0"/>
            </a:endParaRPr>
          </a:p>
        </p:txBody>
      </p:sp>
      <p:sp>
        <p:nvSpPr>
          <p:cNvPr id="66" name="Rectangle 65">
            <a:extLst>
              <a:ext uri="{FF2B5EF4-FFF2-40B4-BE49-F238E27FC236}">
                <a16:creationId xmlns:a16="http://schemas.microsoft.com/office/drawing/2014/main" id="{B15CF9AF-9E40-4165-9EE8-3FA99DBAB5DF}"/>
              </a:ext>
            </a:extLst>
          </p:cNvPr>
          <p:cNvSpPr/>
          <p:nvPr/>
        </p:nvSpPr>
        <p:spPr>
          <a:xfrm>
            <a:off x="49987" y="4840679"/>
            <a:ext cx="4034657" cy="117115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ln>
        </p:spPr>
        <p:txBody>
          <a:bodyPr wrap="square">
            <a:spAutoFit/>
          </a:bodyPr>
          <a:lstStyle/>
          <a:p>
            <a:pPr algn="just">
              <a:lnSpc>
                <a:spcPct val="107000"/>
              </a:lnSpc>
              <a:spcAft>
                <a:spcPts val="800"/>
              </a:spcAft>
            </a:pPr>
            <a:r>
              <a:rPr lang="en-GB" sz="1100" b="1" dirty="0">
                <a:solidFill>
                  <a:prstClr val="black"/>
                </a:solidFill>
                <a:ea typeface="Calibri" panose="020F0502020204030204" pitchFamily="34" charset="0"/>
                <a:cs typeface="Times New Roman" panose="02020603050405020304" pitchFamily="18" charset="0"/>
              </a:rPr>
              <a:t>The extraction of aluminium</a:t>
            </a:r>
            <a:r>
              <a:rPr lang="en-GB" sz="1100" dirty="0">
                <a:solidFill>
                  <a:prstClr val="black"/>
                </a:solidFill>
                <a:ea typeface="Calibri" panose="020F0502020204030204" pitchFamily="34" charset="0"/>
                <a:cs typeface="Times New Roman" panose="02020603050405020304" pitchFamily="18" charset="0"/>
              </a:rPr>
              <a:t>. The ions in the aluminium oxide must be free to move so that electricity can pass through it. Aluminium oxide has a very high melting point (over 2000°C) so it would be expensive to melt it. Aluminium oxide does not dissolve in water, but it does dissolve in molten cryolite. This is an aluminium compound with a lower melting point than aluminium oxide. </a:t>
            </a:r>
          </a:p>
        </p:txBody>
      </p:sp>
      <p:pic>
        <p:nvPicPr>
          <p:cNvPr id="3" name="Picture 2" descr="A close up of a womans face&#10;&#10;Description automatically generated">
            <a:extLst>
              <a:ext uri="{FF2B5EF4-FFF2-40B4-BE49-F238E27FC236}">
                <a16:creationId xmlns:a16="http://schemas.microsoft.com/office/drawing/2014/main" id="{3440CCD3-4D5B-4309-AE4E-72D03B49097A}"/>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799" b="93467" l="9799" r="89950">
                        <a14:foregroundMark x1="45729" y1="93467" x2="57286" y2="92462"/>
                      </a14:backgroundRemoval>
                    </a14:imgEffect>
                  </a14:imgLayer>
                </a14:imgProps>
              </a:ext>
              <a:ext uri="{28A0092B-C50C-407E-A947-70E740481C1C}">
                <a14:useLocalDpi xmlns:a14="http://schemas.microsoft.com/office/drawing/2010/main" val="0"/>
              </a:ext>
            </a:extLst>
          </a:blip>
          <a:stretch>
            <a:fillRect/>
          </a:stretch>
        </p:blipFill>
        <p:spPr>
          <a:xfrm flipH="1">
            <a:off x="4469118" y="1385702"/>
            <a:ext cx="3933825" cy="3790950"/>
          </a:xfrm>
          <a:prstGeom prst="rect">
            <a:avLst/>
          </a:prstGeom>
        </p:spPr>
      </p:pic>
      <p:pic>
        <p:nvPicPr>
          <p:cNvPr id="7" name="Picture 6" descr="A picture containing shape&#10;&#10;Description automatically generated">
            <a:extLst>
              <a:ext uri="{FF2B5EF4-FFF2-40B4-BE49-F238E27FC236}">
                <a16:creationId xmlns:a16="http://schemas.microsoft.com/office/drawing/2014/main" id="{AC5B141A-15CE-415E-8A07-F33556832C21}"/>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543" b="98995" l="9799" r="89950">
                        <a14:foregroundMark x1="22362" y1="92714" x2="27136" y2="92211"/>
                        <a14:foregroundMark x1="46734" y1="96231" x2="59799" y2="95980"/>
                        <a14:foregroundMark x1="59799" y1="95980" x2="68090" y2="96734"/>
                        <a14:foregroundMark x1="82915" y1="98995" x2="79648" y2="98241"/>
                        <a14:foregroundMark x1="60553" y1="41960" x2="60553" y2="40452"/>
                        <a14:foregroundMark x1="54020" y1="8543" x2="57286" y2="9548"/>
                      </a14:backgroundRemoval>
                    </a14:imgEffect>
                  </a14:imgLayer>
                </a14:imgProps>
              </a:ext>
              <a:ext uri="{28A0092B-C50C-407E-A947-70E740481C1C}">
                <a14:useLocalDpi xmlns:a14="http://schemas.microsoft.com/office/drawing/2010/main" val="0"/>
              </a:ext>
            </a:extLst>
          </a:blip>
          <a:stretch>
            <a:fillRect/>
          </a:stretch>
        </p:blipFill>
        <p:spPr>
          <a:xfrm flipH="1">
            <a:off x="-245101" y="3365402"/>
            <a:ext cx="1547688" cy="1411049"/>
          </a:xfrm>
          <a:prstGeom prst="rect">
            <a:avLst/>
          </a:prstGeom>
        </p:spPr>
      </p:pic>
      <p:pic>
        <p:nvPicPr>
          <p:cNvPr id="67" name="Picture 66">
            <a:extLst>
              <a:ext uri="{FF2B5EF4-FFF2-40B4-BE49-F238E27FC236}">
                <a16:creationId xmlns:a16="http://schemas.microsoft.com/office/drawing/2014/main" id="{C74099B8-E64F-4D37-9668-DBF9961A7942}"/>
              </a:ext>
            </a:extLst>
          </p:cNvPr>
          <p:cNvPicPr>
            <a:picLocks noChangeAspect="1"/>
          </p:cNvPicPr>
          <p:nvPr/>
        </p:nvPicPr>
        <p:blipFill rotWithShape="1">
          <a:blip r:embed="rId14"/>
          <a:srcRect t="6103" r="5931" b="16698"/>
          <a:stretch/>
        </p:blipFill>
        <p:spPr>
          <a:xfrm>
            <a:off x="4092947" y="4823968"/>
            <a:ext cx="2758366" cy="1273318"/>
          </a:xfrm>
          <a:prstGeom prst="rect">
            <a:avLst/>
          </a:prstGeom>
        </p:spPr>
      </p:pic>
      <p:pic>
        <p:nvPicPr>
          <p:cNvPr id="68" name="Picture 67">
            <a:extLst>
              <a:ext uri="{FF2B5EF4-FFF2-40B4-BE49-F238E27FC236}">
                <a16:creationId xmlns:a16="http://schemas.microsoft.com/office/drawing/2014/main" id="{E6B9F0A7-A33A-4A17-BCC5-EF62C76942EF}"/>
              </a:ext>
            </a:extLst>
          </p:cNvPr>
          <p:cNvPicPr>
            <a:picLocks noChangeAspect="1"/>
          </p:cNvPicPr>
          <p:nvPr/>
        </p:nvPicPr>
        <p:blipFill rotWithShape="1">
          <a:blip r:embed="rId15"/>
          <a:srcRect l="11169" t="14873" r="7156" b="5358"/>
          <a:stretch/>
        </p:blipFill>
        <p:spPr>
          <a:xfrm>
            <a:off x="1440300" y="6091683"/>
            <a:ext cx="2633436" cy="1446725"/>
          </a:xfrm>
          <a:prstGeom prst="rect">
            <a:avLst/>
          </a:prstGeom>
        </p:spPr>
      </p:pic>
      <p:sp>
        <p:nvSpPr>
          <p:cNvPr id="55" name="TextBox 54">
            <a:extLst>
              <a:ext uri="{FF2B5EF4-FFF2-40B4-BE49-F238E27FC236}">
                <a16:creationId xmlns:a16="http://schemas.microsoft.com/office/drawing/2014/main" id="{C5D3A071-6523-48DE-ADBA-201116FBBAB9}"/>
              </a:ext>
            </a:extLst>
          </p:cNvPr>
          <p:cNvSpPr txBox="1"/>
          <p:nvPr/>
        </p:nvSpPr>
        <p:spPr>
          <a:xfrm>
            <a:off x="3905942" y="6173706"/>
            <a:ext cx="2875289"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Bauxite is purified to produce aluminium oxide</a:t>
            </a:r>
          </a:p>
        </p:txBody>
      </p:sp>
      <p:sp>
        <p:nvSpPr>
          <p:cNvPr id="69" name="TextBox 68">
            <a:extLst>
              <a:ext uri="{FF2B5EF4-FFF2-40B4-BE49-F238E27FC236}">
                <a16:creationId xmlns:a16="http://schemas.microsoft.com/office/drawing/2014/main" id="{0191AE72-D9A7-4D92-ACAA-A69ABF1C773A}"/>
              </a:ext>
            </a:extLst>
          </p:cNvPr>
          <p:cNvSpPr txBox="1"/>
          <p:nvPr/>
        </p:nvSpPr>
        <p:spPr>
          <a:xfrm>
            <a:off x="3905942" y="6485018"/>
            <a:ext cx="287528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This is then mixed with cryolite to lower the melting point</a:t>
            </a:r>
          </a:p>
        </p:txBody>
      </p:sp>
      <p:sp>
        <p:nvSpPr>
          <p:cNvPr id="70" name="TextBox 69">
            <a:extLst>
              <a:ext uri="{FF2B5EF4-FFF2-40B4-BE49-F238E27FC236}">
                <a16:creationId xmlns:a16="http://schemas.microsoft.com/office/drawing/2014/main" id="{D24B1AA8-B104-42CD-8882-5964CDBDDE6B}"/>
              </a:ext>
            </a:extLst>
          </p:cNvPr>
          <p:cNvSpPr txBox="1"/>
          <p:nvPr/>
        </p:nvSpPr>
        <p:spPr>
          <a:xfrm>
            <a:off x="4084644" y="6984798"/>
            <a:ext cx="270905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A positive and negative electrode is placed into this mix</a:t>
            </a:r>
          </a:p>
        </p:txBody>
      </p:sp>
      <p:sp>
        <p:nvSpPr>
          <p:cNvPr id="71" name="TextBox 70">
            <a:extLst>
              <a:ext uri="{FF2B5EF4-FFF2-40B4-BE49-F238E27FC236}">
                <a16:creationId xmlns:a16="http://schemas.microsoft.com/office/drawing/2014/main" id="{FB07A244-4614-4FAA-B908-E6AFBCFE3F90}"/>
              </a:ext>
            </a:extLst>
          </p:cNvPr>
          <p:cNvSpPr txBox="1"/>
          <p:nvPr/>
        </p:nvSpPr>
        <p:spPr>
          <a:xfrm>
            <a:off x="4084643" y="7485768"/>
            <a:ext cx="2709059"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The aluminium gains a positive charge</a:t>
            </a:r>
          </a:p>
        </p:txBody>
      </p:sp>
      <p:sp>
        <p:nvSpPr>
          <p:cNvPr id="72" name="TextBox 71">
            <a:extLst>
              <a:ext uri="{FF2B5EF4-FFF2-40B4-BE49-F238E27FC236}">
                <a16:creationId xmlns:a16="http://schemas.microsoft.com/office/drawing/2014/main" id="{2D0DE186-B70E-478B-9ADB-7970B1B7B05E}"/>
              </a:ext>
            </a:extLst>
          </p:cNvPr>
          <p:cNvSpPr txBox="1"/>
          <p:nvPr/>
        </p:nvSpPr>
        <p:spPr>
          <a:xfrm>
            <a:off x="4084643" y="7809118"/>
            <a:ext cx="2709059" cy="26161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The oxygen gains a negative charge</a:t>
            </a:r>
          </a:p>
        </p:txBody>
      </p:sp>
      <p:sp>
        <p:nvSpPr>
          <p:cNvPr id="74" name="TextBox 73">
            <a:extLst>
              <a:ext uri="{FF2B5EF4-FFF2-40B4-BE49-F238E27FC236}">
                <a16:creationId xmlns:a16="http://schemas.microsoft.com/office/drawing/2014/main" id="{7700E654-AA30-41B1-A699-F86AD08F48CD}"/>
              </a:ext>
            </a:extLst>
          </p:cNvPr>
          <p:cNvSpPr txBox="1"/>
          <p:nvPr/>
        </p:nvSpPr>
        <p:spPr>
          <a:xfrm>
            <a:off x="4084643" y="8150565"/>
            <a:ext cx="270905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The aluminium moves towards the negative electrode</a:t>
            </a:r>
          </a:p>
        </p:txBody>
      </p:sp>
      <p:sp>
        <p:nvSpPr>
          <p:cNvPr id="75" name="TextBox 74">
            <a:extLst>
              <a:ext uri="{FF2B5EF4-FFF2-40B4-BE49-F238E27FC236}">
                <a16:creationId xmlns:a16="http://schemas.microsoft.com/office/drawing/2014/main" id="{A3EE91EA-5EB0-4DBC-AB84-FA452E6160A1}"/>
              </a:ext>
            </a:extLst>
          </p:cNvPr>
          <p:cNvSpPr txBox="1"/>
          <p:nvPr/>
        </p:nvSpPr>
        <p:spPr>
          <a:xfrm>
            <a:off x="4084643" y="8681332"/>
            <a:ext cx="2709059" cy="43088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2700000" scaled="1"/>
            <a:tileRect/>
          </a:gradFill>
          <a:ln w="28575">
            <a:solidFill>
              <a:srgbClr val="00B05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100" i="0" u="none" strike="noStrike" kern="0" cap="none" spc="0" normalizeH="0" baseline="0" noProof="0" dirty="0">
                <a:ln>
                  <a:noFill/>
                </a:ln>
                <a:solidFill>
                  <a:prstClr val="black"/>
                </a:solidFill>
                <a:effectLst/>
                <a:uLnTx/>
                <a:uFillTx/>
                <a:latin typeface="Calibri"/>
                <a:ea typeface="+mn-ea"/>
                <a:cs typeface="+mn-cs"/>
              </a:rPr>
              <a:t>The oxygen moves towards the positive electrode</a:t>
            </a:r>
          </a:p>
        </p:txBody>
      </p:sp>
    </p:spTree>
    <p:extLst>
      <p:ext uri="{BB962C8B-B14F-4D97-AF65-F5344CB8AC3E}">
        <p14:creationId xmlns:p14="http://schemas.microsoft.com/office/powerpoint/2010/main" val="2574934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lang="en-GB" sz="1400" b="1" dirty="0">
                <a:solidFill>
                  <a:prstClr val="black"/>
                </a:solidFill>
                <a:latin typeface="Aptos" panose="02110004020202020204"/>
              </a:rPr>
              <a:t>electrolysis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Lessons on TES</a:t>
            </a:r>
          </a:p>
        </p:txBody>
      </p:sp>
      <p:sp>
        <p:nvSpPr>
          <p:cNvPr id="19" name="TextBox 18">
            <a:hlinkClick r:id="rId13"/>
            <a:extLst>
              <a:ext uri="{FF2B5EF4-FFF2-40B4-BE49-F238E27FC236}">
                <a16:creationId xmlns:a16="http://schemas.microsoft.com/office/drawing/2014/main" id="{A6B715A4-B4C1-D925-DB55-C751830CEEFE}"/>
              </a:ext>
            </a:extLst>
          </p:cNvPr>
          <p:cNvSpPr txBox="1"/>
          <p:nvPr/>
        </p:nvSpPr>
        <p:spPr>
          <a:xfrm>
            <a:off x="3459107" y="5361934"/>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endPar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diagram of a lead-electroencephalogram&#10;&#10;Description automatically generated">
            <a:extLst>
              <a:ext uri="{FF2B5EF4-FFF2-40B4-BE49-F238E27FC236}">
                <a16:creationId xmlns:a16="http://schemas.microsoft.com/office/drawing/2014/main" id="{48FBEF66-E587-B709-EE51-EE29C3F0554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0836" y="5072109"/>
            <a:ext cx="2113380" cy="1188776"/>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3E78F43C374B4B832AF8735A4A1964" ma:contentTypeVersion="8" ma:contentTypeDescription="Create a new document." ma:contentTypeScope="" ma:versionID="cf517aa42d4c24b76851e87f85864215">
  <xsd:schema xmlns:xsd="http://www.w3.org/2001/XMLSchema" xmlns:xs="http://www.w3.org/2001/XMLSchema" xmlns:p="http://schemas.microsoft.com/office/2006/metadata/properties" xmlns:ns2="769298bc-ba72-45b7-b5ff-56b26ce5c177" targetNamespace="http://schemas.microsoft.com/office/2006/metadata/properties" ma:root="true" ma:fieldsID="9cc2aca055787d2e061a29ee4350ab0a" ns2:_="">
    <xsd:import namespace="769298bc-ba72-45b7-b5ff-56b26ce5c17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9298bc-ba72-45b7-b5ff-56b26ce5c1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7186D9-885B-41E1-9569-A556D22D8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9298bc-ba72-45b7-b5ff-56b26ce5c1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11CDFB-8FFA-4A8E-858E-A82B5BBA974B}">
  <ds:schemaRefs>
    <ds:schemaRef ds:uri="http://schemas.microsoft.com/sharepoint/v3/contenttype/forms"/>
  </ds:schemaRefs>
</ds:datastoreItem>
</file>

<file path=customXml/itemProps3.xml><?xml version="1.0" encoding="utf-8"?>
<ds:datastoreItem xmlns:ds="http://schemas.openxmlformats.org/officeDocument/2006/customXml" ds:itemID="{58D3E0CD-A66E-462B-874F-3690DFF45D1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146</TotalTime>
  <Words>408</Words>
  <Application>Microsoft Office PowerPoint</Application>
  <PresentationFormat>On-screen Show (4:3)</PresentationFormat>
  <Paragraphs>27</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1_Office Theme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D Chalk</dc:creator>
  <cp:lastModifiedBy>Mr D Chalk</cp:lastModifiedBy>
  <cp:revision>16</cp:revision>
  <dcterms:created xsi:type="dcterms:W3CDTF">2020-12-06T13:49:48Z</dcterms:created>
  <dcterms:modified xsi:type="dcterms:W3CDTF">2024-04-13T21:00:29Z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0x010100F73E78F43C374B4B832AF8735A4A1964</vt:lpwstr>
  </property>
</Properties>
</file>