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61605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6678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270670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95655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10570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52611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ADA001-6ADF-447A-88E1-D8196C077C92}" type="datetimeFigureOut">
              <a:rPr lang="en-GB" smtClean="0"/>
              <a:t>08/06/2024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151279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ADA001-6ADF-447A-88E1-D8196C077C92}" type="datetimeFigureOut">
              <a:rPr lang="en-GB" smtClean="0"/>
              <a:t>08/06/2024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7606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DA001-6ADF-447A-88E1-D8196C077C92}" type="datetimeFigureOut">
              <a:rPr lang="en-GB" smtClean="0"/>
              <a:t>08/06/2024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58337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61137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92580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BADA001-6ADF-447A-88E1-D8196C077C92}" type="datetimeFigureOut">
              <a:rPr lang="en-GB" smtClean="0"/>
              <a:t>08/06/2024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EC938B-848A-4B8C-A5DE-DA75EB83E5BE}" type="slidenum">
              <a:rPr lang="en-GB" smtClean="0"/>
              <a:t>‹#›</a:t>
            </a:fld>
            <a:endParaRPr lang="en-GB"/>
          </a:p>
        </p:txBody>
      </p:sp>
    </p:spTree>
    <p:extLst>
      <p:ext uri="{BB962C8B-B14F-4D97-AF65-F5344CB8AC3E}">
        <p14:creationId xmlns:p14="http://schemas.microsoft.com/office/powerpoint/2010/main" val="1352800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AP-Biology-ATP-Synthesis-Electron-Transport-Chain-Lesson-Activities-4650061"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a-level-biology-atp-lesson-and-activities-12882877"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Kl60x5Ba4Zk" TargetMode="External"/><Relationship Id="rId5" Type="http://schemas.openxmlformats.org/officeDocument/2006/relationships/hyperlink" Target="https://twitter.com/teacherchalky1" TargetMode="External"/><Relationship Id="rId10"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39119F-B05E-435D-9F0D-E1ECCD1B3761}"/>
              </a:ext>
            </a:extLst>
          </p:cNvPr>
          <p:cNvSpPr>
            <a:spLocks noGrp="1"/>
          </p:cNvSpPr>
          <p:nvPr>
            <p:ph type="ctrTitle"/>
          </p:nvPr>
        </p:nvSpPr>
        <p:spPr>
          <a:xfrm>
            <a:off x="-45720" y="148950"/>
            <a:ext cx="6858000" cy="276999"/>
          </a:xfrm>
        </p:spPr>
        <p:txBody>
          <a:bodyPr>
            <a:noAutofit/>
          </a:bodyPr>
          <a:lstStyle/>
          <a:p>
            <a:pPr algn="l"/>
            <a:r>
              <a:rPr lang="en-GB" sz="1600" b="1" dirty="0">
                <a:solidFill>
                  <a:srgbClr val="00B050"/>
                </a:solidFill>
                <a:latin typeface="Comic Sans MS" pitchFamily="66" charset="0"/>
              </a:rPr>
              <a:t>Electron Transport Chain Question</a:t>
            </a:r>
          </a:p>
        </p:txBody>
      </p:sp>
      <p:sp>
        <p:nvSpPr>
          <p:cNvPr id="5" name="TextBox 4">
            <a:extLst>
              <a:ext uri="{FF2B5EF4-FFF2-40B4-BE49-F238E27FC236}">
                <a16:creationId xmlns:a16="http://schemas.microsoft.com/office/drawing/2014/main" id="{5CC14DE4-6B04-4B9C-9B4F-4440C207B430}"/>
              </a:ext>
            </a:extLst>
          </p:cNvPr>
          <p:cNvSpPr txBox="1"/>
          <p:nvPr/>
        </p:nvSpPr>
        <p:spPr>
          <a:xfrm>
            <a:off x="4421689" y="0"/>
            <a:ext cx="2436312" cy="553998"/>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Energy for Biological Processes</a:t>
            </a:r>
            <a:endParaRPr kumimoji="0" lang="en-GB" sz="1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8A6A02BB-8378-4145-8B5E-BADD88695EB4}"/>
              </a:ext>
            </a:extLst>
          </p:cNvPr>
          <p:cNvSpPr/>
          <p:nvPr/>
        </p:nvSpPr>
        <p:spPr>
          <a:xfrm>
            <a:off x="62144" y="1047976"/>
            <a:ext cx="1975089" cy="230832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lvl="0" algn="just"/>
            <a:r>
              <a:rPr lang="en-US" sz="1200" dirty="0">
                <a:solidFill>
                  <a:srgbClr val="21242C"/>
                </a:solidFill>
                <a:latin typeface="Lato"/>
              </a:rPr>
              <a:t>An electron transport chain (ETC) is a series of complexes that transfer electrons from electron donors to electron acceptors via redox (both reduction and oxidation occurring simultaneously) reactions, and couples this electron transfer with the transfer of protons (H+ ions) across a membrane.</a:t>
            </a:r>
            <a:endParaRPr lang="en-US" sz="1200" dirty="0"/>
          </a:p>
        </p:txBody>
      </p:sp>
      <p:sp>
        <p:nvSpPr>
          <p:cNvPr id="66" name="Rectangle 65">
            <a:extLst>
              <a:ext uri="{FF2B5EF4-FFF2-40B4-BE49-F238E27FC236}">
                <a16:creationId xmlns:a16="http://schemas.microsoft.com/office/drawing/2014/main" id="{8C48C87A-30EA-4C0B-A005-C8F1BBC90DC1}"/>
              </a:ext>
            </a:extLst>
          </p:cNvPr>
          <p:cNvSpPr/>
          <p:nvPr/>
        </p:nvSpPr>
        <p:spPr>
          <a:xfrm>
            <a:off x="3790614" y="3533004"/>
            <a:ext cx="3005242" cy="3385542"/>
          </a:xfrm>
          <a:prstGeom prst="rect">
            <a:avLst/>
          </a:prstGeom>
          <a:ln w="28575">
            <a:solidFill>
              <a:srgbClr val="00B0F0"/>
            </a:solidFill>
            <a:prstDash val="dash"/>
          </a:ln>
        </p:spPr>
        <p:txBody>
          <a:bodyPr wrap="square">
            <a:spAutoFit/>
          </a:bodyPr>
          <a:lstStyle/>
          <a:p>
            <a:pPr algn="just"/>
            <a:r>
              <a:rPr lang="en-US" sz="1100" b="1" dirty="0"/>
              <a:t>Describe what happens as electrons move through the electron transport chain</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28" name="TextBox 27">
            <a:extLst>
              <a:ext uri="{FF2B5EF4-FFF2-40B4-BE49-F238E27FC236}">
                <a16:creationId xmlns:a16="http://schemas.microsoft.com/office/drawing/2014/main" id="{E0C26E61-EBE7-4DE1-80C1-87BA99EC330E}"/>
              </a:ext>
            </a:extLst>
          </p:cNvPr>
          <p:cNvSpPr txBox="1"/>
          <p:nvPr/>
        </p:nvSpPr>
        <p:spPr>
          <a:xfrm>
            <a:off x="62144" y="447322"/>
            <a:ext cx="1975089" cy="461665"/>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6E090A0-01F5-4FBF-8ED6-AB35FE92108E}"/>
              </a:ext>
            </a:extLst>
          </p:cNvPr>
          <p:cNvSpPr/>
          <p:nvPr/>
        </p:nvSpPr>
        <p:spPr>
          <a:xfrm>
            <a:off x="74843" y="7044720"/>
            <a:ext cx="6721013" cy="800219"/>
          </a:xfrm>
          <a:prstGeom prst="rect">
            <a:avLst/>
          </a:prstGeom>
          <a:ln w="28575">
            <a:solidFill>
              <a:srgbClr val="92D050"/>
            </a:solidFill>
            <a:prstDash val="solid"/>
          </a:ln>
        </p:spPr>
        <p:txBody>
          <a:bodyPr wrap="square">
            <a:spAutoFit/>
          </a:bodyPr>
          <a:lstStyle/>
          <a:p>
            <a:pPr algn="just"/>
            <a:r>
              <a:rPr lang="en-US" sz="1100" b="1" dirty="0"/>
              <a:t>The drug, DNP, destroys the H+ gradient that forms in the electron transport chain. What is the most likely consequence?</a:t>
            </a:r>
          </a:p>
          <a:p>
            <a:pPr algn="just"/>
            <a:r>
              <a:rPr lang="en-US" sz="1200" b="1" dirty="0"/>
              <a:t>__________________________________________________________________________________________________________________________________________________________________________</a:t>
            </a:r>
            <a:endParaRPr lang="en-GB" sz="1200" b="1" dirty="0"/>
          </a:p>
        </p:txBody>
      </p:sp>
      <p:sp>
        <p:nvSpPr>
          <p:cNvPr id="26" name="Rectangle 25">
            <a:extLst>
              <a:ext uri="{FF2B5EF4-FFF2-40B4-BE49-F238E27FC236}">
                <a16:creationId xmlns:a16="http://schemas.microsoft.com/office/drawing/2014/main" id="{43F4ECC7-BC64-46FE-95C9-14A16358774C}"/>
              </a:ext>
            </a:extLst>
          </p:cNvPr>
          <p:cNvSpPr/>
          <p:nvPr/>
        </p:nvSpPr>
        <p:spPr>
          <a:xfrm>
            <a:off x="62144" y="3533004"/>
            <a:ext cx="3575289" cy="630942"/>
          </a:xfrm>
          <a:prstGeom prst="rect">
            <a:avLst/>
          </a:prstGeom>
          <a:ln w="28575">
            <a:solidFill>
              <a:srgbClr val="FFFF00"/>
            </a:solidFill>
            <a:prstDash val="solid"/>
          </a:ln>
        </p:spPr>
        <p:txBody>
          <a:bodyPr wrap="square">
            <a:spAutoFit/>
          </a:bodyPr>
          <a:lstStyle/>
          <a:p>
            <a:pPr algn="just"/>
            <a:r>
              <a:rPr lang="en-US" sz="1100" b="1" dirty="0"/>
              <a:t>Where does the electron transport chain take place?</a:t>
            </a:r>
            <a:endParaRPr lang="en-US" sz="1100" dirty="0"/>
          </a:p>
          <a:p>
            <a:pPr algn="just"/>
            <a:r>
              <a:rPr lang="en-US" sz="1200" b="1" dirty="0"/>
              <a:t>________________________________________________________________________________________</a:t>
            </a:r>
            <a:endParaRPr lang="en-GB" sz="1200" b="1" dirty="0"/>
          </a:p>
        </p:txBody>
      </p:sp>
      <p:sp>
        <p:nvSpPr>
          <p:cNvPr id="31" name="Rectangle 30">
            <a:extLst>
              <a:ext uri="{FF2B5EF4-FFF2-40B4-BE49-F238E27FC236}">
                <a16:creationId xmlns:a16="http://schemas.microsoft.com/office/drawing/2014/main" id="{690066B3-267F-470B-83D0-87BA7125A21C}"/>
              </a:ext>
            </a:extLst>
          </p:cNvPr>
          <p:cNvSpPr/>
          <p:nvPr/>
        </p:nvSpPr>
        <p:spPr>
          <a:xfrm>
            <a:off x="62144" y="4261896"/>
            <a:ext cx="3575289" cy="446276"/>
          </a:xfrm>
          <a:prstGeom prst="rect">
            <a:avLst/>
          </a:prstGeom>
          <a:ln w="28575">
            <a:solidFill>
              <a:srgbClr val="FFFF00"/>
            </a:solidFill>
            <a:prstDash val="solid"/>
          </a:ln>
        </p:spPr>
        <p:txBody>
          <a:bodyPr wrap="square">
            <a:spAutoFit/>
          </a:bodyPr>
          <a:lstStyle/>
          <a:p>
            <a:pPr algn="just"/>
            <a:r>
              <a:rPr lang="en-US" sz="1100" b="1" dirty="0"/>
              <a:t>What ions are pumped across the membrane?</a:t>
            </a:r>
            <a:endParaRPr lang="en-US" sz="1100" dirty="0"/>
          </a:p>
          <a:p>
            <a:pPr algn="just"/>
            <a:r>
              <a:rPr lang="en-US" sz="1200" b="1" dirty="0"/>
              <a:t>____________________________________________</a:t>
            </a:r>
            <a:endParaRPr lang="en-GB" sz="1200" b="1" dirty="0"/>
          </a:p>
        </p:txBody>
      </p:sp>
      <p:sp>
        <p:nvSpPr>
          <p:cNvPr id="33" name="Rectangle 32">
            <a:extLst>
              <a:ext uri="{FF2B5EF4-FFF2-40B4-BE49-F238E27FC236}">
                <a16:creationId xmlns:a16="http://schemas.microsoft.com/office/drawing/2014/main" id="{38DFE88F-ABAB-44B9-8210-717D45730988}"/>
              </a:ext>
            </a:extLst>
          </p:cNvPr>
          <p:cNvSpPr/>
          <p:nvPr/>
        </p:nvSpPr>
        <p:spPr>
          <a:xfrm>
            <a:off x="62143" y="4806122"/>
            <a:ext cx="3575289" cy="630942"/>
          </a:xfrm>
          <a:prstGeom prst="rect">
            <a:avLst/>
          </a:prstGeom>
          <a:ln w="28575">
            <a:solidFill>
              <a:srgbClr val="FFFF00"/>
            </a:solidFill>
            <a:prstDash val="solid"/>
          </a:ln>
        </p:spPr>
        <p:txBody>
          <a:bodyPr wrap="square">
            <a:spAutoFit/>
          </a:bodyPr>
          <a:lstStyle/>
          <a:p>
            <a:pPr algn="just"/>
            <a:r>
              <a:rPr lang="en-US" sz="1100" b="1" dirty="0"/>
              <a:t>What are the source of the electrons entering the chain?</a:t>
            </a:r>
            <a:endParaRPr lang="en-US" sz="1100" dirty="0"/>
          </a:p>
          <a:p>
            <a:pPr algn="just"/>
            <a:r>
              <a:rPr lang="en-US" sz="1200" b="1" dirty="0"/>
              <a:t>________________________________________________________________________________________</a:t>
            </a:r>
            <a:endParaRPr lang="en-GB" sz="1200" b="1" dirty="0"/>
          </a:p>
        </p:txBody>
      </p:sp>
      <p:sp>
        <p:nvSpPr>
          <p:cNvPr id="34" name="Rectangle 33">
            <a:extLst>
              <a:ext uri="{FF2B5EF4-FFF2-40B4-BE49-F238E27FC236}">
                <a16:creationId xmlns:a16="http://schemas.microsoft.com/office/drawing/2014/main" id="{C610714D-4071-4E98-8864-CA9AB56F6E53}"/>
              </a:ext>
            </a:extLst>
          </p:cNvPr>
          <p:cNvSpPr/>
          <p:nvPr/>
        </p:nvSpPr>
        <p:spPr>
          <a:xfrm>
            <a:off x="49442" y="5560975"/>
            <a:ext cx="3600690" cy="630942"/>
          </a:xfrm>
          <a:prstGeom prst="rect">
            <a:avLst/>
          </a:prstGeom>
          <a:ln w="28575">
            <a:solidFill>
              <a:srgbClr val="FFFF00"/>
            </a:solidFill>
            <a:prstDash val="solid"/>
          </a:ln>
        </p:spPr>
        <p:txBody>
          <a:bodyPr wrap="square">
            <a:spAutoFit/>
          </a:bodyPr>
          <a:lstStyle/>
          <a:p>
            <a:pPr algn="just"/>
            <a:r>
              <a:rPr lang="en-US" sz="1100" b="1" dirty="0"/>
              <a:t>What does the electron transport chain produce?</a:t>
            </a:r>
            <a:endParaRPr lang="en-US" sz="1100" dirty="0"/>
          </a:p>
          <a:p>
            <a:pPr algn="just"/>
            <a:r>
              <a:rPr lang="en-US" sz="1200" b="1" dirty="0"/>
              <a:t>________________________________________________________________________________________</a:t>
            </a:r>
            <a:endParaRPr lang="en-GB" sz="1200" b="1" dirty="0"/>
          </a:p>
        </p:txBody>
      </p:sp>
      <p:sp>
        <p:nvSpPr>
          <p:cNvPr id="35" name="Rectangle 34">
            <a:extLst>
              <a:ext uri="{FF2B5EF4-FFF2-40B4-BE49-F238E27FC236}">
                <a16:creationId xmlns:a16="http://schemas.microsoft.com/office/drawing/2014/main" id="{ABB811EE-7A53-4134-A0A4-87CBD34F2AB7}"/>
              </a:ext>
            </a:extLst>
          </p:cNvPr>
          <p:cNvSpPr/>
          <p:nvPr/>
        </p:nvSpPr>
        <p:spPr>
          <a:xfrm>
            <a:off x="74843" y="6298575"/>
            <a:ext cx="3575289" cy="630942"/>
          </a:xfrm>
          <a:prstGeom prst="rect">
            <a:avLst/>
          </a:prstGeom>
          <a:ln w="28575">
            <a:solidFill>
              <a:srgbClr val="FFFF00"/>
            </a:solidFill>
            <a:prstDash val="solid"/>
          </a:ln>
        </p:spPr>
        <p:txBody>
          <a:bodyPr wrap="square">
            <a:spAutoFit/>
          </a:bodyPr>
          <a:lstStyle/>
          <a:p>
            <a:pPr algn="just"/>
            <a:r>
              <a:rPr lang="en-US" sz="1100" b="1" dirty="0"/>
              <a:t>What is the final electron acceptor In the chain?</a:t>
            </a:r>
            <a:endParaRPr lang="en-US" sz="1100" dirty="0"/>
          </a:p>
          <a:p>
            <a:pPr algn="just"/>
            <a:r>
              <a:rPr lang="en-US" sz="1200" b="1" dirty="0"/>
              <a:t>________________________________________________________________________________________</a:t>
            </a:r>
            <a:endParaRPr lang="en-GB" sz="1200" b="1" dirty="0"/>
          </a:p>
        </p:txBody>
      </p:sp>
      <p:pic>
        <p:nvPicPr>
          <p:cNvPr id="2" name="Picture 1">
            <a:extLst>
              <a:ext uri="{FF2B5EF4-FFF2-40B4-BE49-F238E27FC236}">
                <a16:creationId xmlns:a16="http://schemas.microsoft.com/office/drawing/2014/main" id="{AE9DDE20-CFF1-4E9D-A761-E0938583B6D2}"/>
              </a:ext>
            </a:extLst>
          </p:cNvPr>
          <p:cNvPicPr>
            <a:picLocks noChangeAspect="1"/>
          </p:cNvPicPr>
          <p:nvPr/>
        </p:nvPicPr>
        <p:blipFill>
          <a:blip r:embed="rId2"/>
          <a:stretch>
            <a:fillRect/>
          </a:stretch>
        </p:blipFill>
        <p:spPr>
          <a:xfrm>
            <a:off x="2261862" y="702948"/>
            <a:ext cx="4319653" cy="2708635"/>
          </a:xfrm>
          <a:prstGeom prst="rect">
            <a:avLst/>
          </a:prstGeom>
        </p:spPr>
      </p:pic>
      <p:sp>
        <p:nvSpPr>
          <p:cNvPr id="36" name="Rectangle 35">
            <a:extLst>
              <a:ext uri="{FF2B5EF4-FFF2-40B4-BE49-F238E27FC236}">
                <a16:creationId xmlns:a16="http://schemas.microsoft.com/office/drawing/2014/main" id="{9DF036B2-1322-4B77-89B7-5B873AB93A06}"/>
              </a:ext>
            </a:extLst>
          </p:cNvPr>
          <p:cNvSpPr/>
          <p:nvPr/>
        </p:nvSpPr>
        <p:spPr>
          <a:xfrm>
            <a:off x="62143" y="7896822"/>
            <a:ext cx="6721013" cy="1154162"/>
          </a:xfrm>
          <a:prstGeom prst="rect">
            <a:avLst/>
          </a:prstGeom>
          <a:ln w="28575">
            <a:solidFill>
              <a:srgbClr val="92D050"/>
            </a:solidFill>
            <a:prstDash val="solid"/>
          </a:ln>
        </p:spPr>
        <p:txBody>
          <a:bodyPr wrap="square">
            <a:spAutoFit/>
          </a:bodyPr>
          <a:lstStyle/>
          <a:p>
            <a:pPr algn="just"/>
            <a:r>
              <a:rPr lang="en-US" sz="1100" b="1" dirty="0"/>
              <a:t>A person is born with a mutation that causes their cells to not have the ability to produce the NADH dehydrogenase complex, the complex that allows the electron transport chain to make ATP from NADH. Will this patient be able to produce any </a:t>
            </a:r>
            <a:r>
              <a:rPr lang="en-US" sz="1100" b="1" dirty="0" err="1"/>
              <a:t>enery</a:t>
            </a:r>
            <a:r>
              <a:rPr lang="en-US" sz="1100" b="1" dirty="0"/>
              <a:t> at all from the ETC?</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Tree>
    <p:extLst>
      <p:ext uri="{BB962C8B-B14F-4D97-AF65-F5344CB8AC3E}">
        <p14:creationId xmlns:p14="http://schemas.microsoft.com/office/powerpoint/2010/main" val="261291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7386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Click here to access my percentage composition </a:t>
            </a:r>
            <a:r>
              <a:rPr kumimoji="0" lang="en-GB" sz="1400" b="1" i="0" u="none" strike="noStrike" kern="1200" cap="none" spc="0" normalizeH="0" baseline="0" noProof="0" dirty="0" err="1">
                <a:ln>
                  <a:noFill/>
                </a:ln>
                <a:solidFill>
                  <a:prstClr val="black"/>
                </a:solidFill>
                <a:effectLst/>
                <a:uLnTx/>
                <a:uFillTx/>
                <a:latin typeface="Calibri" panose="020F0502020204030204"/>
                <a:ea typeface="+mn-ea"/>
                <a:cs typeface="+mn-cs"/>
              </a:rPr>
              <a:t>youtube</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3CEF788-64E3-815C-C5B6-4E667526B2D1}"/>
              </a:ext>
            </a:extLst>
          </p:cNvPr>
          <p:cNvPicPr>
            <a:picLocks noChangeAspect="1"/>
          </p:cNvPicPr>
          <p:nvPr/>
        </p:nvPicPr>
        <p:blipFill>
          <a:blip r:embed="rId14"/>
          <a:stretch>
            <a:fillRect/>
          </a:stretch>
        </p:blipFill>
        <p:spPr>
          <a:xfrm>
            <a:off x="779327" y="5111594"/>
            <a:ext cx="2038556" cy="1146687"/>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1453</TotalTime>
  <Words>254</Words>
  <Application>Microsoft Office PowerPoint</Application>
  <PresentationFormat>On-screen Show (4:3)</PresentationFormat>
  <Paragraphs>27</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Comic Sans MS</vt:lpstr>
      <vt:lpstr>Lato</vt:lpstr>
      <vt:lpstr>Office Theme</vt:lpstr>
      <vt:lpstr>Electron Transport Chain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 Operon</dc:title>
  <dc:creator>Chalky Chalk</dc:creator>
  <cp:lastModifiedBy>Mr D Chalk</cp:lastModifiedBy>
  <cp:revision>83</cp:revision>
  <dcterms:created xsi:type="dcterms:W3CDTF">2019-02-02T18:17:28Z</dcterms:created>
  <dcterms:modified xsi:type="dcterms:W3CDTF">2024-06-08T15:19:19Z</dcterms:modified>
</cp:coreProperties>
</file>