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31275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16494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6594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079170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984861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64795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649656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721102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98655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178695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86815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17034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872098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789371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2719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8622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36114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88421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56266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7733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1415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0145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2966820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2058561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store/mr-chalks-science-resources?search=hormone"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resources/search/?authorId=429930&amp;q=hormones&amp;shop=chalky1234567"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endocrine%20" TargetMode="External"/><Relationship Id="rId5" Type="http://schemas.openxmlformats.org/officeDocument/2006/relationships/hyperlink" Target="https://twitter.com/teacherchalky1" TargetMode="External"/><Relationship Id="rId10"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AF8211-64AF-40BF-A0C3-64DB30A22F66}"/>
              </a:ext>
            </a:extLst>
          </p:cNvPr>
          <p:cNvPicPr>
            <a:picLocks noChangeAspect="1"/>
          </p:cNvPicPr>
          <p:nvPr/>
        </p:nvPicPr>
        <p:blipFill rotWithShape="1">
          <a:blip r:embed="rId2"/>
          <a:srcRect l="3337" r="5837"/>
          <a:stretch/>
        </p:blipFill>
        <p:spPr>
          <a:xfrm>
            <a:off x="4125539" y="1936945"/>
            <a:ext cx="2732461" cy="1692267"/>
          </a:xfrm>
          <a:prstGeom prst="rect">
            <a:avLst/>
          </a:prstGeom>
        </p:spPr>
      </p:pic>
      <p:sp>
        <p:nvSpPr>
          <p:cNvPr id="5" name="Rectangle 4">
            <a:extLst>
              <a:ext uri="{FF2B5EF4-FFF2-40B4-BE49-F238E27FC236}">
                <a16:creationId xmlns:a16="http://schemas.microsoft.com/office/drawing/2014/main" id="{DFB6ABEB-76A2-4F38-AF25-05D119E712A9}"/>
              </a:ext>
            </a:extLst>
          </p:cNvPr>
          <p:cNvSpPr/>
          <p:nvPr/>
        </p:nvSpPr>
        <p:spPr>
          <a:xfrm>
            <a:off x="12524" y="14866"/>
            <a:ext cx="6858000" cy="9895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3"/>
          <a:stretch>
            <a:fillRect/>
          </a:stretch>
        </p:blipFill>
        <p:spPr>
          <a:xfrm rot="5400000">
            <a:off x="1537177" y="-441993"/>
            <a:ext cx="491882" cy="1351229"/>
          </a:xfrm>
          <a:prstGeom prst="rect">
            <a:avLst/>
          </a:prstGeom>
        </p:spPr>
      </p:pic>
      <p:pic>
        <p:nvPicPr>
          <p:cNvPr id="4" name="Picture 3">
            <a:extLst>
              <a:ext uri="{FF2B5EF4-FFF2-40B4-BE49-F238E27FC236}">
                <a16:creationId xmlns:a16="http://schemas.microsoft.com/office/drawing/2014/main" id="{2293E340-FF7E-48D4-B641-E14B2C15811A}"/>
              </a:ext>
            </a:extLst>
          </p:cNvPr>
          <p:cNvPicPr>
            <a:picLocks noChangeAspect="1"/>
          </p:cNvPicPr>
          <p:nvPr/>
        </p:nvPicPr>
        <p:blipFill>
          <a:blip r:embed="rId4"/>
          <a:stretch>
            <a:fillRect/>
          </a:stretch>
        </p:blipFill>
        <p:spPr>
          <a:xfrm>
            <a:off x="0" y="5950058"/>
            <a:ext cx="6858000" cy="3857625"/>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7950" y="-317713"/>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86008" y="1022670"/>
            <a:ext cx="5137290" cy="876295"/>
          </a:xfrm>
          <a:prstGeom prst="wedgeRoundRectCallout">
            <a:avLst>
              <a:gd name="adj1" fmla="val 59630"/>
              <a:gd name="adj2" fmla="val -37621"/>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B281D1-5703-4953-8F84-2AB85F5A24FD}"/>
              </a:ext>
            </a:extLst>
          </p:cNvPr>
          <p:cNvSpPr txBox="1"/>
          <p:nvPr/>
        </p:nvSpPr>
        <p:spPr>
          <a:xfrm>
            <a:off x="2224169" y="-13576"/>
            <a:ext cx="3753976" cy="461665"/>
          </a:xfrm>
          <a:prstGeom prst="rect">
            <a:avLst/>
          </a:prstGeom>
          <a:noFill/>
        </p:spPr>
        <p:txBody>
          <a:bodyPr wrap="square" rtlCol="0">
            <a:spAutoFit/>
          </a:bodyPr>
          <a:lstStyle/>
          <a:p>
            <a:pPr algn="ctr"/>
            <a:r>
              <a:rPr lang="en-GB" sz="2400" b="1" dirty="0"/>
              <a:t>Endocrine System Notes</a:t>
            </a:r>
          </a:p>
        </p:txBody>
      </p:sp>
      <p:sp>
        <p:nvSpPr>
          <p:cNvPr id="7" name="Rectangle: Rounded Corners 6">
            <a:extLst>
              <a:ext uri="{FF2B5EF4-FFF2-40B4-BE49-F238E27FC236}">
                <a16:creationId xmlns:a16="http://schemas.microsoft.com/office/drawing/2014/main" id="{3FDEC48D-D8E0-468B-A5C4-9581BC0BF7A5}"/>
              </a:ext>
            </a:extLst>
          </p:cNvPr>
          <p:cNvSpPr/>
          <p:nvPr/>
        </p:nvSpPr>
        <p:spPr>
          <a:xfrm>
            <a:off x="1290181" y="7960104"/>
            <a:ext cx="5497374" cy="938719"/>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68712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0D8BC30-B541-4DAE-8AAA-1B063CB9AEDD}"/>
              </a:ext>
            </a:extLst>
          </p:cNvPr>
          <p:cNvSpPr txBox="1"/>
          <p:nvPr/>
        </p:nvSpPr>
        <p:spPr>
          <a:xfrm>
            <a:off x="425885" y="460415"/>
            <a:ext cx="5298510" cy="769441"/>
          </a:xfrm>
          <a:prstGeom prst="rect">
            <a:avLst/>
          </a:prstGeom>
          <a:noFill/>
        </p:spPr>
        <p:txBody>
          <a:bodyPr wrap="square">
            <a:spAutoFit/>
          </a:bodyPr>
          <a:lstStyle/>
          <a:p>
            <a:pPr algn="just"/>
            <a:r>
              <a:rPr lang="en-US" sz="1100" b="1" dirty="0"/>
              <a:t>The endocrine system is a chemical messenger system consisting of hormones, the group of glands of an organism that carry those hormones directly into the circulatory system to be carried towards distant target organs, and the feedback loops of homeostasis that the hormones drive</a:t>
            </a:r>
          </a:p>
        </p:txBody>
      </p:sp>
      <p:sp>
        <p:nvSpPr>
          <p:cNvPr id="50" name="TextBox 49">
            <a:extLst>
              <a:ext uri="{FF2B5EF4-FFF2-40B4-BE49-F238E27FC236}">
                <a16:creationId xmlns:a16="http://schemas.microsoft.com/office/drawing/2014/main" id="{6B33B121-C78E-49CA-A8F9-5E40A96A060A}"/>
              </a:ext>
            </a:extLst>
          </p:cNvPr>
          <p:cNvSpPr txBox="1"/>
          <p:nvPr/>
        </p:nvSpPr>
        <p:spPr>
          <a:xfrm>
            <a:off x="1290180" y="7941301"/>
            <a:ext cx="5567820" cy="938719"/>
          </a:xfrm>
          <a:prstGeom prst="rect">
            <a:avLst/>
          </a:prstGeom>
          <a:noFill/>
        </p:spPr>
        <p:txBody>
          <a:bodyPr wrap="square">
            <a:spAutoFit/>
          </a:bodyPr>
          <a:lstStyle/>
          <a:p>
            <a:pPr algn="just"/>
            <a:r>
              <a:rPr lang="en-US" sz="1100" dirty="0"/>
              <a:t>The menstrual cycle is a recurring process which takes around 28 days. During the process, the lining of the uterus is prepared for pregnancy. If implantation of the </a:t>
            </a:r>
            <a:r>
              <a:rPr lang="en-US" sz="1100" dirty="0" err="1"/>
              <a:t>fertilised</a:t>
            </a:r>
            <a:r>
              <a:rPr lang="en-US" sz="1100" dirty="0"/>
              <a:t> egg into the uterus lining does not happen, the lining is then shed. This is known as menstruation.</a:t>
            </a:r>
          </a:p>
          <a:p>
            <a:pPr algn="just"/>
            <a:r>
              <a:rPr lang="en-US" sz="1100" dirty="0"/>
              <a:t>Several hormones control this cycle – for example, they are involved in controlling the release of an egg each month from an ovary, and changing the thickness of the uterus lining.</a:t>
            </a:r>
          </a:p>
        </p:txBody>
      </p:sp>
      <p:sp>
        <p:nvSpPr>
          <p:cNvPr id="52" name="Speech Bubble: Rectangle with Corners Rounded 51">
            <a:extLst>
              <a:ext uri="{FF2B5EF4-FFF2-40B4-BE49-F238E27FC236}">
                <a16:creationId xmlns:a16="http://schemas.microsoft.com/office/drawing/2014/main" id="{FDFB291E-DE63-4FB7-A727-D9EEB1F825EB}"/>
              </a:ext>
            </a:extLst>
          </p:cNvPr>
          <p:cNvSpPr/>
          <p:nvPr/>
        </p:nvSpPr>
        <p:spPr>
          <a:xfrm>
            <a:off x="86338" y="9042335"/>
            <a:ext cx="2520640" cy="540075"/>
          </a:xfrm>
          <a:prstGeom prst="wedgeRoundRectCallout">
            <a:avLst>
              <a:gd name="adj1" fmla="val -26733"/>
              <a:gd name="adj2" fmla="val -346097"/>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0272029F-2C9A-4EF1-85D6-0C11AA0A448D}"/>
              </a:ext>
            </a:extLst>
          </p:cNvPr>
          <p:cNvSpPr txBox="1"/>
          <p:nvPr/>
        </p:nvSpPr>
        <p:spPr>
          <a:xfrm>
            <a:off x="64417" y="9138882"/>
            <a:ext cx="2841621" cy="353943"/>
          </a:xfrm>
          <a:prstGeom prst="rect">
            <a:avLst/>
          </a:prstGeom>
          <a:noFill/>
        </p:spPr>
        <p:txBody>
          <a:bodyPr wrap="square" rtlCol="0">
            <a:spAutoFit/>
          </a:bodyPr>
          <a:lstStyle/>
          <a:p>
            <a:r>
              <a:rPr lang="en-GB" sz="1700" b="1" dirty="0"/>
              <a:t>Hormones in Reproduction</a:t>
            </a:r>
          </a:p>
        </p:txBody>
      </p:sp>
      <p:sp>
        <p:nvSpPr>
          <p:cNvPr id="63" name="TextBox 62">
            <a:extLst>
              <a:ext uri="{FF2B5EF4-FFF2-40B4-BE49-F238E27FC236}">
                <a16:creationId xmlns:a16="http://schemas.microsoft.com/office/drawing/2014/main" id="{C63C15D6-8448-402F-9505-89D2859B0650}"/>
              </a:ext>
            </a:extLst>
          </p:cNvPr>
          <p:cNvSpPr txBox="1"/>
          <p:nvPr/>
        </p:nvSpPr>
        <p:spPr>
          <a:xfrm>
            <a:off x="777961" y="1158887"/>
            <a:ext cx="5137290" cy="769441"/>
          </a:xfrm>
          <a:prstGeom prst="rect">
            <a:avLst/>
          </a:prstGeom>
          <a:noFill/>
        </p:spPr>
        <p:txBody>
          <a:bodyPr wrap="square">
            <a:spAutoFit/>
          </a:bodyPr>
          <a:lstStyle/>
          <a:p>
            <a:pPr algn="just"/>
            <a:r>
              <a:rPr lang="en-US" sz="1100" b="1" dirty="0"/>
              <a:t>A hormone is a chemical substance, produced by a gland and carried in the bloodstream, which alters the activity of specific target organs. An example of this is the release of the hormone adrenaline, which is released by the adrenal gland. One of its target organs is the heart, where it increases the heart rate.</a:t>
            </a: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7"/>
          <a:stretch>
            <a:fillRect/>
          </a:stretch>
        </p:blipFill>
        <p:spPr>
          <a:xfrm>
            <a:off x="-91658" y="-101613"/>
            <a:ext cx="1309315" cy="1393515"/>
          </a:xfrm>
          <a:prstGeom prst="rect">
            <a:avLst/>
          </a:prstGeom>
        </p:spPr>
      </p:pic>
      <p:sp>
        <p:nvSpPr>
          <p:cNvPr id="39" name="TextBox 38">
            <a:extLst>
              <a:ext uri="{FF2B5EF4-FFF2-40B4-BE49-F238E27FC236}">
                <a16:creationId xmlns:a16="http://schemas.microsoft.com/office/drawing/2014/main" id="{47F4BE31-070D-4CBE-AA5A-39C13C57F695}"/>
              </a:ext>
            </a:extLst>
          </p:cNvPr>
          <p:cNvSpPr txBox="1"/>
          <p:nvPr/>
        </p:nvSpPr>
        <p:spPr>
          <a:xfrm>
            <a:off x="876823" y="2008981"/>
            <a:ext cx="3257208"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US" sz="1100" dirty="0">
                <a:solidFill>
                  <a:prstClr val="black"/>
                </a:solidFill>
              </a:rPr>
              <a:t>The endocrine system is the collection of glands that produce hormones that regulate metabolism, growth and development, tissue function, sexual function, reproduction, sleep, and mood, among other things.</a:t>
            </a:r>
            <a:endParaRPr lang="en-US" sz="1100" dirty="0">
              <a:solidFill>
                <a:prstClr val="black"/>
              </a:solidFill>
              <a:latin typeface="Calibri"/>
            </a:endParaRPr>
          </a:p>
        </p:txBody>
      </p:sp>
      <p:sp>
        <p:nvSpPr>
          <p:cNvPr id="40" name="TextBox 39">
            <a:extLst>
              <a:ext uri="{FF2B5EF4-FFF2-40B4-BE49-F238E27FC236}">
                <a16:creationId xmlns:a16="http://schemas.microsoft.com/office/drawing/2014/main" id="{63F1D521-630C-4652-96C0-0336897FE5B9}"/>
              </a:ext>
            </a:extLst>
          </p:cNvPr>
          <p:cNvSpPr txBox="1"/>
          <p:nvPr/>
        </p:nvSpPr>
        <p:spPr>
          <a:xfrm>
            <a:off x="64417" y="2865355"/>
            <a:ext cx="3947902"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US" sz="1100" dirty="0">
                <a:solidFill>
                  <a:prstClr val="black"/>
                </a:solidFill>
              </a:rPr>
              <a:t>Without your endocrine glands — and the hormones they release — your cells wouldn't know when to do important things. It makes and releases a bunch of hormones that control other glands and body functions</a:t>
            </a:r>
            <a:endParaRPr lang="en-US" sz="1100" dirty="0">
              <a:solidFill>
                <a:prstClr val="black"/>
              </a:solidFill>
              <a:latin typeface="Calibri"/>
            </a:endParaRPr>
          </a:p>
        </p:txBody>
      </p:sp>
      <p:grpSp>
        <p:nvGrpSpPr>
          <p:cNvPr id="38" name="Group 37">
            <a:extLst>
              <a:ext uri="{FF2B5EF4-FFF2-40B4-BE49-F238E27FC236}">
                <a16:creationId xmlns:a16="http://schemas.microsoft.com/office/drawing/2014/main" id="{2ECFECE1-144C-4CC5-B3CE-4526A5ABFB34}"/>
              </a:ext>
            </a:extLst>
          </p:cNvPr>
          <p:cNvGrpSpPr/>
          <p:nvPr/>
        </p:nvGrpSpPr>
        <p:grpSpPr>
          <a:xfrm>
            <a:off x="-438412" y="858736"/>
            <a:ext cx="1728592"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pic>
        <p:nvPicPr>
          <p:cNvPr id="8" name="Picture 7">
            <a:extLst>
              <a:ext uri="{FF2B5EF4-FFF2-40B4-BE49-F238E27FC236}">
                <a16:creationId xmlns:a16="http://schemas.microsoft.com/office/drawing/2014/main" id="{34B2ACC8-2F2F-4D6A-AB19-1FC957EACAC0}"/>
              </a:ext>
            </a:extLst>
          </p:cNvPr>
          <p:cNvPicPr>
            <a:picLocks noChangeAspect="1"/>
          </p:cNvPicPr>
          <p:nvPr/>
        </p:nvPicPr>
        <p:blipFill>
          <a:blip r:embed="rId10"/>
          <a:stretch>
            <a:fillRect/>
          </a:stretch>
        </p:blipFill>
        <p:spPr>
          <a:xfrm>
            <a:off x="3332000" y="3713784"/>
            <a:ext cx="3429000" cy="1792981"/>
          </a:xfrm>
          <a:prstGeom prst="rect">
            <a:avLst/>
          </a:prstGeom>
        </p:spPr>
      </p:pic>
      <p:sp>
        <p:nvSpPr>
          <p:cNvPr id="10" name="TextBox 9">
            <a:extLst>
              <a:ext uri="{FF2B5EF4-FFF2-40B4-BE49-F238E27FC236}">
                <a16:creationId xmlns:a16="http://schemas.microsoft.com/office/drawing/2014/main" id="{4BA5D558-40A8-4D66-98C2-86A022758432}"/>
              </a:ext>
            </a:extLst>
          </p:cNvPr>
          <p:cNvSpPr txBox="1"/>
          <p:nvPr/>
        </p:nvSpPr>
        <p:spPr>
          <a:xfrm>
            <a:off x="86337" y="3706517"/>
            <a:ext cx="3186053" cy="1277273"/>
          </a:xfrm>
          <a:prstGeom prst="rect">
            <a:avLst/>
          </a:prstGeom>
          <a:noFill/>
          <a:ln w="28575">
            <a:solidFill>
              <a:srgbClr val="00B0F0"/>
            </a:solidFill>
            <a:prstDash val="lgDash"/>
          </a:ln>
        </p:spPr>
        <p:txBody>
          <a:bodyPr wrap="square" rtlCol="0">
            <a:spAutoFit/>
          </a:bodyPr>
          <a:lstStyle/>
          <a:p>
            <a:pPr algn="just"/>
            <a:r>
              <a:rPr lang="en-US" sz="1100" dirty="0"/>
              <a:t>A hormone is a chemical substance, produced by a gland and carried in the bloodstream, which alters the activity of specific target organs. An example of this is the release of the hormone adrenaline, which is released by the adrenal gland. One of its target organs is the heart, where it increases the heart rate.</a:t>
            </a:r>
          </a:p>
        </p:txBody>
      </p:sp>
      <p:pic>
        <p:nvPicPr>
          <p:cNvPr id="11" name="Picture 10">
            <a:extLst>
              <a:ext uri="{FF2B5EF4-FFF2-40B4-BE49-F238E27FC236}">
                <a16:creationId xmlns:a16="http://schemas.microsoft.com/office/drawing/2014/main" id="{FA6E3188-28B1-4661-B74B-56B7520D0929}"/>
              </a:ext>
            </a:extLst>
          </p:cNvPr>
          <p:cNvPicPr>
            <a:picLocks noChangeAspect="1"/>
          </p:cNvPicPr>
          <p:nvPr/>
        </p:nvPicPr>
        <p:blipFill rotWithShape="1">
          <a:blip r:embed="rId11"/>
          <a:srcRect l="26377" t="10104" r="29921" b="31102"/>
          <a:stretch/>
        </p:blipFill>
        <p:spPr>
          <a:xfrm>
            <a:off x="4597125" y="6196527"/>
            <a:ext cx="2254540" cy="1706137"/>
          </a:xfrm>
          <a:prstGeom prst="rect">
            <a:avLst/>
          </a:prstGeom>
        </p:spPr>
      </p:pic>
      <p:sp>
        <p:nvSpPr>
          <p:cNvPr id="47" name="TextBox 46">
            <a:extLst>
              <a:ext uri="{FF2B5EF4-FFF2-40B4-BE49-F238E27FC236}">
                <a16:creationId xmlns:a16="http://schemas.microsoft.com/office/drawing/2014/main" id="{14E0C01C-6C38-4D1A-9081-86A06795016E}"/>
              </a:ext>
            </a:extLst>
          </p:cNvPr>
          <p:cNvSpPr txBox="1"/>
          <p:nvPr/>
        </p:nvSpPr>
        <p:spPr>
          <a:xfrm>
            <a:off x="1436977" y="7094586"/>
            <a:ext cx="3236123"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lvl="0"/>
            <a:r>
              <a:rPr lang="en-GB" sz="1100" dirty="0">
                <a:solidFill>
                  <a:prstClr val="black"/>
                </a:solidFill>
              </a:rPr>
              <a:t>The hormone </a:t>
            </a:r>
            <a:r>
              <a:rPr lang="en-GB" sz="1100" i="1" dirty="0">
                <a:solidFill>
                  <a:prstClr val="black"/>
                </a:solidFill>
              </a:rPr>
              <a:t>FSH</a:t>
            </a:r>
            <a:r>
              <a:rPr lang="en-GB" sz="1100" dirty="0">
                <a:solidFill>
                  <a:prstClr val="black"/>
                </a:solidFill>
              </a:rPr>
              <a:t> is secreted by the pituitary gland. </a:t>
            </a:r>
          </a:p>
          <a:p>
            <a:pPr marL="457200" lvl="0" indent="-457200">
              <a:buFont typeface="Arial" pitchFamily="34" charset="0"/>
              <a:buChar char="•"/>
            </a:pPr>
            <a:r>
              <a:rPr lang="en-GB" sz="1100" dirty="0">
                <a:solidFill>
                  <a:prstClr val="black"/>
                </a:solidFill>
              </a:rPr>
              <a:t>it causes an egg to mature in an ovary</a:t>
            </a:r>
          </a:p>
          <a:p>
            <a:pPr marL="457200" lvl="0" indent="-457200">
              <a:buFont typeface="Arial" pitchFamily="34" charset="0"/>
              <a:buChar char="•"/>
            </a:pPr>
            <a:r>
              <a:rPr lang="en-GB" sz="1100" dirty="0">
                <a:solidFill>
                  <a:prstClr val="black"/>
                </a:solidFill>
              </a:rPr>
              <a:t>it stimulates the ovaries to release the hormone oestrogen</a:t>
            </a:r>
            <a:endParaRPr lang="en-GB" sz="1100" b="1" dirty="0">
              <a:solidFill>
                <a:prstClr val="black"/>
              </a:solidFill>
            </a:endParaRPr>
          </a:p>
        </p:txBody>
      </p:sp>
      <p:sp>
        <p:nvSpPr>
          <p:cNvPr id="48" name="TextBox 47">
            <a:extLst>
              <a:ext uri="{FF2B5EF4-FFF2-40B4-BE49-F238E27FC236}">
                <a16:creationId xmlns:a16="http://schemas.microsoft.com/office/drawing/2014/main" id="{FEBF2EE3-8B2A-46D5-9FD6-AE1A72B4445A}"/>
              </a:ext>
            </a:extLst>
          </p:cNvPr>
          <p:cNvSpPr txBox="1"/>
          <p:nvPr/>
        </p:nvSpPr>
        <p:spPr>
          <a:xfrm>
            <a:off x="1430715" y="6082483"/>
            <a:ext cx="3236123" cy="93871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US" sz="1100" dirty="0">
                <a:solidFill>
                  <a:prstClr val="black"/>
                </a:solidFill>
              </a:rPr>
              <a:t>The hormone </a:t>
            </a:r>
            <a:r>
              <a:rPr lang="en-US" sz="1100" dirty="0" err="1">
                <a:solidFill>
                  <a:prstClr val="black"/>
                </a:solidFill>
              </a:rPr>
              <a:t>oestrogen</a:t>
            </a:r>
            <a:r>
              <a:rPr lang="en-US" sz="1100" dirty="0">
                <a:solidFill>
                  <a:prstClr val="black"/>
                </a:solidFill>
              </a:rPr>
              <a:t> is secreted by the ovaries. </a:t>
            </a:r>
          </a:p>
          <a:p>
            <a:pPr marL="342900" indent="-342900" algn="just" defTabSz="457200">
              <a:buFont typeface="Arial" panose="020B0604020202020204" pitchFamily="34" charset="0"/>
              <a:buChar char="•"/>
            </a:pPr>
            <a:r>
              <a:rPr lang="en-US" sz="1100" dirty="0">
                <a:solidFill>
                  <a:prstClr val="black"/>
                </a:solidFill>
              </a:rPr>
              <a:t>it stops FSH being produced - so that only one egg matures in a cycle</a:t>
            </a:r>
          </a:p>
          <a:p>
            <a:pPr marL="342900" indent="-342900" algn="just" defTabSz="457200">
              <a:buFont typeface="Arial" panose="020B0604020202020204" pitchFamily="34" charset="0"/>
              <a:buChar char="•"/>
            </a:pPr>
            <a:r>
              <a:rPr lang="en-US" sz="1100" dirty="0">
                <a:solidFill>
                  <a:prstClr val="black"/>
                </a:solidFill>
              </a:rPr>
              <a:t>it stimulates the pituitary gland to release the hormone LH</a:t>
            </a:r>
          </a:p>
        </p:txBody>
      </p:sp>
      <p:sp>
        <p:nvSpPr>
          <p:cNvPr id="49" name="TextBox 48">
            <a:extLst>
              <a:ext uri="{FF2B5EF4-FFF2-40B4-BE49-F238E27FC236}">
                <a16:creationId xmlns:a16="http://schemas.microsoft.com/office/drawing/2014/main" id="{D6D6D80D-1B0E-4B93-8B3B-478A010D1D87}"/>
              </a:ext>
            </a:extLst>
          </p:cNvPr>
          <p:cNvSpPr txBox="1"/>
          <p:nvPr/>
        </p:nvSpPr>
        <p:spPr>
          <a:xfrm>
            <a:off x="68441" y="5570455"/>
            <a:ext cx="6081838" cy="4308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US" sz="1100" dirty="0">
                <a:solidFill>
                  <a:prstClr val="black"/>
                </a:solidFill>
              </a:rPr>
              <a:t>Progesterone is a hormone secreted by ovaries. It maintains the lining of the uterus during the middle part of the menstrual cycle and during pregnancy.</a:t>
            </a:r>
          </a:p>
        </p:txBody>
      </p:sp>
      <p:sp>
        <p:nvSpPr>
          <p:cNvPr id="51" name="TextBox 50">
            <a:extLst>
              <a:ext uri="{FF2B5EF4-FFF2-40B4-BE49-F238E27FC236}">
                <a16:creationId xmlns:a16="http://schemas.microsoft.com/office/drawing/2014/main" id="{35613631-C3F7-42F9-8AD6-6106E00538E2}"/>
              </a:ext>
            </a:extLst>
          </p:cNvPr>
          <p:cNvSpPr txBox="1"/>
          <p:nvPr/>
        </p:nvSpPr>
        <p:spPr>
          <a:xfrm>
            <a:off x="75376" y="5051365"/>
            <a:ext cx="3207973" cy="4308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defTabSz="457200"/>
            <a:r>
              <a:rPr lang="en-US" sz="1100" b="1" dirty="0">
                <a:solidFill>
                  <a:prstClr val="black"/>
                </a:solidFill>
              </a:rPr>
              <a:t>LH</a:t>
            </a:r>
          </a:p>
          <a:p>
            <a:pPr algn="just" defTabSz="457200"/>
            <a:r>
              <a:rPr lang="en-US" sz="1100" dirty="0">
                <a:solidFill>
                  <a:prstClr val="black"/>
                </a:solidFill>
              </a:rPr>
              <a:t>LH causes the mature egg to be released </a:t>
            </a:r>
          </a:p>
        </p:txBody>
      </p:sp>
      <p:grpSp>
        <p:nvGrpSpPr>
          <p:cNvPr id="54" name="Group 53">
            <a:extLst>
              <a:ext uri="{FF2B5EF4-FFF2-40B4-BE49-F238E27FC236}">
                <a16:creationId xmlns:a16="http://schemas.microsoft.com/office/drawing/2014/main" id="{9250788D-1A79-40B4-B038-EA7E4222011A}"/>
              </a:ext>
            </a:extLst>
          </p:cNvPr>
          <p:cNvGrpSpPr/>
          <p:nvPr/>
        </p:nvGrpSpPr>
        <p:grpSpPr>
          <a:xfrm flipH="1">
            <a:off x="5887850" y="5220224"/>
            <a:ext cx="1689493" cy="1706137"/>
            <a:chOff x="-3365065" y="2264036"/>
            <a:chExt cx="3790950" cy="3790950"/>
          </a:xfrm>
        </p:grpSpPr>
        <p:sp>
          <p:nvSpPr>
            <p:cNvPr id="56" name="Rectangle 55">
              <a:extLst>
                <a:ext uri="{FF2B5EF4-FFF2-40B4-BE49-F238E27FC236}">
                  <a16:creationId xmlns:a16="http://schemas.microsoft.com/office/drawing/2014/main" id="{72F3BFDA-1530-4F58-BFBB-CF441930D940}"/>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a:extLst>
                <a:ext uri="{FF2B5EF4-FFF2-40B4-BE49-F238E27FC236}">
                  <a16:creationId xmlns:a16="http://schemas.microsoft.com/office/drawing/2014/main" id="{34693243-6AEB-4934-92F9-7B43183BF36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spTree>
    <p:extLst>
      <p:ext uri="{BB962C8B-B14F-4D97-AF65-F5344CB8AC3E}">
        <p14:creationId xmlns:p14="http://schemas.microsoft.com/office/powerpoint/2010/main" val="257493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7" grpId="0" animBg="1"/>
      <p:bldP spid="48" grpId="0" animBg="1"/>
      <p:bldP spid="49"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endocrine system video</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Lessons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Aptos" panose="02110004020202020204"/>
                <a:ea typeface="+mn-ea"/>
                <a:cs typeface="+mn-cs"/>
              </a:rPr>
              <a:t>Lessons</a:t>
            </a: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84D3A368-249A-9A5F-D267-B3B252968921}"/>
              </a:ext>
            </a:extLst>
          </p:cNvPr>
          <p:cNvPicPr>
            <a:picLocks noChangeAspect="1"/>
          </p:cNvPicPr>
          <p:nvPr/>
        </p:nvPicPr>
        <p:blipFill>
          <a:blip r:embed="rId14"/>
          <a:stretch>
            <a:fillRect/>
          </a:stretch>
        </p:blipFill>
        <p:spPr>
          <a:xfrm>
            <a:off x="549037" y="4911555"/>
            <a:ext cx="2353746" cy="1323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1981</TotalTime>
  <Words>473</Words>
  <Application>Microsoft Office PowerPoint</Application>
  <PresentationFormat>On-screen Show (4:3)</PresentationFormat>
  <Paragraphs>24</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Mr D Chalk</cp:lastModifiedBy>
  <cp:revision>15</cp:revision>
  <dcterms:created xsi:type="dcterms:W3CDTF">2020-08-09T12:15:05Z</dcterms:created>
  <dcterms:modified xsi:type="dcterms:W3CDTF">2024-08-01T18:32:25Z</dcterms:modified>
</cp:coreProperties>
</file>