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A772A-5F53-48B5-8978-FD172C0101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517900-65F9-4D3C-BD34-9A4DF0DDE1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4A8DB7-6ADD-40F3-B5CB-363C80A1B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E0A4-B04E-4350-82F4-63B9D13F4E29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ED430-1C1C-4CF5-A1FC-803A1194C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1A0A0-A2DF-4AC7-A75B-DB6D113FF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93FF-3634-4CD9-8E8E-BA3C28DFA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905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8B6AD-7846-495B-8DF1-015E4595E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372D0-86EF-468C-8CC7-C4365F15DA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87CF1-D582-405B-9FFF-784088366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E0A4-B04E-4350-82F4-63B9D13F4E29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BB446-8D14-4E3C-8650-40904C1A4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C473F0-9412-4EA8-B8B2-C15971FD5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93FF-3634-4CD9-8E8E-BA3C28DFA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133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B4813B-D618-4E9E-A3A5-A91BC012BB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853F0A-528F-49F7-B385-B5234D4620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6FF8A8-BCC7-49B8-99F9-520980342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E0A4-B04E-4350-82F4-63B9D13F4E29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05F53A-D5D6-40C6-8DE4-9BA85753B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4649C-C331-4F32-88AA-3247BA549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93FF-3634-4CD9-8E8E-BA3C28DFA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848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DBEA4-B8FF-4DD9-BC3F-D69FB8644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53308-95C0-4A8C-9E00-B98D4AEC2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26F19-AF65-4349-89F8-564863F1D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E0A4-B04E-4350-82F4-63B9D13F4E29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E1EEA-08E3-484A-AF3C-CFC70F1CE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4E19AC-B1DC-4B7E-9528-5ED6BE280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93FF-3634-4CD9-8E8E-BA3C28DFA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659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A851F-224A-4196-A92C-2D97ECF64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955BA6-B5D6-4038-B557-F2DF0C5CA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370F1-1AB8-4521-9AA0-FB3F70CAA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E0A4-B04E-4350-82F4-63B9D13F4E29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D0E8B3-DCEE-4DB2-AB6B-66D90735A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22CBF-1190-4882-B4B9-4AE6DEE99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93FF-3634-4CD9-8E8E-BA3C28DFA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050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A7690-4A52-42F5-8C10-F7F715BBA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BAA65-1000-455C-8E95-4D571FA1D2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5EA805-8621-45A7-9BD0-2BAEADF36C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3BB67-0C95-40DE-B8D4-861222411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E0A4-B04E-4350-82F4-63B9D13F4E29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EFBDC1-1AAF-4035-86F9-7083AE8C4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BD485B-693F-4A00-8AB1-C56F62F66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93FF-3634-4CD9-8E8E-BA3C28DFA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727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608CC-CA7A-46C5-AC75-A326DAA96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58202A-0E8A-4F66-8389-EDCED8FC4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C04250-DCC8-44FE-9EB6-E419ED0FAA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9CB095-B30F-45F4-B992-9546D107DB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DE9AA6-B6D5-4DD4-973D-544A9DB012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37EBAE-359D-43C0-826B-51E5E6A45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E0A4-B04E-4350-82F4-63B9D13F4E29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3EFE0C-69A3-479D-B2C9-AEBB25860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E41D0A-7DA2-44AA-A603-28491FBFA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93FF-3634-4CD9-8E8E-BA3C28DFA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677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D6566-741B-4BE8-AB92-66B2C0712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9ECC28-C6C9-4569-B59A-B2F58C084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E0A4-B04E-4350-82F4-63B9D13F4E29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B9F507-C31E-41FB-B361-B6A6B56F2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5EF50D-879C-47BD-B6AA-F3615A378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93FF-3634-4CD9-8E8E-BA3C28DFA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614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E14C46-9519-48FC-B378-22A24FE9F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E0A4-B04E-4350-82F4-63B9D13F4E29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147CA5-8A22-4EEB-8E6F-F01F5B19D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70C2CD-CDAA-48B7-B7B0-7D82F7DC2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93FF-3634-4CD9-8E8E-BA3C28DFA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814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D0133-566E-461E-9582-0C8B7DFA7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88F29-DF46-4A8B-A9FA-0AB5D3BF0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0400DB-4152-44C9-A30F-8F1BDEE8B8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0E3D4A-10E8-4BC2-AF75-67AE081CE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E0A4-B04E-4350-82F4-63B9D13F4E29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99C820-860D-4518-B86D-34391F711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069D5D-1026-406F-B7FF-22DB8AF4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93FF-3634-4CD9-8E8E-BA3C28DFA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163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D6E22-2F98-4D99-8EB9-4E7AB37DE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9FC331-2A4D-4DB0-BB12-F0B0AFBC10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2BA812-68F3-4A45-9B64-2270D97276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691DA1-E5C4-49F9-88CA-BCE4B9A87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E0A4-B04E-4350-82F4-63B9D13F4E29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087875-EC5B-4744-AE97-36A7BC9EA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1BF63F-EF70-4A0B-9112-AFEFA3AEA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93FF-3634-4CD9-8E8E-BA3C28DFA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569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5EBCBE-53B4-4ADA-ABD1-F0052DD67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2E2E98-38E3-4CCA-A77C-FCD3D069C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C4C41-AEB3-4A3E-8599-9722AB7CC1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2E0A4-B04E-4350-82F4-63B9D13F4E29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AC6C1-1F7B-444D-9DC1-534DE51EAA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34447F-C710-434A-9E17-2F36E2E6BB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E93FF-3634-4CD9-8E8E-BA3C28DFA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43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D58F1AD-5C8E-4E8B-977D-D04E88DD4CF2}"/>
              </a:ext>
            </a:extLst>
          </p:cNvPr>
          <p:cNvSpPr/>
          <p:nvPr/>
        </p:nvSpPr>
        <p:spPr>
          <a:xfrm>
            <a:off x="57678" y="409611"/>
            <a:ext cx="4384558" cy="1049334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500543-BF42-4620-AD99-626F3D8B4B8C}"/>
              </a:ext>
            </a:extLst>
          </p:cNvPr>
          <p:cNvCxnSpPr>
            <a:cxnSpLocks/>
          </p:cNvCxnSpPr>
          <p:nvPr/>
        </p:nvCxnSpPr>
        <p:spPr>
          <a:xfrm>
            <a:off x="4572000" y="0"/>
            <a:ext cx="0" cy="6858000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66D5369-72C6-4A36-BF5A-C1B914EC8EF0}"/>
              </a:ext>
            </a:extLst>
          </p:cNvPr>
          <p:cNvCxnSpPr>
            <a:cxnSpLocks/>
          </p:cNvCxnSpPr>
          <p:nvPr/>
        </p:nvCxnSpPr>
        <p:spPr>
          <a:xfrm flipH="1">
            <a:off x="0" y="3429000"/>
            <a:ext cx="9144000" cy="0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AD7AE605-EB14-4BF5-B870-2264E4CC9F99}"/>
              </a:ext>
            </a:extLst>
          </p:cNvPr>
          <p:cNvSpPr/>
          <p:nvPr/>
        </p:nvSpPr>
        <p:spPr>
          <a:xfrm>
            <a:off x="0" y="0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Describe the roles of enzymes in reactions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3AAF625-0FD3-4A0A-9CF1-C8021A7364D1}"/>
              </a:ext>
            </a:extLst>
          </p:cNvPr>
          <p:cNvSpPr/>
          <p:nvPr/>
        </p:nvSpPr>
        <p:spPr>
          <a:xfrm>
            <a:off x="0" y="3452297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Explain the lock and key hypothesis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065EC96-CC6E-4988-9D52-543DBDBFD867}"/>
              </a:ext>
            </a:extLst>
          </p:cNvPr>
          <p:cNvSpPr/>
          <p:nvPr/>
        </p:nvSpPr>
        <p:spPr>
          <a:xfrm>
            <a:off x="4572000" y="-1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Describe </a:t>
            </a:r>
            <a:r>
              <a:rPr lang="en-US" sz="1400" b="1" dirty="0">
                <a:solidFill>
                  <a:prstClr val="black"/>
                </a:solidFill>
                <a:latin typeface="Calibri" panose="020F0502020204030204"/>
              </a:rPr>
              <a:t>the mechanism of enzyme action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B58B38-46D9-4208-88EA-A327C6197326}"/>
              </a:ext>
            </a:extLst>
          </p:cNvPr>
          <p:cNvSpPr txBox="1"/>
          <p:nvPr/>
        </p:nvSpPr>
        <p:spPr>
          <a:xfrm>
            <a:off x="158604" y="443281"/>
            <a:ext cx="42836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information to include: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effect do enzymes have on the rate of reaction?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do anabolic enzymes do?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1" dirty="0">
                <a:solidFill>
                  <a:prstClr val="black"/>
                </a:solidFill>
                <a:latin typeface="Calibri" panose="020F0502020204030204"/>
              </a:rPr>
              <a:t>What do catabolic enzymes do?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meant by the term V max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ABF8F78-6208-4DA7-BA7A-C615C8F76270}"/>
              </a:ext>
            </a:extLst>
          </p:cNvPr>
          <p:cNvSpPr/>
          <p:nvPr/>
        </p:nvSpPr>
        <p:spPr>
          <a:xfrm>
            <a:off x="4671936" y="639057"/>
            <a:ext cx="1572390" cy="2598538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72AA04-1B56-4D1D-8D9B-34A07AC7FE73}"/>
              </a:ext>
            </a:extLst>
          </p:cNvPr>
          <p:cNvSpPr txBox="1"/>
          <p:nvPr/>
        </p:nvSpPr>
        <p:spPr>
          <a:xfrm>
            <a:off x="4720089" y="705726"/>
            <a:ext cx="152423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information to include: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activation energy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1" dirty="0">
                <a:solidFill>
                  <a:prstClr val="black"/>
                </a:solidFill>
                <a:latin typeface="Calibri" panose="020F0502020204030204"/>
              </a:rPr>
              <a:t>How do enzymes lower activation energy?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required for a reaction to take place?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1" dirty="0">
                <a:solidFill>
                  <a:prstClr val="black"/>
                </a:solidFill>
                <a:latin typeface="Calibri" panose="020F0502020204030204"/>
              </a:rPr>
              <a:t>What is collision theory?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DBB49F6-70F2-401A-956F-7E2685650D18}"/>
              </a:ext>
            </a:extLst>
          </p:cNvPr>
          <p:cNvSpPr/>
          <p:nvPr/>
        </p:nvSpPr>
        <p:spPr>
          <a:xfrm>
            <a:off x="86127" y="3939260"/>
            <a:ext cx="4317293" cy="1061829"/>
          </a:xfrm>
          <a:prstGeom prst="roundRect">
            <a:avLst>
              <a:gd name="adj" fmla="val 7990"/>
            </a:avLst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5ED58CE-5057-44C3-BE18-1DF1C0847DA2}"/>
              </a:ext>
            </a:extLst>
          </p:cNvPr>
          <p:cNvSpPr txBox="1"/>
          <p:nvPr/>
        </p:nvSpPr>
        <p:spPr>
          <a:xfrm>
            <a:off x="101826" y="3939260"/>
            <a:ext cx="43015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information to include: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active site of an enzyme?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1" dirty="0">
                <a:solidFill>
                  <a:prstClr val="black"/>
                </a:solidFill>
                <a:latin typeface="Calibri" panose="020F0502020204030204"/>
              </a:rPr>
              <a:t>When is an enzyme substrate complex formed?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do enzymes produce?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1" dirty="0">
                <a:solidFill>
                  <a:prstClr val="black"/>
                </a:solidFill>
                <a:latin typeface="Calibri" panose="020F0502020204030204"/>
              </a:rPr>
              <a:t>Describe the induced fit hypothesis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9C9961D-E242-425D-ADBB-810301D19753}"/>
              </a:ext>
            </a:extLst>
          </p:cNvPr>
          <p:cNvSpPr/>
          <p:nvPr/>
        </p:nvSpPr>
        <p:spPr>
          <a:xfrm>
            <a:off x="4678338" y="4071409"/>
            <a:ext cx="1651348" cy="2681791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41D22B6-BC3E-4F64-8516-855972CFE8A6}"/>
              </a:ext>
            </a:extLst>
          </p:cNvPr>
          <p:cNvSpPr txBox="1"/>
          <p:nvPr/>
        </p:nvSpPr>
        <p:spPr>
          <a:xfrm>
            <a:off x="4740581" y="4075544"/>
            <a:ext cx="150374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information to include: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are extra cellular enzymes?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1" dirty="0">
                <a:solidFill>
                  <a:prstClr val="black"/>
                </a:solidFill>
                <a:latin typeface="Calibri" panose="020F0502020204030204"/>
              </a:rPr>
              <a:t>What are the role of extra cellular enzymes?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are extra cellular enzymes secreted?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do micro-organisms rely</a:t>
            </a:r>
            <a:r>
              <a:rPr lang="en-US" sz="1200" b="1" dirty="0">
                <a:solidFill>
                  <a:prstClr val="black"/>
                </a:solidFill>
                <a:latin typeface="Calibri" panose="020F0502020204030204"/>
              </a:rPr>
              <a:t> on extra-cellular enzymes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9A7B255-AD09-420E-953B-21AABE10B3AD}"/>
              </a:ext>
            </a:extLst>
          </p:cNvPr>
          <p:cNvSpPr/>
          <p:nvPr/>
        </p:nvSpPr>
        <p:spPr>
          <a:xfrm>
            <a:off x="4572000" y="3452297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Describe the role of extra cellular enzymes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3724549-A4CC-4D20-B96A-78B6DE19DE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324" t="-1200" r="39961" b="8148"/>
          <a:stretch/>
        </p:blipFill>
        <p:spPr>
          <a:xfrm>
            <a:off x="6391929" y="3828989"/>
            <a:ext cx="2609846" cy="2924211"/>
          </a:xfrm>
          <a:prstGeom prst="rect">
            <a:avLst/>
          </a:prstGeom>
        </p:spPr>
      </p:pic>
      <p:pic>
        <p:nvPicPr>
          <p:cNvPr id="1026" name="Picture 2" descr="Image result for lock and key model of enzymes">
            <a:extLst>
              <a:ext uri="{FF2B5EF4-FFF2-40B4-BE49-F238E27FC236}">
                <a16:creationId xmlns:a16="http://schemas.microsoft.com/office/drawing/2014/main" id="{6CF7658F-9E41-4C87-AF9D-CE9117313E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" y="5202368"/>
            <a:ext cx="2847975" cy="1597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roles of enzymes in reactions">
            <a:extLst>
              <a:ext uri="{FF2B5EF4-FFF2-40B4-BE49-F238E27FC236}">
                <a16:creationId xmlns:a16="http://schemas.microsoft.com/office/drawing/2014/main" id="{09BF2F0C-A1BC-4D85-B8A8-48A34B6F2C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27" y="1609369"/>
            <a:ext cx="4333473" cy="1765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collision theory">
            <a:extLst>
              <a:ext uri="{FF2B5EF4-FFF2-40B4-BE49-F238E27FC236}">
                <a16:creationId xmlns:a16="http://schemas.microsoft.com/office/drawing/2014/main" id="{8833CD29-6FC1-42C6-A370-9520C22E93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505" y="645913"/>
            <a:ext cx="2604423" cy="2585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775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enzyme action">
            <a:extLst>
              <a:ext uri="{FF2B5EF4-FFF2-40B4-BE49-F238E27FC236}">
                <a16:creationId xmlns:a16="http://schemas.microsoft.com/office/drawing/2014/main" id="{4A601A03-8787-411D-BB0E-A550A37B0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788" y="4407416"/>
            <a:ext cx="2857500" cy="200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D4972A0-7B97-4DA5-8FE8-726558E8DF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893" r="64909"/>
          <a:stretch/>
        </p:blipFill>
        <p:spPr>
          <a:xfrm>
            <a:off x="6800465" y="232138"/>
            <a:ext cx="2139353" cy="329579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A73BAC1-1F9D-497F-9D6F-B2C9BBE11C6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9999" t="3893" r="6325"/>
          <a:stretch/>
        </p:blipFill>
        <p:spPr>
          <a:xfrm>
            <a:off x="2444264" y="464565"/>
            <a:ext cx="1763502" cy="2830943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D58F1AD-5C8E-4E8B-977D-D04E88DD4CF2}"/>
              </a:ext>
            </a:extLst>
          </p:cNvPr>
          <p:cNvSpPr/>
          <p:nvPr/>
        </p:nvSpPr>
        <p:spPr>
          <a:xfrm>
            <a:off x="122887" y="731349"/>
            <a:ext cx="1604079" cy="2242014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500543-BF42-4620-AD99-626F3D8B4B8C}"/>
              </a:ext>
            </a:extLst>
          </p:cNvPr>
          <p:cNvCxnSpPr>
            <a:cxnSpLocks/>
          </p:cNvCxnSpPr>
          <p:nvPr/>
        </p:nvCxnSpPr>
        <p:spPr>
          <a:xfrm>
            <a:off x="4572000" y="0"/>
            <a:ext cx="0" cy="6858000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66D5369-72C6-4A36-BF5A-C1B914EC8EF0}"/>
              </a:ext>
            </a:extLst>
          </p:cNvPr>
          <p:cNvCxnSpPr>
            <a:cxnSpLocks/>
          </p:cNvCxnSpPr>
          <p:nvPr/>
        </p:nvCxnSpPr>
        <p:spPr>
          <a:xfrm flipH="1">
            <a:off x="0" y="3429000"/>
            <a:ext cx="9144000" cy="0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AD7AE605-EB14-4BF5-B870-2264E4CC9F99}"/>
              </a:ext>
            </a:extLst>
          </p:cNvPr>
          <p:cNvSpPr/>
          <p:nvPr/>
        </p:nvSpPr>
        <p:spPr>
          <a:xfrm>
            <a:off x="0" y="0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Describe how starch is broken down by enzymes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3AAF625-0FD3-4A0A-9CF1-C8021A7364D1}"/>
              </a:ext>
            </a:extLst>
          </p:cNvPr>
          <p:cNvSpPr/>
          <p:nvPr/>
        </p:nvSpPr>
        <p:spPr>
          <a:xfrm>
            <a:off x="0" y="3452297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Explain how temperature affects enzyme action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065EC96-CC6E-4988-9D52-543DBDBFD867}"/>
              </a:ext>
            </a:extLst>
          </p:cNvPr>
          <p:cNvSpPr/>
          <p:nvPr/>
        </p:nvSpPr>
        <p:spPr>
          <a:xfrm>
            <a:off x="4572000" y="-1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Describe how proteins are broken down by enzymes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B58B38-46D9-4208-88EA-A327C6197326}"/>
              </a:ext>
            </a:extLst>
          </p:cNvPr>
          <p:cNvSpPr txBox="1"/>
          <p:nvPr/>
        </p:nvSpPr>
        <p:spPr>
          <a:xfrm>
            <a:off x="253854" y="852605"/>
            <a:ext cx="145852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information to include: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starch?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1" dirty="0">
                <a:solidFill>
                  <a:prstClr val="black"/>
                </a:solidFill>
                <a:latin typeface="Calibri" panose="020F0502020204030204"/>
              </a:rPr>
              <a:t>What is starch broken down into?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Where is starch broken down?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1" dirty="0">
                <a:solidFill>
                  <a:prstClr val="black"/>
                </a:solidFill>
                <a:latin typeface="Calibri" panose="020F0502020204030204"/>
              </a:rPr>
              <a:t>Why does starch need breaking down?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ABF8F78-6208-4DA7-BA7A-C615C8F76270}"/>
              </a:ext>
            </a:extLst>
          </p:cNvPr>
          <p:cNvSpPr/>
          <p:nvPr/>
        </p:nvSpPr>
        <p:spPr>
          <a:xfrm>
            <a:off x="4671936" y="852605"/>
            <a:ext cx="2053078" cy="1825891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72AA04-1B56-4D1D-8D9B-34A07AC7FE73}"/>
              </a:ext>
            </a:extLst>
          </p:cNvPr>
          <p:cNvSpPr txBox="1"/>
          <p:nvPr/>
        </p:nvSpPr>
        <p:spPr>
          <a:xfrm>
            <a:off x="4733738" y="949198"/>
            <a:ext cx="20049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1200" b="1" dirty="0">
                <a:solidFill>
                  <a:prstClr val="black"/>
                </a:solidFill>
              </a:rPr>
              <a:t>Key information to include:</a:t>
            </a:r>
          </a:p>
          <a:p>
            <a:pPr lvl="0">
              <a:defRPr/>
            </a:pPr>
            <a:r>
              <a:rPr lang="en-US" sz="1200" b="1" dirty="0">
                <a:solidFill>
                  <a:prstClr val="black"/>
                </a:solidFill>
              </a:rPr>
              <a:t>What is protein?</a:t>
            </a:r>
          </a:p>
          <a:p>
            <a:pPr lvl="0">
              <a:defRPr/>
            </a:pPr>
            <a:r>
              <a:rPr lang="en-US" sz="1200" b="1" dirty="0">
                <a:solidFill>
                  <a:prstClr val="black"/>
                </a:solidFill>
              </a:rPr>
              <a:t>What is protein broken down into?</a:t>
            </a:r>
          </a:p>
          <a:p>
            <a:pPr lvl="0">
              <a:defRPr/>
            </a:pPr>
            <a:r>
              <a:rPr lang="en-US" sz="1200" b="1" dirty="0">
                <a:solidFill>
                  <a:prstClr val="black"/>
                </a:solidFill>
              </a:rPr>
              <a:t>Where is protein broken down?</a:t>
            </a:r>
          </a:p>
          <a:p>
            <a:pPr lvl="0">
              <a:defRPr/>
            </a:pPr>
            <a:r>
              <a:rPr lang="en-US" sz="1200" b="1" dirty="0">
                <a:solidFill>
                  <a:prstClr val="black"/>
                </a:solidFill>
              </a:rPr>
              <a:t>Why does protein need breaking down?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DBB49F6-70F2-401A-956F-7E2685650D18}"/>
              </a:ext>
            </a:extLst>
          </p:cNvPr>
          <p:cNvSpPr/>
          <p:nvPr/>
        </p:nvSpPr>
        <p:spPr>
          <a:xfrm>
            <a:off x="57678" y="4189228"/>
            <a:ext cx="1581443" cy="2409669"/>
          </a:xfrm>
          <a:prstGeom prst="roundRect">
            <a:avLst>
              <a:gd name="adj" fmla="val 7990"/>
            </a:avLst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5ED58CE-5057-44C3-BE18-1DF1C0847DA2}"/>
              </a:ext>
            </a:extLst>
          </p:cNvPr>
          <p:cNvSpPr txBox="1"/>
          <p:nvPr/>
        </p:nvSpPr>
        <p:spPr>
          <a:xfrm>
            <a:off x="86127" y="4324732"/>
            <a:ext cx="15372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information to include: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does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tem</a:t>
            </a:r>
            <a:r>
              <a:rPr lang="en-US" sz="1200" b="1" dirty="0" err="1">
                <a:solidFill>
                  <a:prstClr val="black"/>
                </a:solidFill>
                <a:latin typeface="Calibri" panose="020F0502020204030204"/>
              </a:rPr>
              <a:t>perature</a:t>
            </a:r>
            <a:r>
              <a:rPr lang="en-US" sz="1200" b="1" dirty="0">
                <a:solidFill>
                  <a:prstClr val="black"/>
                </a:solidFill>
                <a:latin typeface="Calibri" panose="020F0502020204030204"/>
              </a:rPr>
              <a:t> affect enzyme action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meant by an optimum 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1" dirty="0">
                <a:solidFill>
                  <a:prstClr val="black"/>
                </a:solidFill>
                <a:latin typeface="Calibri" panose="020F0502020204030204"/>
              </a:rPr>
              <a:t>Why do enzymes denature when the temperature is too high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9C9961D-E242-425D-ADBB-810301D19753}"/>
              </a:ext>
            </a:extLst>
          </p:cNvPr>
          <p:cNvSpPr/>
          <p:nvPr/>
        </p:nvSpPr>
        <p:spPr>
          <a:xfrm>
            <a:off x="4678338" y="4071409"/>
            <a:ext cx="1651348" cy="2681791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41D22B6-BC3E-4F64-8516-855972CFE8A6}"/>
              </a:ext>
            </a:extLst>
          </p:cNvPr>
          <p:cNvSpPr txBox="1"/>
          <p:nvPr/>
        </p:nvSpPr>
        <p:spPr>
          <a:xfrm>
            <a:off x="4740581" y="4075544"/>
            <a:ext cx="150374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information to include: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pH affects enzymes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1" dirty="0">
                <a:solidFill>
                  <a:prstClr val="black"/>
                </a:solidFill>
                <a:latin typeface="Calibri" panose="020F0502020204030204"/>
              </a:rPr>
              <a:t>Why the optimum pH is different for different enzymes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</a:t>
            </a:r>
            <a:r>
              <a:rPr lang="en-US" sz="1200" b="1" dirty="0">
                <a:solidFill>
                  <a:prstClr val="black"/>
                </a:solidFill>
                <a:latin typeface="Calibri" panose="020F0502020204030204"/>
              </a:rPr>
              <a:t>does pH denature enzymes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9A7B255-AD09-420E-953B-21AABE10B3AD}"/>
              </a:ext>
            </a:extLst>
          </p:cNvPr>
          <p:cNvSpPr/>
          <p:nvPr/>
        </p:nvSpPr>
        <p:spPr>
          <a:xfrm>
            <a:off x="4572000" y="3452297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Explain how pH affects enzyme action</a:t>
            </a:r>
          </a:p>
        </p:txBody>
      </p:sp>
      <p:pic>
        <p:nvPicPr>
          <p:cNvPr id="2052" name="Picture 4" descr="Image result for enzyme action pH">
            <a:extLst>
              <a:ext uri="{FF2B5EF4-FFF2-40B4-BE49-F238E27FC236}">
                <a16:creationId xmlns:a16="http://schemas.microsoft.com/office/drawing/2014/main" id="{3B910291-75BD-4987-895F-462E8B3791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314" y="4324732"/>
            <a:ext cx="2604008" cy="173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89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D58F1AD-5C8E-4E8B-977D-D04E88DD4CF2}"/>
              </a:ext>
            </a:extLst>
          </p:cNvPr>
          <p:cNvSpPr/>
          <p:nvPr/>
        </p:nvSpPr>
        <p:spPr>
          <a:xfrm>
            <a:off x="122887" y="731349"/>
            <a:ext cx="1604079" cy="209358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500543-BF42-4620-AD99-626F3D8B4B8C}"/>
              </a:ext>
            </a:extLst>
          </p:cNvPr>
          <p:cNvCxnSpPr>
            <a:cxnSpLocks/>
          </p:cNvCxnSpPr>
          <p:nvPr/>
        </p:nvCxnSpPr>
        <p:spPr>
          <a:xfrm>
            <a:off x="4572000" y="0"/>
            <a:ext cx="0" cy="6858000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66D5369-72C6-4A36-BF5A-C1B914EC8EF0}"/>
              </a:ext>
            </a:extLst>
          </p:cNvPr>
          <p:cNvCxnSpPr>
            <a:cxnSpLocks/>
          </p:cNvCxnSpPr>
          <p:nvPr/>
        </p:nvCxnSpPr>
        <p:spPr>
          <a:xfrm flipH="1">
            <a:off x="0" y="3429000"/>
            <a:ext cx="9144000" cy="0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AD7AE605-EB14-4BF5-B870-2264E4CC9F99}"/>
              </a:ext>
            </a:extLst>
          </p:cNvPr>
          <p:cNvSpPr/>
          <p:nvPr/>
        </p:nvSpPr>
        <p:spPr>
          <a:xfrm>
            <a:off x="0" y="0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Describe the effect of enzyme &amp; substrate concentration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3AAF625-0FD3-4A0A-9CF1-C8021A7364D1}"/>
              </a:ext>
            </a:extLst>
          </p:cNvPr>
          <p:cNvSpPr/>
          <p:nvPr/>
        </p:nvSpPr>
        <p:spPr>
          <a:xfrm>
            <a:off x="0" y="3452297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Explain </a:t>
            </a:r>
            <a:r>
              <a:rPr lang="en-US" sz="1400" b="1" dirty="0">
                <a:solidFill>
                  <a:prstClr val="black"/>
                </a:solidFill>
                <a:latin typeface="Calibri" panose="020F0502020204030204"/>
              </a:rPr>
              <a:t>competitive inhibition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065EC96-CC6E-4988-9D52-543DBDBFD867}"/>
              </a:ext>
            </a:extLst>
          </p:cNvPr>
          <p:cNvSpPr/>
          <p:nvPr/>
        </p:nvSpPr>
        <p:spPr>
          <a:xfrm>
            <a:off x="4572000" y="-1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Describe how a serial dilution is carried out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B58B38-46D9-4208-88EA-A327C6197326}"/>
              </a:ext>
            </a:extLst>
          </p:cNvPr>
          <p:cNvSpPr txBox="1"/>
          <p:nvPr/>
        </p:nvSpPr>
        <p:spPr>
          <a:xfrm>
            <a:off x="253854" y="852605"/>
            <a:ext cx="14585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information to include: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a substrate is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1" dirty="0">
                <a:solidFill>
                  <a:prstClr val="black"/>
                </a:solidFill>
                <a:latin typeface="Calibri" panose="020F0502020204030204"/>
              </a:rPr>
              <a:t>What Vmax is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Why the graph levels out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ABF8F78-6208-4DA7-BA7A-C615C8F76270}"/>
              </a:ext>
            </a:extLst>
          </p:cNvPr>
          <p:cNvSpPr/>
          <p:nvPr/>
        </p:nvSpPr>
        <p:spPr>
          <a:xfrm>
            <a:off x="4675986" y="478873"/>
            <a:ext cx="4301023" cy="943503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72AA04-1B56-4D1D-8D9B-34A07AC7FE73}"/>
              </a:ext>
            </a:extLst>
          </p:cNvPr>
          <p:cNvSpPr txBox="1"/>
          <p:nvPr/>
        </p:nvSpPr>
        <p:spPr>
          <a:xfrm>
            <a:off x="4690576" y="484664"/>
            <a:ext cx="43010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information to include: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a serial dilution?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When is a serial dilution used?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1" dirty="0">
                <a:solidFill>
                  <a:prstClr val="black"/>
                </a:solidFill>
                <a:latin typeface="Calibri" panose="020F0502020204030204"/>
              </a:rPr>
              <a:t>How do we carry out a serial dilution?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DBB49F6-70F2-401A-956F-7E2685650D18}"/>
              </a:ext>
            </a:extLst>
          </p:cNvPr>
          <p:cNvSpPr/>
          <p:nvPr/>
        </p:nvSpPr>
        <p:spPr>
          <a:xfrm>
            <a:off x="57678" y="4189228"/>
            <a:ext cx="1581443" cy="1816167"/>
          </a:xfrm>
          <a:prstGeom prst="roundRect">
            <a:avLst>
              <a:gd name="adj" fmla="val 7990"/>
            </a:avLst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5ED58CE-5057-44C3-BE18-1DF1C0847DA2}"/>
              </a:ext>
            </a:extLst>
          </p:cNvPr>
          <p:cNvSpPr txBox="1"/>
          <p:nvPr/>
        </p:nvSpPr>
        <p:spPr>
          <a:xfrm>
            <a:off x="86127" y="4324732"/>
            <a:ext cx="15372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information to include: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competitive inhibition is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1" dirty="0">
                <a:solidFill>
                  <a:prstClr val="black"/>
                </a:solidFill>
                <a:latin typeface="Calibri" panose="020F0502020204030204"/>
              </a:rPr>
              <a:t>How it differs from other types of inhibition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Give examples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9C9961D-E242-425D-ADBB-810301D19753}"/>
              </a:ext>
            </a:extLst>
          </p:cNvPr>
          <p:cNvSpPr/>
          <p:nvPr/>
        </p:nvSpPr>
        <p:spPr>
          <a:xfrm>
            <a:off x="4678338" y="4071409"/>
            <a:ext cx="1651348" cy="2478815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41D22B6-BC3E-4F64-8516-855972CFE8A6}"/>
              </a:ext>
            </a:extLst>
          </p:cNvPr>
          <p:cNvSpPr txBox="1"/>
          <p:nvPr/>
        </p:nvSpPr>
        <p:spPr>
          <a:xfrm>
            <a:off x="4740581" y="4075544"/>
            <a:ext cx="15037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information to include: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US" sz="1200" b="1" dirty="0">
                <a:solidFill>
                  <a:prstClr val="black"/>
                </a:solidFill>
              </a:rPr>
              <a:t>What non-competitive inhibition is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US" sz="1200" b="1" dirty="0">
                <a:solidFill>
                  <a:prstClr val="black"/>
                </a:solidFill>
              </a:rPr>
              <a:t>How it differs from other types of inhibition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US" sz="1200" b="1" dirty="0">
                <a:solidFill>
                  <a:prstClr val="black"/>
                </a:solidFill>
              </a:rPr>
              <a:t>Give examples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US" sz="1200" b="1" dirty="0">
                <a:solidFill>
                  <a:prstClr val="black"/>
                </a:solidFill>
              </a:rPr>
              <a:t>How the shape of the active site is changed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9A7B255-AD09-420E-953B-21AABE10B3AD}"/>
              </a:ext>
            </a:extLst>
          </p:cNvPr>
          <p:cNvSpPr/>
          <p:nvPr/>
        </p:nvSpPr>
        <p:spPr>
          <a:xfrm>
            <a:off x="4572000" y="3452297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Explain non-competitive inhibition</a:t>
            </a:r>
          </a:p>
        </p:txBody>
      </p:sp>
      <p:pic>
        <p:nvPicPr>
          <p:cNvPr id="3074" name="Picture 2" descr="Image result for enzyme and substrate concentration">
            <a:extLst>
              <a:ext uri="{FF2B5EF4-FFF2-40B4-BE49-F238E27FC236}">
                <a16:creationId xmlns:a16="http://schemas.microsoft.com/office/drawing/2014/main" id="{238BDB07-475B-4928-BFCA-99633E8B0B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377" y="819266"/>
            <a:ext cx="2286000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 result for serial dilution enzymes">
            <a:extLst>
              <a:ext uri="{FF2B5EF4-FFF2-40B4-BE49-F238E27FC236}">
                <a16:creationId xmlns:a16="http://schemas.microsoft.com/office/drawing/2014/main" id="{9A4AF29C-5A4C-469A-8A9E-A71D3E144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5625" y="1548328"/>
            <a:ext cx="3302000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Related image">
            <a:extLst>
              <a:ext uri="{FF2B5EF4-FFF2-40B4-BE49-F238E27FC236}">
                <a16:creationId xmlns:a16="http://schemas.microsoft.com/office/drawing/2014/main" id="{F3A457EF-FAE2-4A25-B53A-87733ED654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364" y="4100134"/>
            <a:ext cx="2771862" cy="2563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Related image">
            <a:extLst>
              <a:ext uri="{FF2B5EF4-FFF2-40B4-BE49-F238E27FC236}">
                <a16:creationId xmlns:a16="http://schemas.microsoft.com/office/drawing/2014/main" id="{CBE5D26B-09E4-4E98-BE85-20981D81F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928" y="4100134"/>
            <a:ext cx="2679799" cy="2478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6248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end  - product inhibition">
            <a:extLst>
              <a:ext uri="{FF2B5EF4-FFF2-40B4-BE49-F238E27FC236}">
                <a16:creationId xmlns:a16="http://schemas.microsoft.com/office/drawing/2014/main" id="{8BCDCAF0-A6EA-476D-88B3-67EEEEBCAA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43" y="1684971"/>
            <a:ext cx="3524250" cy="1732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D58F1AD-5C8E-4E8B-977D-D04E88DD4CF2}"/>
              </a:ext>
            </a:extLst>
          </p:cNvPr>
          <p:cNvSpPr/>
          <p:nvPr/>
        </p:nvSpPr>
        <p:spPr>
          <a:xfrm>
            <a:off x="119137" y="453213"/>
            <a:ext cx="4300463" cy="1197301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500543-BF42-4620-AD99-626F3D8B4B8C}"/>
              </a:ext>
            </a:extLst>
          </p:cNvPr>
          <p:cNvCxnSpPr>
            <a:cxnSpLocks/>
          </p:cNvCxnSpPr>
          <p:nvPr/>
        </p:nvCxnSpPr>
        <p:spPr>
          <a:xfrm>
            <a:off x="4572000" y="0"/>
            <a:ext cx="0" cy="6858000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66D5369-72C6-4A36-BF5A-C1B914EC8EF0}"/>
              </a:ext>
            </a:extLst>
          </p:cNvPr>
          <p:cNvCxnSpPr>
            <a:cxnSpLocks/>
          </p:cNvCxnSpPr>
          <p:nvPr/>
        </p:nvCxnSpPr>
        <p:spPr>
          <a:xfrm flipH="1">
            <a:off x="0" y="3429000"/>
            <a:ext cx="9144000" cy="0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AD7AE605-EB14-4BF5-B870-2264E4CC9F99}"/>
              </a:ext>
            </a:extLst>
          </p:cNvPr>
          <p:cNvSpPr/>
          <p:nvPr/>
        </p:nvSpPr>
        <p:spPr>
          <a:xfrm>
            <a:off x="0" y="0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Explain end  - product inhibition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3AAF625-0FD3-4A0A-9CF1-C8021A7364D1}"/>
              </a:ext>
            </a:extLst>
          </p:cNvPr>
          <p:cNvSpPr/>
          <p:nvPr/>
        </p:nvSpPr>
        <p:spPr>
          <a:xfrm>
            <a:off x="0" y="3452297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Explain the difference between cofactors &amp; coenzymes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065EC96-CC6E-4988-9D52-543DBDBFD867}"/>
              </a:ext>
            </a:extLst>
          </p:cNvPr>
          <p:cNvSpPr/>
          <p:nvPr/>
        </p:nvSpPr>
        <p:spPr>
          <a:xfrm>
            <a:off x="4572000" y="-1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Describe precursor activation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B58B38-46D9-4208-88EA-A327C6197326}"/>
              </a:ext>
            </a:extLst>
          </p:cNvPr>
          <p:cNvSpPr txBox="1"/>
          <p:nvPr/>
        </p:nvSpPr>
        <p:spPr>
          <a:xfrm>
            <a:off x="119137" y="509352"/>
            <a:ext cx="41004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information to include: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end product inhibition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1" dirty="0">
                <a:solidFill>
                  <a:prstClr val="black"/>
                </a:solidFill>
                <a:latin typeface="Calibri" panose="020F0502020204030204"/>
              </a:rPr>
              <a:t>Where do we find end product inhibition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Explain the process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1" dirty="0">
                <a:solidFill>
                  <a:prstClr val="black"/>
                </a:solidFill>
                <a:latin typeface="Calibri" panose="020F0502020204030204"/>
              </a:rPr>
              <a:t>How is the active site altered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ABF8F78-6208-4DA7-BA7A-C615C8F76270}"/>
              </a:ext>
            </a:extLst>
          </p:cNvPr>
          <p:cNvSpPr/>
          <p:nvPr/>
        </p:nvSpPr>
        <p:spPr>
          <a:xfrm>
            <a:off x="4671936" y="453213"/>
            <a:ext cx="4271510" cy="1045914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72AA04-1B56-4D1D-8D9B-34A07AC7FE73}"/>
              </a:ext>
            </a:extLst>
          </p:cNvPr>
          <p:cNvSpPr txBox="1"/>
          <p:nvPr/>
        </p:nvSpPr>
        <p:spPr>
          <a:xfrm>
            <a:off x="4720090" y="527881"/>
            <a:ext cx="42715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information to include: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precursor activation?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1" dirty="0">
                <a:solidFill>
                  <a:prstClr val="black"/>
                </a:solidFill>
                <a:latin typeface="Calibri" panose="020F0502020204030204"/>
              </a:rPr>
              <a:t>How does precursor activation work?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Where do we find precursor activation?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DBB49F6-70F2-401A-956F-7E2685650D18}"/>
              </a:ext>
            </a:extLst>
          </p:cNvPr>
          <p:cNvSpPr/>
          <p:nvPr/>
        </p:nvSpPr>
        <p:spPr>
          <a:xfrm>
            <a:off x="55941" y="3853895"/>
            <a:ext cx="4277934" cy="941140"/>
          </a:xfrm>
          <a:prstGeom prst="roundRect">
            <a:avLst>
              <a:gd name="adj" fmla="val 7990"/>
            </a:avLst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5ED58CE-5057-44C3-BE18-1DF1C0847DA2}"/>
              </a:ext>
            </a:extLst>
          </p:cNvPr>
          <p:cNvSpPr txBox="1"/>
          <p:nvPr/>
        </p:nvSpPr>
        <p:spPr>
          <a:xfrm>
            <a:off x="152400" y="3880869"/>
            <a:ext cx="36476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information to include: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a cofactor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1" dirty="0">
                <a:solidFill>
                  <a:prstClr val="black"/>
                </a:solidFill>
                <a:latin typeface="Calibri" panose="020F0502020204030204"/>
              </a:rPr>
              <a:t>What is a co-enzyme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do they interact with enzymes</a:t>
            </a:r>
          </a:p>
        </p:txBody>
      </p:sp>
      <p:pic>
        <p:nvPicPr>
          <p:cNvPr id="4100" name="Picture 4" descr="Image result for cofactors and coenzymes">
            <a:extLst>
              <a:ext uri="{FF2B5EF4-FFF2-40B4-BE49-F238E27FC236}">
                <a16:creationId xmlns:a16="http://schemas.microsoft.com/office/drawing/2014/main" id="{18631CE0-1C9C-460E-90F6-877E9E91DD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01" y="4888856"/>
            <a:ext cx="4039938" cy="1788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1FD44CA-31D2-4DE2-B9A4-23A8E9F0F3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1936" y="1757231"/>
            <a:ext cx="4319664" cy="153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51549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3E78F43C374B4B832AF8735A4A1964" ma:contentTypeVersion="4" ma:contentTypeDescription="Create a new document." ma:contentTypeScope="" ma:versionID="111d52823946aa897e94fcc5d59af8bf">
  <xsd:schema xmlns:xsd="http://www.w3.org/2001/XMLSchema" xmlns:xs="http://www.w3.org/2001/XMLSchema" xmlns:p="http://schemas.microsoft.com/office/2006/metadata/properties" xmlns:ns2="769298bc-ba72-45b7-b5ff-56b26ce5c177" targetNamespace="http://schemas.microsoft.com/office/2006/metadata/properties" ma:root="true" ma:fieldsID="1e5b473d90c0d22401daf840398bceaf" ns2:_="">
    <xsd:import namespace="769298bc-ba72-45b7-b5ff-56b26ce5c1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9298bc-ba72-45b7-b5ff-56b26ce5c1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1C5FBCD-84BD-405B-8BC2-A0DEA24015D5}"/>
</file>

<file path=customXml/itemProps2.xml><?xml version="1.0" encoding="utf-8"?>
<ds:datastoreItem xmlns:ds="http://schemas.openxmlformats.org/officeDocument/2006/customXml" ds:itemID="{F0A70E90-1EF4-4280-BA8F-1E8379A23753}"/>
</file>

<file path=customXml/itemProps3.xml><?xml version="1.0" encoding="utf-8"?>
<ds:datastoreItem xmlns:ds="http://schemas.openxmlformats.org/officeDocument/2006/customXml" ds:itemID="{7BEEA888-7A03-4C83-B921-B7744BD8553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1471</TotalTime>
  <Words>491</Words>
  <Application>Microsoft Office PowerPoint</Application>
  <PresentationFormat>On-screen Show (4:3)</PresentationFormat>
  <Paragraphs>83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Chalky Chalk</dc:creator>
  <cp:lastModifiedBy>Chalky Chalk</cp:lastModifiedBy>
  <cp:revision>17</cp:revision>
  <dcterms:created xsi:type="dcterms:W3CDTF">2019-03-27T21:56:08Z</dcterms:created>
  <dcterms:modified xsi:type="dcterms:W3CDTF">2019-03-28T22:28:07Z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0x010100F73E78F43C374B4B832AF8735A4A1964</vt:lpwstr>
  </property>
</Properties>
</file>