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varScale="1">
        <p:scale>
          <a:sx n="51" d="100"/>
          <a:sy n="51" d="100"/>
        </p:scale>
        <p:origin x="1368"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30/03/2019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616053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30/03/2019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66784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30/03/2019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2706703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30/03/2019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956558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ADA001-6ADF-447A-88E1-D8196C077C92}" type="datetimeFigureOut">
              <a:rPr lang="en-GB" smtClean="0"/>
              <a:t>30/03/2019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105705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ADA001-6ADF-447A-88E1-D8196C077C92}" type="datetimeFigureOut">
              <a:rPr lang="en-GB" smtClean="0"/>
              <a:t>30/03/2019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526112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ADA001-6ADF-447A-88E1-D8196C077C92}" type="datetimeFigureOut">
              <a:rPr lang="en-GB" smtClean="0"/>
              <a:t>30/03/2019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1512792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ADA001-6ADF-447A-88E1-D8196C077C92}" type="datetimeFigureOut">
              <a:rPr lang="en-GB" smtClean="0"/>
              <a:t>30/03/2019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76063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ADA001-6ADF-447A-88E1-D8196C077C92}" type="datetimeFigureOut">
              <a:rPr lang="en-GB" smtClean="0"/>
              <a:t>30/03/2019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583377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30/03/2019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611373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30/03/2019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92580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BADA001-6ADF-447A-88E1-D8196C077C92}" type="datetimeFigureOut">
              <a:rPr lang="en-GB" smtClean="0"/>
              <a:t>30/03/2019</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EEC938B-848A-4B8C-A5DE-DA75EB83E5BE}" type="slidenum">
              <a:rPr lang="en-GB" smtClean="0"/>
              <a:t>‹#›</a:t>
            </a:fld>
            <a:endParaRPr lang="en-GB"/>
          </a:p>
        </p:txBody>
      </p:sp>
    </p:spTree>
    <p:extLst>
      <p:ext uri="{BB962C8B-B14F-4D97-AF65-F5344CB8AC3E}">
        <p14:creationId xmlns:p14="http://schemas.microsoft.com/office/powerpoint/2010/main" val="13528002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A39119F-B05E-435D-9F0D-E1ECCD1B3761}"/>
              </a:ext>
            </a:extLst>
          </p:cNvPr>
          <p:cNvSpPr>
            <a:spLocks noGrp="1"/>
          </p:cNvSpPr>
          <p:nvPr>
            <p:ph type="ctrTitle"/>
          </p:nvPr>
        </p:nvSpPr>
        <p:spPr>
          <a:xfrm>
            <a:off x="-45720" y="148950"/>
            <a:ext cx="6858000" cy="276999"/>
          </a:xfrm>
        </p:spPr>
        <p:txBody>
          <a:bodyPr>
            <a:noAutofit/>
          </a:bodyPr>
          <a:lstStyle/>
          <a:p>
            <a:pPr algn="l"/>
            <a:r>
              <a:rPr lang="en-GB" sz="2000" b="1" dirty="0">
                <a:solidFill>
                  <a:srgbClr val="00B050"/>
                </a:solidFill>
                <a:latin typeface="Comic Sans MS" pitchFamily="66" charset="0"/>
              </a:rPr>
              <a:t>Enzymes Question</a:t>
            </a:r>
          </a:p>
        </p:txBody>
      </p:sp>
      <p:sp>
        <p:nvSpPr>
          <p:cNvPr id="5" name="TextBox 4">
            <a:extLst>
              <a:ext uri="{FF2B5EF4-FFF2-40B4-BE49-F238E27FC236}">
                <a16:creationId xmlns:a16="http://schemas.microsoft.com/office/drawing/2014/main" id="{5CC14DE4-6B04-4B9C-9B4F-4440C207B430}"/>
              </a:ext>
            </a:extLst>
          </p:cNvPr>
          <p:cNvSpPr txBox="1"/>
          <p:nvPr/>
        </p:nvSpPr>
        <p:spPr>
          <a:xfrm>
            <a:off x="4491789" y="0"/>
            <a:ext cx="2366211" cy="584775"/>
          </a:xfrm>
          <a:prstGeom prst="rect">
            <a:avLst/>
          </a:prstGeom>
          <a:solidFill>
            <a:srgbClr val="92D050"/>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Specification Link</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Enzymes</a:t>
            </a:r>
          </a:p>
        </p:txBody>
      </p:sp>
      <p:sp>
        <p:nvSpPr>
          <p:cNvPr id="51" name="Rectangle 50">
            <a:extLst>
              <a:ext uri="{FF2B5EF4-FFF2-40B4-BE49-F238E27FC236}">
                <a16:creationId xmlns:a16="http://schemas.microsoft.com/office/drawing/2014/main" id="{8A6A02BB-8378-4145-8B5E-BADD88695EB4}"/>
              </a:ext>
            </a:extLst>
          </p:cNvPr>
          <p:cNvSpPr/>
          <p:nvPr/>
        </p:nvSpPr>
        <p:spPr>
          <a:xfrm>
            <a:off x="107711" y="843760"/>
            <a:ext cx="6556135" cy="286232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marL="171450" lvl="0" indent="-171450">
              <a:buFont typeface="Arial" panose="020B0604020202020204" pitchFamily="34" charset="0"/>
              <a:buChar char="•"/>
            </a:pPr>
            <a:r>
              <a:rPr lang="en-GB" sz="1200" dirty="0"/>
              <a:t>Most enzymes are </a:t>
            </a:r>
            <a:r>
              <a:rPr lang="en-GB" sz="1200" u="sng" dirty="0"/>
              <a:t>globular proteins</a:t>
            </a:r>
            <a:r>
              <a:rPr lang="en-GB" sz="1200" dirty="0"/>
              <a:t> - precise 3D shape.</a:t>
            </a:r>
          </a:p>
          <a:p>
            <a:pPr marL="171450" lvl="0" indent="-171450">
              <a:buFont typeface="Arial" panose="020B0604020202020204" pitchFamily="34" charset="0"/>
              <a:buChar char="•"/>
            </a:pPr>
            <a:r>
              <a:rPr lang="en-GB" sz="1200" dirty="0"/>
              <a:t>Biological catalysts - increase the rate of </a:t>
            </a:r>
            <a:r>
              <a:rPr lang="en-GB" sz="1200" u="sng" dirty="0"/>
              <a:t>metabolic reactions</a:t>
            </a:r>
            <a:r>
              <a:rPr lang="en-GB" sz="1200" dirty="0"/>
              <a:t> without being permanently changed.</a:t>
            </a:r>
          </a:p>
          <a:p>
            <a:pPr marL="171450" lvl="0" indent="-171450">
              <a:buFont typeface="Arial" panose="020B0604020202020204" pitchFamily="34" charset="0"/>
              <a:buChar char="•"/>
            </a:pPr>
            <a:r>
              <a:rPr lang="en-GB" sz="1200" dirty="0"/>
              <a:t>Catalyse anabolic reactions (joining small molecules to make a larger one) as well as catabolic reactions (breaking down molecules).</a:t>
            </a:r>
          </a:p>
          <a:p>
            <a:pPr marL="171450" lvl="0" indent="-171450">
              <a:buFont typeface="Arial" panose="020B0604020202020204" pitchFamily="34" charset="0"/>
              <a:buChar char="•"/>
            </a:pPr>
            <a:r>
              <a:rPr lang="en-GB" sz="1200" dirty="0"/>
              <a:t>Can be reused again and again - a small amount can catalyse a large volume of substrate.</a:t>
            </a:r>
          </a:p>
          <a:p>
            <a:pPr marL="171450" lvl="0" indent="-171450">
              <a:buFont typeface="Arial" panose="020B0604020202020204" pitchFamily="34" charset="0"/>
              <a:buChar char="•"/>
            </a:pPr>
            <a:r>
              <a:rPr lang="en-GB" sz="1200" dirty="0"/>
              <a:t>Act by </a:t>
            </a:r>
            <a:r>
              <a:rPr lang="en-GB" sz="1200" u="sng" dirty="0"/>
              <a:t>lowering the activation energy</a:t>
            </a:r>
            <a:r>
              <a:rPr lang="en-GB" sz="1200" dirty="0"/>
              <a:t>. </a:t>
            </a:r>
          </a:p>
          <a:p>
            <a:pPr marL="171450" lvl="0" indent="-171450">
              <a:buFont typeface="Arial" panose="020B0604020202020204" pitchFamily="34" charset="0"/>
              <a:buChar char="•"/>
            </a:pPr>
            <a:r>
              <a:rPr lang="en-GB" sz="1200" dirty="0"/>
              <a:t>Have an </a:t>
            </a:r>
            <a:r>
              <a:rPr lang="en-GB" sz="1200" u="sng" dirty="0"/>
              <a:t>active site</a:t>
            </a:r>
            <a:r>
              <a:rPr lang="en-GB" sz="1200" dirty="0"/>
              <a:t> - precise 3D shape.</a:t>
            </a:r>
          </a:p>
          <a:p>
            <a:pPr marL="171450" lvl="0" indent="-171450">
              <a:buFont typeface="Arial" panose="020B0604020202020204" pitchFamily="34" charset="0"/>
              <a:buChar char="•"/>
            </a:pPr>
            <a:r>
              <a:rPr lang="en-GB" sz="1200" dirty="0"/>
              <a:t>Each enzyme usually only catalyses one reaction or one group of similar reactions - </a:t>
            </a:r>
            <a:r>
              <a:rPr lang="en-GB" sz="1200" u="sng" dirty="0"/>
              <a:t>specificity</a:t>
            </a:r>
            <a:r>
              <a:rPr lang="en-GB" sz="1200" dirty="0"/>
              <a:t> (due to precise shape of active site).</a:t>
            </a:r>
          </a:p>
          <a:p>
            <a:pPr marL="171450" lvl="0" indent="-171450">
              <a:buFont typeface="Arial" panose="020B0604020202020204" pitchFamily="34" charset="0"/>
              <a:buChar char="•"/>
            </a:pPr>
            <a:r>
              <a:rPr lang="en-GB" sz="1200" dirty="0"/>
              <a:t>When </a:t>
            </a:r>
            <a:r>
              <a:rPr lang="en-GB" sz="1200" u="sng" dirty="0"/>
              <a:t>substrate</a:t>
            </a:r>
            <a:r>
              <a:rPr lang="en-GB" sz="1200" dirty="0"/>
              <a:t> binds to enzyme to form the </a:t>
            </a:r>
            <a:r>
              <a:rPr lang="en-GB" sz="1200" u="sng" dirty="0"/>
              <a:t>enzyme-substrate complex</a:t>
            </a:r>
            <a:r>
              <a:rPr lang="en-GB" sz="1200" dirty="0"/>
              <a:t> it causes a slight change in the shape of the enzyme = </a:t>
            </a:r>
            <a:r>
              <a:rPr lang="en-GB" sz="1200" u="sng" dirty="0"/>
              <a:t>lock and key hypothesis</a:t>
            </a:r>
            <a:r>
              <a:rPr lang="en-GB" sz="1200" dirty="0"/>
              <a:t> and </a:t>
            </a:r>
            <a:r>
              <a:rPr lang="en-GB" sz="1200" u="sng" dirty="0"/>
              <a:t>induced fit </a:t>
            </a:r>
            <a:r>
              <a:rPr lang="en-GB" sz="1200" dirty="0"/>
              <a:t>.</a:t>
            </a:r>
          </a:p>
          <a:p>
            <a:pPr marL="171450" lvl="0" indent="-171450">
              <a:buFont typeface="Arial" panose="020B0604020202020204" pitchFamily="34" charset="0"/>
              <a:buChar char="•"/>
            </a:pPr>
            <a:r>
              <a:rPr lang="en-GB" sz="1200" dirty="0"/>
              <a:t>The </a:t>
            </a:r>
            <a:r>
              <a:rPr lang="en-GB" sz="1200" u="sng" dirty="0"/>
              <a:t>product</a:t>
            </a:r>
            <a:r>
              <a:rPr lang="en-GB" sz="1200" dirty="0"/>
              <a:t> is formed and released.</a:t>
            </a:r>
          </a:p>
          <a:p>
            <a:pPr marL="171450" lvl="0" indent="-171450">
              <a:buFont typeface="Arial" panose="020B0604020202020204" pitchFamily="34" charset="0"/>
              <a:buChar char="•"/>
            </a:pPr>
            <a:r>
              <a:rPr lang="en-GB" sz="1200" dirty="0"/>
              <a:t>Name ends in -</a:t>
            </a:r>
            <a:r>
              <a:rPr lang="en-GB" sz="1200" b="1" dirty="0" err="1"/>
              <a:t>ase</a:t>
            </a:r>
            <a:r>
              <a:rPr lang="en-GB" sz="1200" dirty="0"/>
              <a:t> usually e.g. proteases break down protein molecules.</a:t>
            </a:r>
          </a:p>
          <a:p>
            <a:pPr marL="171450" lvl="0" indent="-171450">
              <a:buFont typeface="Arial" panose="020B0604020202020204" pitchFamily="34" charset="0"/>
              <a:buChar char="•"/>
            </a:pPr>
            <a:r>
              <a:rPr lang="en-GB" sz="1200" dirty="0"/>
              <a:t>Can be totally made of protein or contain non-protein parts. If non-protein part is permanent it is called a prosthetic group. If it can be detached it is a coenzyme.</a:t>
            </a:r>
          </a:p>
        </p:txBody>
      </p:sp>
      <p:sp>
        <p:nvSpPr>
          <p:cNvPr id="66" name="Rectangle 65">
            <a:extLst>
              <a:ext uri="{FF2B5EF4-FFF2-40B4-BE49-F238E27FC236}">
                <a16:creationId xmlns:a16="http://schemas.microsoft.com/office/drawing/2014/main" id="{8C48C87A-30EA-4C0B-A005-C8F1BBC90DC1}"/>
              </a:ext>
            </a:extLst>
          </p:cNvPr>
          <p:cNvSpPr/>
          <p:nvPr/>
        </p:nvSpPr>
        <p:spPr>
          <a:xfrm>
            <a:off x="1957280" y="3825521"/>
            <a:ext cx="4706566" cy="1000274"/>
          </a:xfrm>
          <a:prstGeom prst="rect">
            <a:avLst/>
          </a:prstGeom>
          <a:ln w="28575">
            <a:solidFill>
              <a:srgbClr val="00B0F0"/>
            </a:solidFill>
            <a:prstDash val="dash"/>
          </a:ln>
        </p:spPr>
        <p:txBody>
          <a:bodyPr wrap="square">
            <a:spAutoFit/>
          </a:bodyPr>
          <a:lstStyle/>
          <a:p>
            <a:pPr algn="just"/>
            <a:r>
              <a:rPr lang="en-US" sz="1100" b="1" dirty="0"/>
              <a:t> What is meant by the term catalyst? </a:t>
            </a:r>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
        <p:nvSpPr>
          <p:cNvPr id="28" name="TextBox 27">
            <a:extLst>
              <a:ext uri="{FF2B5EF4-FFF2-40B4-BE49-F238E27FC236}">
                <a16:creationId xmlns:a16="http://schemas.microsoft.com/office/drawing/2014/main" id="{E0C26E61-EBE7-4DE1-80C1-87BA99EC330E}"/>
              </a:ext>
            </a:extLst>
          </p:cNvPr>
          <p:cNvSpPr txBox="1"/>
          <p:nvPr/>
        </p:nvSpPr>
        <p:spPr>
          <a:xfrm>
            <a:off x="62144" y="447322"/>
            <a:ext cx="3184580" cy="276999"/>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r>
              <a:rPr lang="en-GB" sz="1200" b="1" dirty="0">
                <a:solidFill>
                  <a:prstClr val="black"/>
                </a:solidFill>
              </a:rPr>
              <a:t>Highlight key words in the information below:</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026" name="Picture 2" descr="Image result for enzymes ks5">
            <a:extLst>
              <a:ext uri="{FF2B5EF4-FFF2-40B4-BE49-F238E27FC236}">
                <a16:creationId xmlns:a16="http://schemas.microsoft.com/office/drawing/2014/main" id="{03C59C1B-5422-403A-9FB3-034E8C72699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1949" t="21188" r="3626"/>
          <a:stretch/>
        </p:blipFill>
        <p:spPr bwMode="auto">
          <a:xfrm>
            <a:off x="107711" y="3825521"/>
            <a:ext cx="1741118" cy="2041879"/>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D6E090A0-01F5-4FBF-8ED6-AB35FE92108E}"/>
              </a:ext>
            </a:extLst>
          </p:cNvPr>
          <p:cNvSpPr/>
          <p:nvPr/>
        </p:nvSpPr>
        <p:spPr>
          <a:xfrm>
            <a:off x="1957280" y="4945234"/>
            <a:ext cx="4706566" cy="984885"/>
          </a:xfrm>
          <a:prstGeom prst="rect">
            <a:avLst/>
          </a:prstGeom>
          <a:ln w="28575">
            <a:solidFill>
              <a:srgbClr val="00B0F0"/>
            </a:solidFill>
            <a:prstDash val="dash"/>
          </a:ln>
        </p:spPr>
        <p:txBody>
          <a:bodyPr wrap="square">
            <a:spAutoFit/>
          </a:bodyPr>
          <a:lstStyle/>
          <a:p>
            <a:pPr algn="just"/>
            <a:r>
              <a:rPr lang="en-US" sz="1100" b="1" dirty="0"/>
              <a:t> </a:t>
            </a:r>
            <a:r>
              <a:rPr lang="en-US" sz="1100" dirty="0"/>
              <a:t>What is meant by the activation energy of an enzyme and how does the presence of an enzyme affect it</a:t>
            </a:r>
          </a:p>
          <a:p>
            <a:pPr algn="just"/>
            <a:r>
              <a:rPr lang="en-US" sz="1200" b="1" dirty="0"/>
              <a:t>_________________________________________________________________________________________________________________________________________________________________________________</a:t>
            </a:r>
            <a:endParaRPr lang="en-GB" sz="1200" b="1" dirty="0"/>
          </a:p>
        </p:txBody>
      </p:sp>
      <p:sp>
        <p:nvSpPr>
          <p:cNvPr id="13" name="Rectangle 12">
            <a:extLst>
              <a:ext uri="{FF2B5EF4-FFF2-40B4-BE49-F238E27FC236}">
                <a16:creationId xmlns:a16="http://schemas.microsoft.com/office/drawing/2014/main" id="{541A6620-98F9-41D5-97D2-BC7CF6F27555}"/>
              </a:ext>
            </a:extLst>
          </p:cNvPr>
          <p:cNvSpPr/>
          <p:nvPr/>
        </p:nvSpPr>
        <p:spPr>
          <a:xfrm>
            <a:off x="3246724" y="6049558"/>
            <a:ext cx="3414623" cy="3046988"/>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lvl="0" algn="just"/>
            <a:r>
              <a:rPr lang="en-US" sz="1200" dirty="0"/>
              <a:t>Proteins are biological polymers composed of amino acids. Amino acids, linked together by peptide bonds, form a polypeptide chain. One or more polypeptide chains twisted into a 3-D shape form a protein. Proteins have complex shapes that include various folds, loops, and curves. Folding in proteins happens spontaneously. Chemical bonding between portions of the polypeptide chain aid in holding the protein together and giving it its shape. There are two general classes of protein molecules: globular proteins and fibrous proteins. Globular proteins are generally compact, soluble, and spherical in shape. Fibrous proteins are typically elongated and insoluble. Globular and fibrous proteins may exhibit one or more of four types of protein structure. </a:t>
            </a:r>
            <a:endParaRPr lang="en-GB" sz="1200" dirty="0"/>
          </a:p>
        </p:txBody>
      </p:sp>
      <p:sp>
        <p:nvSpPr>
          <p:cNvPr id="14" name="Rectangle 13">
            <a:extLst>
              <a:ext uri="{FF2B5EF4-FFF2-40B4-BE49-F238E27FC236}">
                <a16:creationId xmlns:a16="http://schemas.microsoft.com/office/drawing/2014/main" id="{F628B72A-A04F-40C3-82A1-AFC95106830D}"/>
              </a:ext>
            </a:extLst>
          </p:cNvPr>
          <p:cNvSpPr/>
          <p:nvPr/>
        </p:nvSpPr>
        <p:spPr>
          <a:xfrm>
            <a:off x="62144" y="6049558"/>
            <a:ext cx="3083976" cy="1169551"/>
          </a:xfrm>
          <a:prstGeom prst="rect">
            <a:avLst/>
          </a:prstGeom>
          <a:ln w="28575">
            <a:solidFill>
              <a:srgbClr val="00B0F0"/>
            </a:solidFill>
            <a:prstDash val="dash"/>
          </a:ln>
        </p:spPr>
        <p:txBody>
          <a:bodyPr wrap="square">
            <a:spAutoFit/>
          </a:bodyPr>
          <a:lstStyle/>
          <a:p>
            <a:pPr algn="just"/>
            <a:r>
              <a:rPr lang="en-US" sz="1100" b="1" dirty="0"/>
              <a:t>Enzymes are globular proteins, what does this mean in terms of quaternary structure?</a:t>
            </a:r>
          </a:p>
          <a:p>
            <a:pPr algn="just"/>
            <a:r>
              <a:rPr lang="en-US" sz="1200" b="1" dirty="0"/>
              <a:t>________________________________________________________________________________________________________________________________________________________</a:t>
            </a:r>
            <a:endParaRPr lang="en-GB" sz="1200" b="1" dirty="0"/>
          </a:p>
        </p:txBody>
      </p:sp>
      <p:sp>
        <p:nvSpPr>
          <p:cNvPr id="15" name="Rectangle 14">
            <a:extLst>
              <a:ext uri="{FF2B5EF4-FFF2-40B4-BE49-F238E27FC236}">
                <a16:creationId xmlns:a16="http://schemas.microsoft.com/office/drawing/2014/main" id="{4C4B1FE2-401E-444C-B7B7-01E57A22ED07}"/>
              </a:ext>
            </a:extLst>
          </p:cNvPr>
          <p:cNvSpPr/>
          <p:nvPr/>
        </p:nvSpPr>
        <p:spPr>
          <a:xfrm>
            <a:off x="62144" y="7338548"/>
            <a:ext cx="3083976" cy="1723549"/>
          </a:xfrm>
          <a:prstGeom prst="rect">
            <a:avLst/>
          </a:prstGeom>
          <a:ln w="28575">
            <a:solidFill>
              <a:srgbClr val="00B0F0"/>
            </a:solidFill>
            <a:prstDash val="dash"/>
          </a:ln>
        </p:spPr>
        <p:txBody>
          <a:bodyPr wrap="square">
            <a:spAutoFit/>
          </a:bodyPr>
          <a:lstStyle/>
          <a:p>
            <a:pPr algn="just"/>
            <a:r>
              <a:rPr lang="en-US" sz="1100" dirty="0"/>
              <a:t>Why is the tertiary structure of an enzyme essential to its function? </a:t>
            </a:r>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Tree>
    <p:extLst>
      <p:ext uri="{BB962C8B-B14F-4D97-AF65-F5344CB8AC3E}">
        <p14:creationId xmlns:p14="http://schemas.microsoft.com/office/powerpoint/2010/main" val="26129158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1189</TotalTime>
  <Words>395</Words>
  <Application>Microsoft Office PowerPoint</Application>
  <PresentationFormat>On-screen Show (4:3)</PresentationFormat>
  <Paragraphs>24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Enzymes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Lac Operon</dc:title>
  <dc:creator>Chalky Chalk</dc:creator>
  <cp:lastModifiedBy>Chalky Chalk</cp:lastModifiedBy>
  <cp:revision>54</cp:revision>
  <dcterms:created xsi:type="dcterms:W3CDTF">2019-02-02T18:17:28Z</dcterms:created>
  <dcterms:modified xsi:type="dcterms:W3CDTF">2019-03-30T07:01:51Z</dcterms:modified>
</cp:coreProperties>
</file>