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6" r:id="rId3"/>
    <p:sldId id="257" r:id="rId4"/>
    <p:sldId id="258" r:id="rId5"/>
    <p:sldId id="259" r:id="rId6"/>
    <p:sldId id="283" r:id="rId7"/>
    <p:sldId id="260" r:id="rId8"/>
    <p:sldId id="284" r:id="rId9"/>
    <p:sldId id="285" r:id="rId10"/>
    <p:sldId id="286" r:id="rId11"/>
    <p:sldId id="274" r:id="rId12"/>
    <p:sldId id="261" r:id="rId13"/>
    <p:sldId id="287" r:id="rId14"/>
    <p:sldId id="288" r:id="rId15"/>
    <p:sldId id="289" r:id="rId16"/>
    <p:sldId id="290" r:id="rId17"/>
    <p:sldId id="291" r:id="rId18"/>
    <p:sldId id="275" r:id="rId19"/>
    <p:sldId id="263" r:id="rId20"/>
    <p:sldId id="266" r:id="rId21"/>
    <p:sldId id="292" r:id="rId22"/>
    <p:sldId id="293" r:id="rId23"/>
    <p:sldId id="294" r:id="rId24"/>
    <p:sldId id="295" r:id="rId25"/>
    <p:sldId id="276" r:id="rId26"/>
    <p:sldId id="268" r:id="rId27"/>
    <p:sldId id="296" r:id="rId28"/>
    <p:sldId id="297" r:id="rId29"/>
    <p:sldId id="277" r:id="rId30"/>
    <p:sldId id="270" r:id="rId31"/>
    <p:sldId id="298" r:id="rId32"/>
    <p:sldId id="299" r:id="rId33"/>
    <p:sldId id="300" r:id="rId34"/>
    <p:sldId id="301" r:id="rId35"/>
    <p:sldId id="302" r:id="rId36"/>
    <p:sldId id="303" r:id="rId37"/>
    <p:sldId id="278" r:id="rId38"/>
    <p:sldId id="279" r:id="rId39"/>
    <p:sldId id="272" r:id="rId40"/>
    <p:sldId id="304" r:id="rId41"/>
    <p:sldId id="281" r:id="rId42"/>
    <p:sldId id="282" r:id="rId43"/>
    <p:sldId id="30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A4C6-A08C-4750-9E1A-63E591BDA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2D5C1-02BF-4254-8C2F-9BCB363FB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7A5ED-F94F-4F0D-BBF4-30D6273F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50959-5CA9-4845-8326-B2B38D10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2F9B0-F808-4E37-B3C5-D6885E0C0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2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E91D-9E29-40A4-9868-B7777DDC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63DF7-BF35-4922-A8EA-6E7015CEA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EA10D-DC49-4CAE-8C4A-317CDF378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14D49-5E8B-407B-B6EF-2D084CDE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0D1E1-5DB0-44B1-8A0D-695CDD88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00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B55AF6-0553-417F-B76C-5BF4752EC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6996C-B240-4DB9-AE4D-3AEE1F7B4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F9310-64AB-48ED-88C4-00C20073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07C20-FE05-4F13-B8D5-5D152E54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B92F-21F2-4736-AD74-7241F8F8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9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EAD7D-DBB2-4685-AADF-13A1B7F0B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3B980-C857-47D2-A010-9526FDF08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3CC97-BF38-492C-B866-69EC0E01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CEAD7-3B98-4A89-9725-3660C127A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00EEB-DB62-402C-B34C-03414AF2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04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28DB-F9AC-45E5-B1B4-C0867176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9349F-8AB5-4EFA-892B-C6E30F5E3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E8B32-486F-4F9D-AB94-5572BD993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DBD3D-99B2-4CA3-BCBA-8DCB78C6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01FC-135A-4013-A4BE-677F9812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77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0183-A447-4845-8575-B0DF1A1D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FAD8-7850-45C4-8FF3-D667D5017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DE4DE-5E52-4755-88E0-8D338D499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D235F-8D4A-4CF0-86F7-53CE2909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05E24-DBE3-4870-A602-12C039A28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A409F-1B9B-4356-9578-95275EB9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52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E99A-81AD-4D4C-BD21-B91BACD9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EE574-7BD3-4D71-9953-37BE7C08B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CAAAA-8533-4D69-968A-9EF51DD6D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2E19E-660A-4107-9BF5-120C9CB5E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3DA3A-49B1-45FC-B1C7-69DF41BB3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C06370-A63B-4A7D-9D3F-7B9E0537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893D9B-B697-4205-9CCD-D25606FB5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217F4E-7DB2-40C9-8061-69AA6912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39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D3FE-7538-466F-8855-06C375F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9F1CC-7845-4263-8535-E81BF9A62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3ADB9-493E-402D-9580-CBA678F7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AECCA-E0A7-4320-91E2-8757D20A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1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A662A-21C9-4632-A800-D60B0CF94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6DDE2-D130-478A-A8FB-02787B62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BA332-8F00-48EF-88CB-138E9EB1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39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193F0-14F5-4FF3-AD06-C79753C0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3F49-B48B-4AA5-B8CF-D3F2091FC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C10EA-A9F5-4DEB-B78B-E0B53AE53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647A3-EE7B-4F3F-84D1-56C69702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C45F6-D561-4C61-B7E1-9F665568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12BCB-45C3-48E3-AD34-1BF546B3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9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820B-30DA-4427-930F-308B7BBF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A3FDC-D3F8-42AA-8DE0-C0067263E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AA4ED-77ED-4804-A6DB-8E6335F83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3A7A5-DD17-4846-AD6A-0FD6E53D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068B0-0501-41C7-99FC-6871831A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587B2-5F06-4563-9A9E-5D594B43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29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D2A54-09FB-43A4-9FC8-0681FECF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FF8F-C2DD-497E-8475-21CA9ADE1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17F55-CF99-4A42-BDCC-4A4F7CB65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A8611-3087-45CC-8913-91E4ED4B6302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171C5-2F44-4932-8AA5-0811DF208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986D6-43F2-4232-B4DA-7D955939B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E2161-88EE-4E8A-A8C1-1FA823B00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98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AD5511-1141-4AE5-A60C-407F99BC9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592" r="34000" b="21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D940D5-A50D-4ABE-B64B-591FBAB64737}"/>
              </a:ext>
            </a:extLst>
          </p:cNvPr>
          <p:cNvSpPr txBox="1"/>
          <p:nvPr/>
        </p:nvSpPr>
        <p:spPr>
          <a:xfrm>
            <a:off x="0" y="0"/>
            <a:ext cx="83252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Escape the Haunted House Science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2B124-EE91-482C-ABC9-44D7159856DB}"/>
              </a:ext>
            </a:extLst>
          </p:cNvPr>
          <p:cNvSpPr txBox="1"/>
          <p:nvPr/>
        </p:nvSpPr>
        <p:spPr>
          <a:xfrm>
            <a:off x="7127240" y="2192020"/>
            <a:ext cx="4490720" cy="35394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To help you break, here are some tips!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Don’t cheat, have a go at the task before moving on or checking the answer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If you need more time pause the video!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92">
        <p:fade/>
      </p:transition>
    </mc:Choice>
    <mc:Fallback xmlns="">
      <p:transition spd="med" advTm="74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B38A9-3070-4EFF-8E71-23BC7FFE1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8741" r="33583" b="21777"/>
          <a:stretch/>
        </p:blipFill>
        <p:spPr>
          <a:xfrm>
            <a:off x="10160" y="0"/>
            <a:ext cx="1218184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BEECEC-ED3A-417F-AE47-D767CCDA6C8A}"/>
              </a:ext>
            </a:extLst>
          </p:cNvPr>
          <p:cNvSpPr/>
          <p:nvPr/>
        </p:nvSpPr>
        <p:spPr>
          <a:xfrm>
            <a:off x="4805917" y="1509823"/>
            <a:ext cx="1169582" cy="15523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63A38-171F-4B53-A2A4-CFBEB1CBE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17" y="1801169"/>
            <a:ext cx="1169582" cy="869644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FF2C1374-18C3-459D-862B-534352FA0DB0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6A692-827F-4102-8FB1-1CEEBC14462E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You type the code into the safe and it opens up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51A5E4-341E-4EBE-8F62-9B24C8F2D31F}"/>
              </a:ext>
            </a:extLst>
          </p:cNvPr>
          <p:cNvGrpSpPr/>
          <p:nvPr/>
        </p:nvGrpSpPr>
        <p:grpSpPr>
          <a:xfrm>
            <a:off x="6665141" y="249637"/>
            <a:ext cx="995680" cy="1066800"/>
            <a:chOff x="660400" y="3688080"/>
            <a:chExt cx="995680" cy="10668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AE5A553-74D7-4213-9B8F-764110F52587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B4C1C6-E963-4601-A512-744E712F6F4A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33A232-4155-416D-B3C2-6895EFDABA6F}"/>
              </a:ext>
            </a:extLst>
          </p:cNvPr>
          <p:cNvGrpSpPr/>
          <p:nvPr/>
        </p:nvGrpSpPr>
        <p:grpSpPr>
          <a:xfrm>
            <a:off x="7927226" y="274409"/>
            <a:ext cx="995680" cy="1066800"/>
            <a:chOff x="660400" y="3688080"/>
            <a:chExt cx="995680" cy="106680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1409FE-B7C1-4DF8-956F-621678DB28F1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EC2761-7E37-4BBB-AE47-0D0A75D1DC69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AF835-FBC3-4619-B8FA-383C47C64813}"/>
              </a:ext>
            </a:extLst>
          </p:cNvPr>
          <p:cNvGrpSpPr/>
          <p:nvPr/>
        </p:nvGrpSpPr>
        <p:grpSpPr>
          <a:xfrm>
            <a:off x="9203134" y="295369"/>
            <a:ext cx="995680" cy="1066800"/>
            <a:chOff x="660400" y="3688080"/>
            <a:chExt cx="995680" cy="106680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0FF548-6FF7-48F4-B120-AC3E2134D1E9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1751C3-9DB0-4B10-BC7B-9F0A8A127B80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310A5DE-6D1E-4134-ABD3-025825C03E25}"/>
              </a:ext>
            </a:extLst>
          </p:cNvPr>
          <p:cNvGrpSpPr/>
          <p:nvPr/>
        </p:nvGrpSpPr>
        <p:grpSpPr>
          <a:xfrm>
            <a:off x="10479042" y="284658"/>
            <a:ext cx="995680" cy="1066800"/>
            <a:chOff x="660400" y="3688080"/>
            <a:chExt cx="995680" cy="106680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5F27748-002D-4EDC-871C-D323E2381230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E153BFB-0B0B-4ED6-85EF-99C4586FC458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1</a:t>
              </a:r>
            </a:p>
          </p:txBody>
        </p:sp>
      </p:grpSp>
      <p:pic>
        <p:nvPicPr>
          <p:cNvPr id="37" name="Picture 2" descr="Download old paper transparent clipart png photo | TOPpng">
            <a:extLst>
              <a:ext uri="{FF2B5EF4-FFF2-40B4-BE49-F238E27FC236}">
                <a16:creationId xmlns:a16="http://schemas.microsoft.com/office/drawing/2014/main" id="{5F4B59A2-C544-43AD-8F94-863C03DB1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" b="9930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67640" y="3229431"/>
            <a:ext cx="6263640" cy="15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FD6DC1-F6A7-447E-814E-8E1B888F96A1}"/>
              </a:ext>
            </a:extLst>
          </p:cNvPr>
          <p:cNvSpPr txBox="1"/>
          <p:nvPr/>
        </p:nvSpPr>
        <p:spPr>
          <a:xfrm>
            <a:off x="570222" y="3333991"/>
            <a:ext cx="4735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hiller" panose="04020404031007020602" pitchFamily="82" charset="0"/>
              </a:rPr>
              <a:t>Ring the following number</a:t>
            </a:r>
          </a:p>
          <a:p>
            <a:pPr algn="ctr"/>
            <a:r>
              <a:rPr lang="en-GB" sz="4000" b="1" dirty="0">
                <a:latin typeface="Chiller" panose="04020404031007020602" pitchFamily="82" charset="0"/>
              </a:rPr>
              <a:t>07891 40 50 60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CF01DA9C-95FE-4F82-839F-F40B6E8640FE}"/>
              </a:ext>
            </a:extLst>
          </p:cNvPr>
          <p:cNvSpPr/>
          <p:nvPr/>
        </p:nvSpPr>
        <p:spPr>
          <a:xfrm>
            <a:off x="8743980" y="2594739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2B0B6F-B58E-4EC3-98DB-5C4E62974320}"/>
              </a:ext>
            </a:extLst>
          </p:cNvPr>
          <p:cNvGrpSpPr/>
          <p:nvPr/>
        </p:nvGrpSpPr>
        <p:grpSpPr>
          <a:xfrm>
            <a:off x="5433775" y="4375998"/>
            <a:ext cx="5543107" cy="1807535"/>
            <a:chOff x="552892" y="2041451"/>
            <a:chExt cx="5543107" cy="1807535"/>
          </a:xfrm>
        </p:grpSpPr>
        <p:sp>
          <p:nvSpPr>
            <p:cNvPr id="41" name="Speech Bubble: Oval 40">
              <a:extLst>
                <a:ext uri="{FF2B5EF4-FFF2-40B4-BE49-F238E27FC236}">
                  <a16:creationId xmlns:a16="http://schemas.microsoft.com/office/drawing/2014/main" id="{ECC5D4D3-D8D7-4B99-B45F-3D8B0855778F}"/>
                </a:ext>
              </a:extLst>
            </p:cNvPr>
            <p:cNvSpPr/>
            <p:nvPr/>
          </p:nvSpPr>
          <p:spPr>
            <a:xfrm>
              <a:off x="552892" y="2041451"/>
              <a:ext cx="5543107" cy="1807535"/>
            </a:xfrm>
            <a:prstGeom prst="wedgeEllipseCallout">
              <a:avLst>
                <a:gd name="adj1" fmla="val 61456"/>
                <a:gd name="adj2" fmla="val -92009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66D3E9C-A50B-42B5-AFCA-22FE943F1D89}"/>
                </a:ext>
              </a:extLst>
            </p:cNvPr>
            <p:cNvSpPr txBox="1"/>
            <p:nvPr/>
          </p:nvSpPr>
          <p:spPr>
            <a:xfrm>
              <a:off x="1017179" y="2491372"/>
              <a:ext cx="46145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/>
                <a:t>Go to the kitchen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42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803">
        <p:fade/>
      </p:transition>
    </mc:Choice>
    <mc:Fallback xmlns="">
      <p:transition spd="med" advTm="16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D39CE-22C1-4079-80BF-20734912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3" t="28148" r="33833" b="2133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7030F23-5C91-40C4-AE6C-581C13C2F049}"/>
              </a:ext>
            </a:extLst>
          </p:cNvPr>
          <p:cNvSpPr/>
          <p:nvPr/>
        </p:nvSpPr>
        <p:spPr>
          <a:xfrm>
            <a:off x="142239" y="142240"/>
            <a:ext cx="7364347" cy="1754326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9C3C3-1E30-486C-9C64-68EBC3D52B6C}"/>
              </a:ext>
            </a:extLst>
          </p:cNvPr>
          <p:cNvSpPr txBox="1"/>
          <p:nvPr/>
        </p:nvSpPr>
        <p:spPr>
          <a:xfrm>
            <a:off x="142240" y="142240"/>
            <a:ext cx="7598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As you walk towards the kitchen the spider refuses to move until you answer his question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CD366-CE82-4A02-93CC-0A336BF094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8" t="6393" r="33752"/>
          <a:stretch/>
        </p:blipFill>
        <p:spPr>
          <a:xfrm>
            <a:off x="8208336" y="659194"/>
            <a:ext cx="2156194" cy="245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01C81-3C0C-42AB-B1E7-320B31501F85}"/>
              </a:ext>
            </a:extLst>
          </p:cNvPr>
          <p:cNvSpPr txBox="1"/>
          <p:nvPr/>
        </p:nvSpPr>
        <p:spPr>
          <a:xfrm>
            <a:off x="142239" y="4007328"/>
            <a:ext cx="565404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process is being shown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this diagram?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5FE57-69CA-458A-85BB-743F2013795E}"/>
              </a:ext>
            </a:extLst>
          </p:cNvPr>
          <p:cNvSpPr txBox="1"/>
          <p:nvPr/>
        </p:nvSpPr>
        <p:spPr>
          <a:xfrm>
            <a:off x="7273025" y="3500658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408F9-6368-4338-A24E-CC8190648722}"/>
              </a:ext>
            </a:extLst>
          </p:cNvPr>
          <p:cNvSpPr txBox="1"/>
          <p:nvPr/>
        </p:nvSpPr>
        <p:spPr>
          <a:xfrm>
            <a:off x="7311397" y="5015775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5B183-396A-4BAF-A202-7BBD8821607E}"/>
              </a:ext>
            </a:extLst>
          </p:cNvPr>
          <p:cNvSpPr txBox="1"/>
          <p:nvPr/>
        </p:nvSpPr>
        <p:spPr>
          <a:xfrm>
            <a:off x="7307594" y="4261669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61F0E-948A-48A1-BD75-8E23E50D28D9}"/>
              </a:ext>
            </a:extLst>
          </p:cNvPr>
          <p:cNvSpPr txBox="1"/>
          <p:nvPr/>
        </p:nvSpPr>
        <p:spPr>
          <a:xfrm>
            <a:off x="7311397" y="575438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44D913-0C98-4529-ABF4-A63BE2EC60F1}"/>
              </a:ext>
            </a:extLst>
          </p:cNvPr>
          <p:cNvSpPr/>
          <p:nvPr/>
        </p:nvSpPr>
        <p:spPr>
          <a:xfrm>
            <a:off x="7884418" y="3429000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Diffusion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228AA0-1A34-46F5-A0BB-4D1E6BB5C04B}"/>
              </a:ext>
            </a:extLst>
          </p:cNvPr>
          <p:cNvSpPr/>
          <p:nvPr/>
        </p:nvSpPr>
        <p:spPr>
          <a:xfrm>
            <a:off x="7884418" y="4190011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Osmosis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FBDC8-890B-4F81-9122-0C56CEC12565}"/>
              </a:ext>
            </a:extLst>
          </p:cNvPr>
          <p:cNvSpPr/>
          <p:nvPr/>
        </p:nvSpPr>
        <p:spPr>
          <a:xfrm>
            <a:off x="7884418" y="4921715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transport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8F3BA6-7AE6-4FC4-A4DA-7EDFF194CEF1}"/>
              </a:ext>
            </a:extLst>
          </p:cNvPr>
          <p:cNvSpPr/>
          <p:nvPr/>
        </p:nvSpPr>
        <p:spPr>
          <a:xfrm>
            <a:off x="7884418" y="5682726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 descr="Transparent Green Checkmark Clip Art at Clker.com - vector clip ...">
            <a:extLst>
              <a:ext uri="{FF2B5EF4-FFF2-40B4-BE49-F238E27FC236}">
                <a16:creationId xmlns:a16="http://schemas.microsoft.com/office/drawing/2014/main" id="{B8402256-51AC-4A26-8102-B31BDC8B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772" y="2979008"/>
            <a:ext cx="933890" cy="9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9F5AD43F-BC68-4235-B8B5-E3DE3F606DFC}"/>
              </a:ext>
            </a:extLst>
          </p:cNvPr>
          <p:cNvSpPr/>
          <p:nvPr/>
        </p:nvSpPr>
        <p:spPr>
          <a:xfrm rot="10800000">
            <a:off x="3534026" y="4016943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9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06">
        <p:fade/>
      </p:transition>
    </mc:Choice>
    <mc:Fallback xmlns="">
      <p:transition spd="med" advTm="25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634CD-053B-4FA0-ACDE-412C24217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741" r="33584" b="21481"/>
          <a:stretch/>
        </p:blipFill>
        <p:spPr>
          <a:xfrm>
            <a:off x="0" y="15240"/>
            <a:ext cx="12192001" cy="68427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EEB1278-B4A5-4131-92F8-E44F28835729}"/>
              </a:ext>
            </a:extLst>
          </p:cNvPr>
          <p:cNvGrpSpPr/>
          <p:nvPr/>
        </p:nvGrpSpPr>
        <p:grpSpPr>
          <a:xfrm>
            <a:off x="0" y="0"/>
            <a:ext cx="8496360" cy="3740466"/>
            <a:chOff x="0" y="0"/>
            <a:chExt cx="8496360" cy="3740466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11A04487-1268-4C04-A6BA-F88CFB96D1F9}"/>
                </a:ext>
              </a:extLst>
            </p:cNvPr>
            <p:cNvSpPr/>
            <p:nvPr/>
          </p:nvSpPr>
          <p:spPr>
            <a:xfrm>
              <a:off x="0" y="0"/>
              <a:ext cx="8364752" cy="3740466"/>
            </a:xfrm>
            <a:prstGeom prst="wedgeEllipseCallout">
              <a:avLst>
                <a:gd name="adj1" fmla="val 64869"/>
                <a:gd name="adj2" fmla="val 49392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2D1183-2227-4C26-AEA9-60A8E9D8F20D}"/>
                </a:ext>
              </a:extLst>
            </p:cNvPr>
            <p:cNvSpPr txBox="1"/>
            <p:nvPr/>
          </p:nvSpPr>
          <p:spPr>
            <a:xfrm>
              <a:off x="131608" y="354924"/>
              <a:ext cx="8364752" cy="338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/>
                <a:t>Answer my riddle to find the location </a:t>
              </a:r>
            </a:p>
            <a:p>
              <a:pPr algn="ctr"/>
              <a:r>
                <a:rPr lang="en-GB" sz="2600" b="1" dirty="0"/>
                <a:t>of the next clue:</a:t>
              </a:r>
            </a:p>
            <a:p>
              <a:pPr algn="ctr"/>
              <a:r>
                <a:rPr lang="en-US" sz="2600" b="1" dirty="0"/>
                <a:t>I get hot but I never sweat</a:t>
              </a:r>
            </a:p>
            <a:p>
              <a:pPr algn="ctr"/>
              <a:r>
                <a:rPr lang="en-US" sz="2600" b="1" dirty="0"/>
                <a:t>I cook things but I’m not a chef</a:t>
              </a:r>
            </a:p>
            <a:p>
              <a:pPr algn="ctr"/>
              <a:r>
                <a:rPr lang="en-US" sz="2600" b="1" dirty="0"/>
                <a:t>I have a door but you don’t go through me</a:t>
              </a:r>
            </a:p>
            <a:p>
              <a:pPr algn="ctr"/>
              <a:r>
                <a:rPr lang="en-US" sz="2600" b="1" dirty="0"/>
                <a:t>I can sometimes clean myself but I’m not a person</a:t>
              </a:r>
            </a:p>
            <a:p>
              <a:pPr algn="ctr"/>
              <a:r>
                <a:rPr lang="en-US" sz="2600" b="1" dirty="0"/>
                <a:t>I can be gas or electric but I’m not a car</a:t>
              </a:r>
              <a:endParaRPr lang="en-US" sz="4000" b="1" dirty="0"/>
            </a:p>
            <a:p>
              <a:pPr algn="ctr"/>
              <a:endParaRPr lang="en-GB" sz="3200" b="1" dirty="0"/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8E78C445-252F-4D89-97F5-27AB64091A95}"/>
              </a:ext>
            </a:extLst>
          </p:cNvPr>
          <p:cNvSpPr/>
          <p:nvPr/>
        </p:nvSpPr>
        <p:spPr>
          <a:xfrm>
            <a:off x="2970501" y="5189083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90">
        <p:fade/>
      </p:transition>
    </mc:Choice>
    <mc:Fallback xmlns="">
      <p:transition spd="med" advTm="47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634CD-053B-4FA0-ACDE-412C24217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741" r="33584" b="21481"/>
          <a:stretch/>
        </p:blipFill>
        <p:spPr>
          <a:xfrm>
            <a:off x="0" y="15240"/>
            <a:ext cx="12192001" cy="684276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3BC9709-260E-4187-8935-5EFDBC0477F1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E151C-AAE8-48B2-BFAD-E0BA446DEB52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You open the oven and find the following clue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46463-A28A-4CBE-BBDA-180769833992}"/>
              </a:ext>
            </a:extLst>
          </p:cNvPr>
          <p:cNvSpPr txBox="1"/>
          <p:nvPr/>
        </p:nvSpPr>
        <p:spPr>
          <a:xfrm>
            <a:off x="8016949" y="1903228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3226D-9D82-44EC-94BF-918426D2BC7D}"/>
              </a:ext>
            </a:extLst>
          </p:cNvPr>
          <p:cNvSpPr txBox="1"/>
          <p:nvPr/>
        </p:nvSpPr>
        <p:spPr>
          <a:xfrm>
            <a:off x="8722242" y="1573619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6F14B-17CA-401A-BBCF-DDC20B6E75A3}"/>
              </a:ext>
            </a:extLst>
          </p:cNvPr>
          <p:cNvSpPr txBox="1"/>
          <p:nvPr/>
        </p:nvSpPr>
        <p:spPr>
          <a:xfrm>
            <a:off x="9509051" y="114251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95D35-1D03-4BCC-B871-A818208ABC98}"/>
              </a:ext>
            </a:extLst>
          </p:cNvPr>
          <p:cNvSpPr txBox="1"/>
          <p:nvPr/>
        </p:nvSpPr>
        <p:spPr>
          <a:xfrm>
            <a:off x="10370288" y="74240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DF857-B3A1-4483-ADFA-5C67AF09D555}"/>
              </a:ext>
            </a:extLst>
          </p:cNvPr>
          <p:cNvSpPr txBox="1"/>
          <p:nvPr/>
        </p:nvSpPr>
        <p:spPr>
          <a:xfrm>
            <a:off x="8016949" y="2562624"/>
            <a:ext cx="27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22205-11B6-4279-8DDF-B2FDADB25C95}"/>
              </a:ext>
            </a:extLst>
          </p:cNvPr>
          <p:cNvSpPr txBox="1"/>
          <p:nvPr/>
        </p:nvSpPr>
        <p:spPr>
          <a:xfrm>
            <a:off x="8722242" y="223301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57EB5-96D4-4751-9C55-DC5E80A15E72}"/>
              </a:ext>
            </a:extLst>
          </p:cNvPr>
          <p:cNvSpPr txBox="1"/>
          <p:nvPr/>
        </p:nvSpPr>
        <p:spPr>
          <a:xfrm>
            <a:off x="9569301" y="183290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4FE21-A3F2-416A-A8F3-B8164DE7D5D3}"/>
              </a:ext>
            </a:extLst>
          </p:cNvPr>
          <p:cNvSpPr txBox="1"/>
          <p:nvPr/>
        </p:nvSpPr>
        <p:spPr>
          <a:xfrm>
            <a:off x="10416361" y="1477077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4ED46-D4E4-49ED-80BD-815FB142C30C}"/>
              </a:ext>
            </a:extLst>
          </p:cNvPr>
          <p:cNvSpPr txBox="1"/>
          <p:nvPr/>
        </p:nvSpPr>
        <p:spPr>
          <a:xfrm>
            <a:off x="8016950" y="3233151"/>
            <a:ext cx="16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D9512-81CD-4EC4-B84F-CE59DF39D036}"/>
              </a:ext>
            </a:extLst>
          </p:cNvPr>
          <p:cNvSpPr txBox="1"/>
          <p:nvPr/>
        </p:nvSpPr>
        <p:spPr>
          <a:xfrm>
            <a:off x="8722242" y="2849879"/>
            <a:ext cx="44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4FF92-6133-4980-84E9-4165C8BB3D3D}"/>
              </a:ext>
            </a:extLst>
          </p:cNvPr>
          <p:cNvSpPr txBox="1"/>
          <p:nvPr/>
        </p:nvSpPr>
        <p:spPr>
          <a:xfrm>
            <a:off x="9525001" y="2562624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2793A-B5EF-4C11-AE71-37405818AE69}"/>
              </a:ext>
            </a:extLst>
          </p:cNvPr>
          <p:cNvSpPr txBox="1"/>
          <p:nvPr/>
        </p:nvSpPr>
        <p:spPr>
          <a:xfrm>
            <a:off x="10416362" y="2233015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12</a:t>
            </a:r>
          </a:p>
        </p:txBody>
      </p:sp>
      <p:pic>
        <p:nvPicPr>
          <p:cNvPr id="21" name="Picture 4" descr="Blank cracked book pages Royalty Free Vector Image">
            <a:extLst>
              <a:ext uri="{FF2B5EF4-FFF2-40B4-BE49-F238E27FC236}">
                <a16:creationId xmlns:a16="http://schemas.microsoft.com/office/drawing/2014/main" id="{D20323A2-E397-4899-8ABD-3D0F9E5DB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5" b="85139" l="150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0515" r="8599" b="17859"/>
          <a:stretch/>
        </p:blipFill>
        <p:spPr bwMode="auto">
          <a:xfrm>
            <a:off x="1554120" y="2762679"/>
            <a:ext cx="5750449" cy="40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3A8664-8A37-48F6-B416-5671E394B4E6}"/>
              </a:ext>
            </a:extLst>
          </p:cNvPr>
          <p:cNvSpPr txBox="1"/>
          <p:nvPr/>
        </p:nvSpPr>
        <p:spPr>
          <a:xfrm>
            <a:off x="1968974" y="1609575"/>
            <a:ext cx="565404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the cupboard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is shown by the right answer to this question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BD351AD-0616-4F79-A734-881680C82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28" t="11391" r="33283" b="6115"/>
          <a:stretch/>
        </p:blipFill>
        <p:spPr>
          <a:xfrm>
            <a:off x="1679944" y="4137237"/>
            <a:ext cx="2644391" cy="24017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0E123CA-3FB4-4737-BA98-82DB12A6CF5D}"/>
              </a:ext>
            </a:extLst>
          </p:cNvPr>
          <p:cNvSpPr txBox="1"/>
          <p:nvPr/>
        </p:nvSpPr>
        <p:spPr>
          <a:xfrm>
            <a:off x="1554120" y="2833901"/>
            <a:ext cx="295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What type of movement of molecules requires energy?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F5DB20-1E7C-4EBB-8C50-4601CF2510DB}"/>
              </a:ext>
            </a:extLst>
          </p:cNvPr>
          <p:cNvSpPr/>
          <p:nvPr/>
        </p:nvSpPr>
        <p:spPr>
          <a:xfrm>
            <a:off x="4926831" y="3132874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Diffusion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8EA08-19D2-4EEF-8148-DCB7BD9501A9}"/>
              </a:ext>
            </a:extLst>
          </p:cNvPr>
          <p:cNvSpPr txBox="1"/>
          <p:nvPr/>
        </p:nvSpPr>
        <p:spPr>
          <a:xfrm>
            <a:off x="4450818" y="315308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6E7EA0-AC92-44A9-A394-49AF89B875C7}"/>
              </a:ext>
            </a:extLst>
          </p:cNvPr>
          <p:cNvSpPr txBox="1"/>
          <p:nvPr/>
        </p:nvSpPr>
        <p:spPr>
          <a:xfrm>
            <a:off x="4447604" y="4713163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48CB63-52CF-4B2D-91A6-4FA2B4EBE2A2}"/>
              </a:ext>
            </a:extLst>
          </p:cNvPr>
          <p:cNvSpPr txBox="1"/>
          <p:nvPr/>
        </p:nvSpPr>
        <p:spPr>
          <a:xfrm>
            <a:off x="4447604" y="3969365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FE40E7-A1D6-4A17-A195-335AA751BACC}"/>
              </a:ext>
            </a:extLst>
          </p:cNvPr>
          <p:cNvSpPr txBox="1"/>
          <p:nvPr/>
        </p:nvSpPr>
        <p:spPr>
          <a:xfrm>
            <a:off x="4471876" y="5506882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56B387-426F-49EA-A865-79D07E9862B8}"/>
              </a:ext>
            </a:extLst>
          </p:cNvPr>
          <p:cNvSpPr/>
          <p:nvPr/>
        </p:nvSpPr>
        <p:spPr>
          <a:xfrm>
            <a:off x="4955274" y="3957962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Osmosis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D63858-992D-49A1-B6FA-B5050A4E50C0}"/>
              </a:ext>
            </a:extLst>
          </p:cNvPr>
          <p:cNvSpPr/>
          <p:nvPr/>
        </p:nvSpPr>
        <p:spPr>
          <a:xfrm>
            <a:off x="4955273" y="4692956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transport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4838C1-0539-4281-AC3A-50E4DF822F90}"/>
              </a:ext>
            </a:extLst>
          </p:cNvPr>
          <p:cNvSpPr/>
          <p:nvPr/>
        </p:nvSpPr>
        <p:spPr>
          <a:xfrm>
            <a:off x="5009796" y="5496779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Chemiosmosis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66F3539-C1F3-40B0-B9A6-52772C8D54EE}"/>
              </a:ext>
            </a:extLst>
          </p:cNvPr>
          <p:cNvSpPr/>
          <p:nvPr/>
        </p:nvSpPr>
        <p:spPr>
          <a:xfrm>
            <a:off x="8845609" y="1288889"/>
            <a:ext cx="646402" cy="354580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6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41">
        <p:fade/>
      </p:transition>
    </mc:Choice>
    <mc:Fallback xmlns="">
      <p:transition spd="med" advTm="22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634CD-053B-4FA0-ACDE-412C24217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741" r="33584" b="21481"/>
          <a:stretch/>
        </p:blipFill>
        <p:spPr>
          <a:xfrm>
            <a:off x="0" y="15240"/>
            <a:ext cx="12192001" cy="684276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3BC9709-260E-4187-8935-5EFDBC0477F1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E151C-AAE8-48B2-BFAD-E0BA446DEB52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You open the cupboard and find the next clue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46463-A28A-4CBE-BBDA-180769833992}"/>
              </a:ext>
            </a:extLst>
          </p:cNvPr>
          <p:cNvSpPr txBox="1"/>
          <p:nvPr/>
        </p:nvSpPr>
        <p:spPr>
          <a:xfrm>
            <a:off x="8016949" y="1903228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3226D-9D82-44EC-94BF-918426D2BC7D}"/>
              </a:ext>
            </a:extLst>
          </p:cNvPr>
          <p:cNvSpPr txBox="1"/>
          <p:nvPr/>
        </p:nvSpPr>
        <p:spPr>
          <a:xfrm>
            <a:off x="8722242" y="1573619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6F14B-17CA-401A-BBCF-DDC20B6E75A3}"/>
              </a:ext>
            </a:extLst>
          </p:cNvPr>
          <p:cNvSpPr txBox="1"/>
          <p:nvPr/>
        </p:nvSpPr>
        <p:spPr>
          <a:xfrm>
            <a:off x="9509051" y="114251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95D35-1D03-4BCC-B871-A818208ABC98}"/>
              </a:ext>
            </a:extLst>
          </p:cNvPr>
          <p:cNvSpPr txBox="1"/>
          <p:nvPr/>
        </p:nvSpPr>
        <p:spPr>
          <a:xfrm>
            <a:off x="10370288" y="74240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DF857-B3A1-4483-ADFA-5C67AF09D555}"/>
              </a:ext>
            </a:extLst>
          </p:cNvPr>
          <p:cNvSpPr txBox="1"/>
          <p:nvPr/>
        </p:nvSpPr>
        <p:spPr>
          <a:xfrm>
            <a:off x="8016949" y="2562624"/>
            <a:ext cx="27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22205-11B6-4279-8DDF-B2FDADB25C95}"/>
              </a:ext>
            </a:extLst>
          </p:cNvPr>
          <p:cNvSpPr txBox="1"/>
          <p:nvPr/>
        </p:nvSpPr>
        <p:spPr>
          <a:xfrm>
            <a:off x="8722242" y="223301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57EB5-96D4-4751-9C55-DC5E80A15E72}"/>
              </a:ext>
            </a:extLst>
          </p:cNvPr>
          <p:cNvSpPr txBox="1"/>
          <p:nvPr/>
        </p:nvSpPr>
        <p:spPr>
          <a:xfrm>
            <a:off x="9569301" y="183290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4FE21-A3F2-416A-A8F3-B8164DE7D5D3}"/>
              </a:ext>
            </a:extLst>
          </p:cNvPr>
          <p:cNvSpPr txBox="1"/>
          <p:nvPr/>
        </p:nvSpPr>
        <p:spPr>
          <a:xfrm>
            <a:off x="10416361" y="1477077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4ED46-D4E4-49ED-80BD-815FB142C30C}"/>
              </a:ext>
            </a:extLst>
          </p:cNvPr>
          <p:cNvSpPr txBox="1"/>
          <p:nvPr/>
        </p:nvSpPr>
        <p:spPr>
          <a:xfrm>
            <a:off x="8016950" y="3233151"/>
            <a:ext cx="16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D9512-81CD-4EC4-B84F-CE59DF39D036}"/>
              </a:ext>
            </a:extLst>
          </p:cNvPr>
          <p:cNvSpPr txBox="1"/>
          <p:nvPr/>
        </p:nvSpPr>
        <p:spPr>
          <a:xfrm>
            <a:off x="8722242" y="2849879"/>
            <a:ext cx="44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4FF92-6133-4980-84E9-4165C8BB3D3D}"/>
              </a:ext>
            </a:extLst>
          </p:cNvPr>
          <p:cNvSpPr txBox="1"/>
          <p:nvPr/>
        </p:nvSpPr>
        <p:spPr>
          <a:xfrm>
            <a:off x="9525001" y="2562624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2793A-B5EF-4C11-AE71-37405818AE69}"/>
              </a:ext>
            </a:extLst>
          </p:cNvPr>
          <p:cNvSpPr txBox="1"/>
          <p:nvPr/>
        </p:nvSpPr>
        <p:spPr>
          <a:xfrm>
            <a:off x="10416362" y="2233015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12</a:t>
            </a:r>
          </a:p>
        </p:txBody>
      </p:sp>
      <p:pic>
        <p:nvPicPr>
          <p:cNvPr id="21" name="Picture 4" descr="Blank cracked book pages Royalty Free Vector Image">
            <a:extLst>
              <a:ext uri="{FF2B5EF4-FFF2-40B4-BE49-F238E27FC236}">
                <a16:creationId xmlns:a16="http://schemas.microsoft.com/office/drawing/2014/main" id="{D20323A2-E397-4899-8ABD-3D0F9E5DB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5" b="85139" l="150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0515" r="8599" b="17859"/>
          <a:stretch/>
        </p:blipFill>
        <p:spPr bwMode="auto">
          <a:xfrm>
            <a:off x="1554120" y="2762679"/>
            <a:ext cx="5750449" cy="40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3A8664-8A37-48F6-B416-5671E394B4E6}"/>
              </a:ext>
            </a:extLst>
          </p:cNvPr>
          <p:cNvSpPr txBox="1"/>
          <p:nvPr/>
        </p:nvSpPr>
        <p:spPr>
          <a:xfrm>
            <a:off x="1968974" y="1609575"/>
            <a:ext cx="565404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the cupboard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is shown by the right answer to this question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E123CA-3FB4-4737-BA98-82DB12A6CF5D}"/>
              </a:ext>
            </a:extLst>
          </p:cNvPr>
          <p:cNvSpPr txBox="1"/>
          <p:nvPr/>
        </p:nvSpPr>
        <p:spPr>
          <a:xfrm>
            <a:off x="1554120" y="2833901"/>
            <a:ext cx="295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What is the type of movement that involves water?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F5DB20-1E7C-4EBB-8C50-4601CF2510DB}"/>
              </a:ext>
            </a:extLst>
          </p:cNvPr>
          <p:cNvSpPr/>
          <p:nvPr/>
        </p:nvSpPr>
        <p:spPr>
          <a:xfrm>
            <a:off x="4926831" y="3132874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Diffusion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8EA08-19D2-4EEF-8148-DCB7BD9501A9}"/>
              </a:ext>
            </a:extLst>
          </p:cNvPr>
          <p:cNvSpPr txBox="1"/>
          <p:nvPr/>
        </p:nvSpPr>
        <p:spPr>
          <a:xfrm>
            <a:off x="4450818" y="315308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6E7EA0-AC92-44A9-A394-49AF89B875C7}"/>
              </a:ext>
            </a:extLst>
          </p:cNvPr>
          <p:cNvSpPr txBox="1"/>
          <p:nvPr/>
        </p:nvSpPr>
        <p:spPr>
          <a:xfrm>
            <a:off x="4447604" y="4713163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48CB63-52CF-4B2D-91A6-4FA2B4EBE2A2}"/>
              </a:ext>
            </a:extLst>
          </p:cNvPr>
          <p:cNvSpPr txBox="1"/>
          <p:nvPr/>
        </p:nvSpPr>
        <p:spPr>
          <a:xfrm>
            <a:off x="4447604" y="3969365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FE40E7-A1D6-4A17-A195-335AA751BACC}"/>
              </a:ext>
            </a:extLst>
          </p:cNvPr>
          <p:cNvSpPr txBox="1"/>
          <p:nvPr/>
        </p:nvSpPr>
        <p:spPr>
          <a:xfrm>
            <a:off x="4471876" y="5506882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56B387-426F-49EA-A865-79D07E9862B8}"/>
              </a:ext>
            </a:extLst>
          </p:cNvPr>
          <p:cNvSpPr/>
          <p:nvPr/>
        </p:nvSpPr>
        <p:spPr>
          <a:xfrm>
            <a:off x="4955274" y="3957962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Osmosis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D63858-992D-49A1-B6FA-B5050A4E50C0}"/>
              </a:ext>
            </a:extLst>
          </p:cNvPr>
          <p:cNvSpPr/>
          <p:nvPr/>
        </p:nvSpPr>
        <p:spPr>
          <a:xfrm>
            <a:off x="4955273" y="4692956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transport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4838C1-0539-4281-AC3A-50E4DF822F90}"/>
              </a:ext>
            </a:extLst>
          </p:cNvPr>
          <p:cNvSpPr/>
          <p:nvPr/>
        </p:nvSpPr>
        <p:spPr>
          <a:xfrm>
            <a:off x="5009796" y="5496779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Chemiosmosis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CA9534D7-B14C-42EF-9C86-EFCC55C9FF4E}"/>
              </a:ext>
            </a:extLst>
          </p:cNvPr>
          <p:cNvSpPr/>
          <p:nvPr/>
        </p:nvSpPr>
        <p:spPr>
          <a:xfrm rot="9334851">
            <a:off x="9255476" y="1096323"/>
            <a:ext cx="87243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5FA51A2-0E63-4242-9347-1C72FC4971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47" t="6393" r="33283"/>
          <a:stretch/>
        </p:blipFill>
        <p:spPr>
          <a:xfrm>
            <a:off x="1786508" y="3994612"/>
            <a:ext cx="2370230" cy="2406036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8D53A3D3-C3F3-410D-A37C-70D6506BC518}"/>
              </a:ext>
            </a:extLst>
          </p:cNvPr>
          <p:cNvSpPr/>
          <p:nvPr/>
        </p:nvSpPr>
        <p:spPr>
          <a:xfrm>
            <a:off x="8120549" y="2377321"/>
            <a:ext cx="646402" cy="354580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31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941">
        <p:fade/>
      </p:transition>
    </mc:Choice>
    <mc:Fallback xmlns="">
      <p:transition spd="med" advTm="20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634CD-053B-4FA0-ACDE-412C24217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741" r="33584" b="21481"/>
          <a:stretch/>
        </p:blipFill>
        <p:spPr>
          <a:xfrm>
            <a:off x="0" y="15240"/>
            <a:ext cx="12192001" cy="684276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3BC9709-260E-4187-8935-5EFDBC0477F1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E151C-AAE8-48B2-BFAD-E0BA446DEB52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open the cupboard and find the next clue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46463-A28A-4CBE-BBDA-180769833992}"/>
              </a:ext>
            </a:extLst>
          </p:cNvPr>
          <p:cNvSpPr txBox="1"/>
          <p:nvPr/>
        </p:nvSpPr>
        <p:spPr>
          <a:xfrm>
            <a:off x="8016949" y="1903228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3226D-9D82-44EC-94BF-918426D2BC7D}"/>
              </a:ext>
            </a:extLst>
          </p:cNvPr>
          <p:cNvSpPr txBox="1"/>
          <p:nvPr/>
        </p:nvSpPr>
        <p:spPr>
          <a:xfrm>
            <a:off x="8722242" y="1573619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6F14B-17CA-401A-BBCF-DDC20B6E75A3}"/>
              </a:ext>
            </a:extLst>
          </p:cNvPr>
          <p:cNvSpPr txBox="1"/>
          <p:nvPr/>
        </p:nvSpPr>
        <p:spPr>
          <a:xfrm>
            <a:off x="9509051" y="114251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95D35-1D03-4BCC-B871-A818208ABC98}"/>
              </a:ext>
            </a:extLst>
          </p:cNvPr>
          <p:cNvSpPr txBox="1"/>
          <p:nvPr/>
        </p:nvSpPr>
        <p:spPr>
          <a:xfrm>
            <a:off x="10370288" y="74240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DF857-B3A1-4483-ADFA-5C67AF09D555}"/>
              </a:ext>
            </a:extLst>
          </p:cNvPr>
          <p:cNvSpPr txBox="1"/>
          <p:nvPr/>
        </p:nvSpPr>
        <p:spPr>
          <a:xfrm>
            <a:off x="8016949" y="2562624"/>
            <a:ext cx="27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22205-11B6-4279-8DDF-B2FDADB25C95}"/>
              </a:ext>
            </a:extLst>
          </p:cNvPr>
          <p:cNvSpPr txBox="1"/>
          <p:nvPr/>
        </p:nvSpPr>
        <p:spPr>
          <a:xfrm>
            <a:off x="8722242" y="223301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57EB5-96D4-4751-9C55-DC5E80A15E72}"/>
              </a:ext>
            </a:extLst>
          </p:cNvPr>
          <p:cNvSpPr txBox="1"/>
          <p:nvPr/>
        </p:nvSpPr>
        <p:spPr>
          <a:xfrm>
            <a:off x="9569301" y="183290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4FE21-A3F2-416A-A8F3-B8164DE7D5D3}"/>
              </a:ext>
            </a:extLst>
          </p:cNvPr>
          <p:cNvSpPr txBox="1"/>
          <p:nvPr/>
        </p:nvSpPr>
        <p:spPr>
          <a:xfrm>
            <a:off x="10416361" y="1477077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4ED46-D4E4-49ED-80BD-815FB142C30C}"/>
              </a:ext>
            </a:extLst>
          </p:cNvPr>
          <p:cNvSpPr txBox="1"/>
          <p:nvPr/>
        </p:nvSpPr>
        <p:spPr>
          <a:xfrm>
            <a:off x="8016950" y="3233151"/>
            <a:ext cx="16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D9512-81CD-4EC4-B84F-CE59DF39D036}"/>
              </a:ext>
            </a:extLst>
          </p:cNvPr>
          <p:cNvSpPr txBox="1"/>
          <p:nvPr/>
        </p:nvSpPr>
        <p:spPr>
          <a:xfrm>
            <a:off x="8722242" y="2849879"/>
            <a:ext cx="44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4FF92-6133-4980-84E9-4165C8BB3D3D}"/>
              </a:ext>
            </a:extLst>
          </p:cNvPr>
          <p:cNvSpPr txBox="1"/>
          <p:nvPr/>
        </p:nvSpPr>
        <p:spPr>
          <a:xfrm>
            <a:off x="9525001" y="2562624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2793A-B5EF-4C11-AE71-37405818AE69}"/>
              </a:ext>
            </a:extLst>
          </p:cNvPr>
          <p:cNvSpPr txBox="1"/>
          <p:nvPr/>
        </p:nvSpPr>
        <p:spPr>
          <a:xfrm>
            <a:off x="10416362" y="2233015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21" name="Picture 4" descr="Blank cracked book pages Royalty Free Vector Image">
            <a:extLst>
              <a:ext uri="{FF2B5EF4-FFF2-40B4-BE49-F238E27FC236}">
                <a16:creationId xmlns:a16="http://schemas.microsoft.com/office/drawing/2014/main" id="{D20323A2-E397-4899-8ABD-3D0F9E5DB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5" b="85139" l="150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0515" r="8599" b="17859"/>
          <a:stretch/>
        </p:blipFill>
        <p:spPr bwMode="auto">
          <a:xfrm>
            <a:off x="1554120" y="2762679"/>
            <a:ext cx="5750449" cy="40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3A8664-8A37-48F6-B416-5671E394B4E6}"/>
              </a:ext>
            </a:extLst>
          </p:cNvPr>
          <p:cNvSpPr txBox="1"/>
          <p:nvPr/>
        </p:nvSpPr>
        <p:spPr>
          <a:xfrm>
            <a:off x="1968974" y="1609575"/>
            <a:ext cx="565404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the cupboard that is shown by the right answer to this question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E123CA-3FB4-4737-BA98-82DB12A6CF5D}"/>
              </a:ext>
            </a:extLst>
          </p:cNvPr>
          <p:cNvSpPr txBox="1"/>
          <p:nvPr/>
        </p:nvSpPr>
        <p:spPr>
          <a:xfrm>
            <a:off x="1554120" y="2833901"/>
            <a:ext cx="295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What does a prokaryotic cell not have that an eukaryotic cell does?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F5DB20-1E7C-4EBB-8C50-4601CF2510DB}"/>
              </a:ext>
            </a:extLst>
          </p:cNvPr>
          <p:cNvSpPr/>
          <p:nvPr/>
        </p:nvSpPr>
        <p:spPr>
          <a:xfrm>
            <a:off x="4926831" y="3132874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membrane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8EA08-19D2-4EEF-8148-DCB7BD9501A9}"/>
              </a:ext>
            </a:extLst>
          </p:cNvPr>
          <p:cNvSpPr txBox="1"/>
          <p:nvPr/>
        </p:nvSpPr>
        <p:spPr>
          <a:xfrm>
            <a:off x="4450818" y="315308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6E7EA0-AC92-44A9-A394-49AF89B875C7}"/>
              </a:ext>
            </a:extLst>
          </p:cNvPr>
          <p:cNvSpPr txBox="1"/>
          <p:nvPr/>
        </p:nvSpPr>
        <p:spPr>
          <a:xfrm>
            <a:off x="4447604" y="4713163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48CB63-52CF-4B2D-91A6-4FA2B4EBE2A2}"/>
              </a:ext>
            </a:extLst>
          </p:cNvPr>
          <p:cNvSpPr txBox="1"/>
          <p:nvPr/>
        </p:nvSpPr>
        <p:spPr>
          <a:xfrm>
            <a:off x="4447604" y="3969365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FE40E7-A1D6-4A17-A195-335AA751BACC}"/>
              </a:ext>
            </a:extLst>
          </p:cNvPr>
          <p:cNvSpPr txBox="1"/>
          <p:nvPr/>
        </p:nvSpPr>
        <p:spPr>
          <a:xfrm>
            <a:off x="4471876" y="5506882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56B387-426F-49EA-A865-79D07E9862B8}"/>
              </a:ext>
            </a:extLst>
          </p:cNvPr>
          <p:cNvSpPr/>
          <p:nvPr/>
        </p:nvSpPr>
        <p:spPr>
          <a:xfrm>
            <a:off x="4955274" y="3957962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Cell wall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D63858-992D-49A1-B6FA-B5050A4E50C0}"/>
              </a:ext>
            </a:extLst>
          </p:cNvPr>
          <p:cNvSpPr/>
          <p:nvPr/>
        </p:nvSpPr>
        <p:spPr>
          <a:xfrm>
            <a:off x="4955273" y="4692956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Nucleus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4838C1-0539-4281-AC3A-50E4DF822F90}"/>
              </a:ext>
            </a:extLst>
          </p:cNvPr>
          <p:cNvSpPr/>
          <p:nvPr/>
        </p:nvSpPr>
        <p:spPr>
          <a:xfrm>
            <a:off x="5009796" y="5496779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Cytoplasm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CA9534D7-B14C-42EF-9C86-EFCC55C9FF4E}"/>
              </a:ext>
            </a:extLst>
          </p:cNvPr>
          <p:cNvSpPr/>
          <p:nvPr/>
        </p:nvSpPr>
        <p:spPr>
          <a:xfrm rot="9334851">
            <a:off x="9255476" y="1096323"/>
            <a:ext cx="87243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7E4A4563-0FEA-4423-84C8-C98BA938D095}"/>
              </a:ext>
            </a:extLst>
          </p:cNvPr>
          <p:cNvSpPr/>
          <p:nvPr/>
        </p:nvSpPr>
        <p:spPr>
          <a:xfrm rot="9334851">
            <a:off x="8521714" y="2122956"/>
            <a:ext cx="87243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6DA084E-BA8E-4615-B35E-91AF1316EA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48"/>
          <a:stretch/>
        </p:blipFill>
        <p:spPr>
          <a:xfrm>
            <a:off x="1679050" y="4189661"/>
            <a:ext cx="2603016" cy="1554857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6C037A4D-D854-448C-A407-B72E58908C85}"/>
              </a:ext>
            </a:extLst>
          </p:cNvPr>
          <p:cNvSpPr/>
          <p:nvPr/>
        </p:nvSpPr>
        <p:spPr>
          <a:xfrm>
            <a:off x="9588528" y="864880"/>
            <a:ext cx="646402" cy="354580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8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53">
        <p:fade/>
      </p:transition>
    </mc:Choice>
    <mc:Fallback xmlns="">
      <p:transition spd="med" advTm="21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634CD-053B-4FA0-ACDE-412C24217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741" r="33584" b="21481"/>
          <a:stretch/>
        </p:blipFill>
        <p:spPr>
          <a:xfrm>
            <a:off x="0" y="15240"/>
            <a:ext cx="12192001" cy="684276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3BC9709-260E-4187-8935-5EFDBC0477F1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E151C-AAE8-48B2-BFAD-E0BA446DEB52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open the cupboard and find the next clue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46463-A28A-4CBE-BBDA-180769833992}"/>
              </a:ext>
            </a:extLst>
          </p:cNvPr>
          <p:cNvSpPr txBox="1"/>
          <p:nvPr/>
        </p:nvSpPr>
        <p:spPr>
          <a:xfrm>
            <a:off x="8016949" y="1903228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3226D-9D82-44EC-94BF-918426D2BC7D}"/>
              </a:ext>
            </a:extLst>
          </p:cNvPr>
          <p:cNvSpPr txBox="1"/>
          <p:nvPr/>
        </p:nvSpPr>
        <p:spPr>
          <a:xfrm>
            <a:off x="8722242" y="1573619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6F14B-17CA-401A-BBCF-DDC20B6E75A3}"/>
              </a:ext>
            </a:extLst>
          </p:cNvPr>
          <p:cNvSpPr txBox="1"/>
          <p:nvPr/>
        </p:nvSpPr>
        <p:spPr>
          <a:xfrm>
            <a:off x="9509051" y="114251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95D35-1D03-4BCC-B871-A818208ABC98}"/>
              </a:ext>
            </a:extLst>
          </p:cNvPr>
          <p:cNvSpPr txBox="1"/>
          <p:nvPr/>
        </p:nvSpPr>
        <p:spPr>
          <a:xfrm>
            <a:off x="10370288" y="74240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DF857-B3A1-4483-ADFA-5C67AF09D555}"/>
              </a:ext>
            </a:extLst>
          </p:cNvPr>
          <p:cNvSpPr txBox="1"/>
          <p:nvPr/>
        </p:nvSpPr>
        <p:spPr>
          <a:xfrm>
            <a:off x="8016949" y="2562624"/>
            <a:ext cx="27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22205-11B6-4279-8DDF-B2FDADB25C95}"/>
              </a:ext>
            </a:extLst>
          </p:cNvPr>
          <p:cNvSpPr txBox="1"/>
          <p:nvPr/>
        </p:nvSpPr>
        <p:spPr>
          <a:xfrm>
            <a:off x="8722242" y="223301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57EB5-96D4-4751-9C55-DC5E80A15E72}"/>
              </a:ext>
            </a:extLst>
          </p:cNvPr>
          <p:cNvSpPr txBox="1"/>
          <p:nvPr/>
        </p:nvSpPr>
        <p:spPr>
          <a:xfrm>
            <a:off x="9569301" y="183290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4FE21-A3F2-416A-A8F3-B8164DE7D5D3}"/>
              </a:ext>
            </a:extLst>
          </p:cNvPr>
          <p:cNvSpPr txBox="1"/>
          <p:nvPr/>
        </p:nvSpPr>
        <p:spPr>
          <a:xfrm>
            <a:off x="10416361" y="1477077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4ED46-D4E4-49ED-80BD-815FB142C30C}"/>
              </a:ext>
            </a:extLst>
          </p:cNvPr>
          <p:cNvSpPr txBox="1"/>
          <p:nvPr/>
        </p:nvSpPr>
        <p:spPr>
          <a:xfrm>
            <a:off x="8016950" y="3233151"/>
            <a:ext cx="16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D9512-81CD-4EC4-B84F-CE59DF39D036}"/>
              </a:ext>
            </a:extLst>
          </p:cNvPr>
          <p:cNvSpPr txBox="1"/>
          <p:nvPr/>
        </p:nvSpPr>
        <p:spPr>
          <a:xfrm>
            <a:off x="8722242" y="2849879"/>
            <a:ext cx="44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4FF92-6133-4980-84E9-4165C8BB3D3D}"/>
              </a:ext>
            </a:extLst>
          </p:cNvPr>
          <p:cNvSpPr txBox="1"/>
          <p:nvPr/>
        </p:nvSpPr>
        <p:spPr>
          <a:xfrm>
            <a:off x="9525001" y="2562624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2793A-B5EF-4C11-AE71-37405818AE69}"/>
              </a:ext>
            </a:extLst>
          </p:cNvPr>
          <p:cNvSpPr txBox="1"/>
          <p:nvPr/>
        </p:nvSpPr>
        <p:spPr>
          <a:xfrm>
            <a:off x="10416362" y="2233015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21" name="Picture 4" descr="Blank cracked book pages Royalty Free Vector Image">
            <a:extLst>
              <a:ext uri="{FF2B5EF4-FFF2-40B4-BE49-F238E27FC236}">
                <a16:creationId xmlns:a16="http://schemas.microsoft.com/office/drawing/2014/main" id="{D20323A2-E397-4899-8ABD-3D0F9E5DB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5" b="85139" l="150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0515" r="8599" b="17859"/>
          <a:stretch/>
        </p:blipFill>
        <p:spPr bwMode="auto">
          <a:xfrm>
            <a:off x="1554120" y="2762679"/>
            <a:ext cx="5750449" cy="40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3A8664-8A37-48F6-B416-5671E394B4E6}"/>
              </a:ext>
            </a:extLst>
          </p:cNvPr>
          <p:cNvSpPr txBox="1"/>
          <p:nvPr/>
        </p:nvSpPr>
        <p:spPr>
          <a:xfrm>
            <a:off x="1968974" y="1609575"/>
            <a:ext cx="565404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the cupboard that is shown by the right answer to this question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E123CA-3FB4-4737-BA98-82DB12A6CF5D}"/>
              </a:ext>
            </a:extLst>
          </p:cNvPr>
          <p:cNvSpPr txBox="1"/>
          <p:nvPr/>
        </p:nvSpPr>
        <p:spPr>
          <a:xfrm>
            <a:off x="1554120" y="2833901"/>
            <a:ext cx="295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Which part of a microscope changes the magnification?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F5DB20-1E7C-4EBB-8C50-4601CF2510DB}"/>
              </a:ext>
            </a:extLst>
          </p:cNvPr>
          <p:cNvSpPr/>
          <p:nvPr/>
        </p:nvSpPr>
        <p:spPr>
          <a:xfrm>
            <a:off x="4926831" y="3132874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Fine focus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8EA08-19D2-4EEF-8148-DCB7BD9501A9}"/>
              </a:ext>
            </a:extLst>
          </p:cNvPr>
          <p:cNvSpPr txBox="1"/>
          <p:nvPr/>
        </p:nvSpPr>
        <p:spPr>
          <a:xfrm>
            <a:off x="4450818" y="315308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6E7EA0-AC92-44A9-A394-49AF89B875C7}"/>
              </a:ext>
            </a:extLst>
          </p:cNvPr>
          <p:cNvSpPr txBox="1"/>
          <p:nvPr/>
        </p:nvSpPr>
        <p:spPr>
          <a:xfrm>
            <a:off x="4447604" y="4713163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48CB63-52CF-4B2D-91A6-4FA2B4EBE2A2}"/>
              </a:ext>
            </a:extLst>
          </p:cNvPr>
          <p:cNvSpPr txBox="1"/>
          <p:nvPr/>
        </p:nvSpPr>
        <p:spPr>
          <a:xfrm>
            <a:off x="4447604" y="3969365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FE40E7-A1D6-4A17-A195-335AA751BACC}"/>
              </a:ext>
            </a:extLst>
          </p:cNvPr>
          <p:cNvSpPr txBox="1"/>
          <p:nvPr/>
        </p:nvSpPr>
        <p:spPr>
          <a:xfrm>
            <a:off x="4471876" y="5506882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56B387-426F-49EA-A865-79D07E9862B8}"/>
              </a:ext>
            </a:extLst>
          </p:cNvPr>
          <p:cNvSpPr/>
          <p:nvPr/>
        </p:nvSpPr>
        <p:spPr>
          <a:xfrm>
            <a:off x="4955274" y="3957962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Eyepiece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D63858-992D-49A1-B6FA-B5050A4E50C0}"/>
              </a:ext>
            </a:extLst>
          </p:cNvPr>
          <p:cNvSpPr/>
          <p:nvPr/>
        </p:nvSpPr>
        <p:spPr>
          <a:xfrm>
            <a:off x="4955273" y="4692956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Condenser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4838C1-0539-4281-AC3A-50E4DF822F90}"/>
              </a:ext>
            </a:extLst>
          </p:cNvPr>
          <p:cNvSpPr/>
          <p:nvPr/>
        </p:nvSpPr>
        <p:spPr>
          <a:xfrm>
            <a:off x="5009796" y="5496779"/>
            <a:ext cx="217240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Objective lens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CA9534D7-B14C-42EF-9C86-EFCC55C9FF4E}"/>
              </a:ext>
            </a:extLst>
          </p:cNvPr>
          <p:cNvSpPr/>
          <p:nvPr/>
        </p:nvSpPr>
        <p:spPr>
          <a:xfrm rot="9334851">
            <a:off x="9255476" y="1096323"/>
            <a:ext cx="87243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7E4A4563-0FEA-4423-84C8-C98BA938D095}"/>
              </a:ext>
            </a:extLst>
          </p:cNvPr>
          <p:cNvSpPr/>
          <p:nvPr/>
        </p:nvSpPr>
        <p:spPr>
          <a:xfrm rot="9334851">
            <a:off x="8521714" y="2122956"/>
            <a:ext cx="87243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0F3709ED-63FB-40E6-B72D-54C59240D18C}"/>
              </a:ext>
            </a:extLst>
          </p:cNvPr>
          <p:cNvSpPr/>
          <p:nvPr/>
        </p:nvSpPr>
        <p:spPr>
          <a:xfrm rot="9334851">
            <a:off x="10066090" y="677737"/>
            <a:ext cx="101114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A650FE1-8E82-453C-A480-730653048B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09" r="7418"/>
          <a:stretch/>
        </p:blipFill>
        <p:spPr>
          <a:xfrm>
            <a:off x="1661058" y="4186589"/>
            <a:ext cx="2647621" cy="2086620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4859628E-5F39-4D0F-8F5D-B0A74D97D114}"/>
              </a:ext>
            </a:extLst>
          </p:cNvPr>
          <p:cNvSpPr/>
          <p:nvPr/>
        </p:nvSpPr>
        <p:spPr>
          <a:xfrm>
            <a:off x="7367003" y="3332929"/>
            <a:ext cx="646402" cy="354580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467">
        <p:fade/>
      </p:transition>
    </mc:Choice>
    <mc:Fallback xmlns="">
      <p:transition spd="med" advTm="20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634CD-053B-4FA0-ACDE-412C24217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741" r="33584" b="21481"/>
          <a:stretch/>
        </p:blipFill>
        <p:spPr>
          <a:xfrm>
            <a:off x="0" y="15240"/>
            <a:ext cx="12192001" cy="684276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3BC9709-260E-4187-8935-5EFDBC0477F1}"/>
              </a:ext>
            </a:extLst>
          </p:cNvPr>
          <p:cNvSpPr/>
          <p:nvPr/>
        </p:nvSpPr>
        <p:spPr>
          <a:xfrm>
            <a:off x="142240" y="142240"/>
            <a:ext cx="5953760" cy="1686278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E151C-AAE8-48B2-BFAD-E0BA446DEB52}"/>
              </a:ext>
            </a:extLst>
          </p:cNvPr>
          <p:cNvSpPr txBox="1"/>
          <p:nvPr/>
        </p:nvSpPr>
        <p:spPr>
          <a:xfrm>
            <a:off x="142240" y="142240"/>
            <a:ext cx="5953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cupboard you find a piece of cheese.  Who should you give it to?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46463-A28A-4CBE-BBDA-180769833992}"/>
              </a:ext>
            </a:extLst>
          </p:cNvPr>
          <p:cNvSpPr txBox="1"/>
          <p:nvPr/>
        </p:nvSpPr>
        <p:spPr>
          <a:xfrm>
            <a:off x="8016949" y="1903228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3226D-9D82-44EC-94BF-918426D2BC7D}"/>
              </a:ext>
            </a:extLst>
          </p:cNvPr>
          <p:cNvSpPr txBox="1"/>
          <p:nvPr/>
        </p:nvSpPr>
        <p:spPr>
          <a:xfrm>
            <a:off x="8722242" y="1573619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6F14B-17CA-401A-BBCF-DDC20B6E75A3}"/>
              </a:ext>
            </a:extLst>
          </p:cNvPr>
          <p:cNvSpPr txBox="1"/>
          <p:nvPr/>
        </p:nvSpPr>
        <p:spPr>
          <a:xfrm>
            <a:off x="9509051" y="114251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95D35-1D03-4BCC-B871-A818208ABC98}"/>
              </a:ext>
            </a:extLst>
          </p:cNvPr>
          <p:cNvSpPr txBox="1"/>
          <p:nvPr/>
        </p:nvSpPr>
        <p:spPr>
          <a:xfrm>
            <a:off x="10370288" y="742404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DF857-B3A1-4483-ADFA-5C67AF09D555}"/>
              </a:ext>
            </a:extLst>
          </p:cNvPr>
          <p:cNvSpPr txBox="1"/>
          <p:nvPr/>
        </p:nvSpPr>
        <p:spPr>
          <a:xfrm>
            <a:off x="8016949" y="2562624"/>
            <a:ext cx="27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22205-11B6-4279-8DDF-B2FDADB25C95}"/>
              </a:ext>
            </a:extLst>
          </p:cNvPr>
          <p:cNvSpPr txBox="1"/>
          <p:nvPr/>
        </p:nvSpPr>
        <p:spPr>
          <a:xfrm>
            <a:off x="8722242" y="223301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57EB5-96D4-4751-9C55-DC5E80A15E72}"/>
              </a:ext>
            </a:extLst>
          </p:cNvPr>
          <p:cNvSpPr txBox="1"/>
          <p:nvPr/>
        </p:nvSpPr>
        <p:spPr>
          <a:xfrm>
            <a:off x="9569301" y="1832905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4FE21-A3F2-416A-A8F3-B8164DE7D5D3}"/>
              </a:ext>
            </a:extLst>
          </p:cNvPr>
          <p:cNvSpPr txBox="1"/>
          <p:nvPr/>
        </p:nvSpPr>
        <p:spPr>
          <a:xfrm>
            <a:off x="10416361" y="1477077"/>
            <a:ext cx="27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4ED46-D4E4-49ED-80BD-815FB142C30C}"/>
              </a:ext>
            </a:extLst>
          </p:cNvPr>
          <p:cNvSpPr txBox="1"/>
          <p:nvPr/>
        </p:nvSpPr>
        <p:spPr>
          <a:xfrm>
            <a:off x="8016950" y="3233151"/>
            <a:ext cx="16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D9512-81CD-4EC4-B84F-CE59DF39D036}"/>
              </a:ext>
            </a:extLst>
          </p:cNvPr>
          <p:cNvSpPr txBox="1"/>
          <p:nvPr/>
        </p:nvSpPr>
        <p:spPr>
          <a:xfrm>
            <a:off x="8722242" y="2849879"/>
            <a:ext cx="44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4FF92-6133-4980-84E9-4165C8BB3D3D}"/>
              </a:ext>
            </a:extLst>
          </p:cNvPr>
          <p:cNvSpPr txBox="1"/>
          <p:nvPr/>
        </p:nvSpPr>
        <p:spPr>
          <a:xfrm>
            <a:off x="9525001" y="2562624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2793A-B5EF-4C11-AE71-37405818AE69}"/>
              </a:ext>
            </a:extLst>
          </p:cNvPr>
          <p:cNvSpPr txBox="1"/>
          <p:nvPr/>
        </p:nvSpPr>
        <p:spPr>
          <a:xfrm>
            <a:off x="10416362" y="2233015"/>
            <a:ext cx="44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CA9534D7-B14C-42EF-9C86-EFCC55C9FF4E}"/>
              </a:ext>
            </a:extLst>
          </p:cNvPr>
          <p:cNvSpPr/>
          <p:nvPr/>
        </p:nvSpPr>
        <p:spPr>
          <a:xfrm rot="9334851">
            <a:off x="9255476" y="1096323"/>
            <a:ext cx="87243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7E4A4563-0FEA-4423-84C8-C98BA938D095}"/>
              </a:ext>
            </a:extLst>
          </p:cNvPr>
          <p:cNvSpPr/>
          <p:nvPr/>
        </p:nvSpPr>
        <p:spPr>
          <a:xfrm rot="9334851">
            <a:off x="8521714" y="2122956"/>
            <a:ext cx="87243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0F3709ED-63FB-40E6-B72D-54C59240D18C}"/>
              </a:ext>
            </a:extLst>
          </p:cNvPr>
          <p:cNvSpPr/>
          <p:nvPr/>
        </p:nvSpPr>
        <p:spPr>
          <a:xfrm rot="9334851">
            <a:off x="10066090" y="677737"/>
            <a:ext cx="1011144" cy="577697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077DFFC-5CBB-478D-8A76-BD4E96A5803A}"/>
              </a:ext>
            </a:extLst>
          </p:cNvPr>
          <p:cNvSpPr/>
          <p:nvPr/>
        </p:nvSpPr>
        <p:spPr>
          <a:xfrm rot="9611116">
            <a:off x="7843144" y="3081892"/>
            <a:ext cx="791477" cy="506344"/>
          </a:xfrm>
          <a:prstGeom prst="parallelogram">
            <a:avLst>
              <a:gd name="adj" fmla="val 4342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File - Emojione 1f9c0 - Svg - Cheese Clipart Png, Transparent Png ...">
            <a:extLst>
              <a:ext uri="{FF2B5EF4-FFF2-40B4-BE49-F238E27FC236}">
                <a16:creationId xmlns:a16="http://schemas.microsoft.com/office/drawing/2014/main" id="{B2968793-7479-4DF1-8AB6-93F7FC01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" b="100000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06" y="2845614"/>
            <a:ext cx="1820641" cy="145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DC16888A-A88E-4252-9AE6-4A0C4CF51C2E}"/>
              </a:ext>
            </a:extLst>
          </p:cNvPr>
          <p:cNvSpPr/>
          <p:nvPr/>
        </p:nvSpPr>
        <p:spPr>
          <a:xfrm rot="5400000">
            <a:off x="1428780" y="4313845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5E219B55-38F4-4FAF-B055-2835DDFE5ACE}"/>
              </a:ext>
            </a:extLst>
          </p:cNvPr>
          <p:cNvSpPr/>
          <p:nvPr/>
        </p:nvSpPr>
        <p:spPr>
          <a:xfrm>
            <a:off x="4486940" y="4268978"/>
            <a:ext cx="7589117" cy="2059412"/>
          </a:xfrm>
          <a:prstGeom prst="wedgeEllipseCallout">
            <a:avLst>
              <a:gd name="adj1" fmla="val -64762"/>
              <a:gd name="adj2" fmla="val 4319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E0A77E-AE07-4C7E-AAF3-3E050CE09873}"/>
              </a:ext>
            </a:extLst>
          </p:cNvPr>
          <p:cNvSpPr txBox="1"/>
          <p:nvPr/>
        </p:nvSpPr>
        <p:spPr>
          <a:xfrm>
            <a:off x="3996124" y="4787939"/>
            <a:ext cx="8364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Listen out for the snoring</a:t>
            </a:r>
            <a:endParaRPr lang="en-US" sz="7200" b="1" dirty="0"/>
          </a:p>
          <a:p>
            <a:pPr algn="ctr"/>
            <a:endParaRPr lang="en-GB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3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22">
        <p:fade/>
      </p:transition>
    </mc:Choice>
    <mc:Fallback xmlns="">
      <p:transition spd="med" advTm="9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7" grpId="0" animBg="1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D39CE-22C1-4079-80BF-20734912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3" t="28148" r="33833" b="2133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69E6CAB-26D9-4760-9EBC-1A4B165B5191}"/>
              </a:ext>
            </a:extLst>
          </p:cNvPr>
          <p:cNvSpPr/>
          <p:nvPr/>
        </p:nvSpPr>
        <p:spPr>
          <a:xfrm>
            <a:off x="142240" y="2828835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F4243-340D-40F1-9162-B754FCA1E926}"/>
              </a:ext>
            </a:extLst>
          </p:cNvPr>
          <p:cNvSpPr txBox="1"/>
          <p:nvPr/>
        </p:nvSpPr>
        <p:spPr>
          <a:xfrm>
            <a:off x="142240" y="2828835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black"/>
                </a:solidFill>
                <a:latin typeface="Calibri" panose="020F0502020204030204"/>
              </a:rPr>
              <a:t>You walk out of the kitchen and go upstairs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E078CF1-75F9-478D-9BFF-B8A7CA373D6C}"/>
              </a:ext>
            </a:extLst>
          </p:cNvPr>
          <p:cNvSpPr/>
          <p:nvPr/>
        </p:nvSpPr>
        <p:spPr>
          <a:xfrm>
            <a:off x="142240" y="361902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0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65">
        <p:fade/>
      </p:transition>
    </mc:Choice>
    <mc:Fallback xmlns="">
      <p:transition spd="med" advTm="4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61E61-B94E-47E5-867D-B8777841B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6" t="28741" r="33667" b="21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A1847670-46BA-4B91-9244-10A6C0F06352}"/>
              </a:ext>
            </a:extLst>
          </p:cNvPr>
          <p:cNvSpPr/>
          <p:nvPr/>
        </p:nvSpPr>
        <p:spPr>
          <a:xfrm>
            <a:off x="142240" y="142240"/>
            <a:ext cx="5953760" cy="740262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F28E4-C144-4F7B-86A0-FD2B8B2CE348}"/>
              </a:ext>
            </a:extLst>
          </p:cNvPr>
          <p:cNvSpPr txBox="1"/>
          <p:nvPr/>
        </p:nvSpPr>
        <p:spPr>
          <a:xfrm>
            <a:off x="142240" y="14224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out for the snoring!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A58DDD-52F1-423E-99AE-9A1DF6195413}"/>
              </a:ext>
            </a:extLst>
          </p:cNvPr>
          <p:cNvGrpSpPr/>
          <p:nvPr/>
        </p:nvGrpSpPr>
        <p:grpSpPr>
          <a:xfrm>
            <a:off x="2406973" y="2328530"/>
            <a:ext cx="8364752" cy="1931736"/>
            <a:chOff x="2406973" y="2328530"/>
            <a:chExt cx="8364752" cy="1931736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D40E5FDA-A649-4E25-8813-4BCE7875DEF9}"/>
                </a:ext>
              </a:extLst>
            </p:cNvPr>
            <p:cNvSpPr/>
            <p:nvPr/>
          </p:nvSpPr>
          <p:spPr>
            <a:xfrm>
              <a:off x="3612469" y="2328530"/>
              <a:ext cx="5953761" cy="1931736"/>
            </a:xfrm>
            <a:prstGeom prst="wedgeEllipseCallout">
              <a:avLst>
                <a:gd name="adj1" fmla="val 64869"/>
                <a:gd name="adj2" fmla="val 49392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9070D4-D36C-4B77-8156-0CE5C576C9CE}"/>
                </a:ext>
              </a:extLst>
            </p:cNvPr>
            <p:cNvSpPr txBox="1"/>
            <p:nvPr/>
          </p:nvSpPr>
          <p:spPr>
            <a:xfrm>
              <a:off x="2406973" y="2902688"/>
              <a:ext cx="836475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/>
                <a:t>ZZZZZZZZZZZZZZZZZZZ!</a:t>
              </a:r>
              <a:endParaRPr lang="en-US" sz="6600" b="1" dirty="0"/>
            </a:p>
            <a:p>
              <a:pPr algn="ctr"/>
              <a:endParaRPr lang="en-GB" sz="32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3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28">
        <p:fade/>
      </p:transition>
    </mc:Choice>
    <mc:Fallback xmlns="">
      <p:transition spd="med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02776-BC0B-479A-82AA-280E06C08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83" t="28296" r="34167" b="148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ED76266-9EEB-4D4B-BA90-76F4A553A0A8}"/>
              </a:ext>
            </a:extLst>
          </p:cNvPr>
          <p:cNvSpPr/>
          <p:nvPr/>
        </p:nvSpPr>
        <p:spPr>
          <a:xfrm>
            <a:off x="142240" y="142240"/>
            <a:ext cx="5709920" cy="1330960"/>
          </a:xfrm>
          <a:prstGeom prst="wedgeRectCallout">
            <a:avLst>
              <a:gd name="adj1" fmla="val -50548"/>
              <a:gd name="adj2" fmla="val 1151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A29FF-EDB4-4F83-B3A6-2752221D790F}"/>
              </a:ext>
            </a:extLst>
          </p:cNvPr>
          <p:cNvSpPr txBox="1"/>
          <p:nvPr/>
        </p:nvSpPr>
        <p:spPr>
          <a:xfrm>
            <a:off x="441960" y="142240"/>
            <a:ext cx="511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The rain was coming down in drenching sheets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5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86">
        <p:fade/>
      </p:transition>
    </mc:Choice>
    <mc:Fallback xmlns="">
      <p:transition spd="med" advTm="4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BCB2A8-46B5-4064-9F5E-9255A4D06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1" t="28445" r="33666" b="220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FD4AC-2446-48AC-BD9F-F085BB3570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1"/>
          <a:stretch/>
        </p:blipFill>
        <p:spPr>
          <a:xfrm>
            <a:off x="256293" y="1546364"/>
            <a:ext cx="5354094" cy="5019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720EE5-3CE5-43F6-A923-13AF8FB983EF}"/>
              </a:ext>
            </a:extLst>
          </p:cNvPr>
          <p:cNvGrpSpPr/>
          <p:nvPr/>
        </p:nvGrpSpPr>
        <p:grpSpPr>
          <a:xfrm>
            <a:off x="4926889" y="1041990"/>
            <a:ext cx="8364752" cy="1931736"/>
            <a:chOff x="2406973" y="2328530"/>
            <a:chExt cx="8364752" cy="193173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D2E3C6BF-8DA3-4B6A-8DB8-6E2FA48948CF}"/>
                </a:ext>
              </a:extLst>
            </p:cNvPr>
            <p:cNvSpPr/>
            <p:nvPr/>
          </p:nvSpPr>
          <p:spPr>
            <a:xfrm>
              <a:off x="3612469" y="2328530"/>
              <a:ext cx="5953761" cy="1931736"/>
            </a:xfrm>
            <a:prstGeom prst="wedgeEllipseCallout">
              <a:avLst>
                <a:gd name="adj1" fmla="val 15381"/>
                <a:gd name="adj2" fmla="val 147351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51B9C-957D-4F7F-A34C-CE68E4578502}"/>
                </a:ext>
              </a:extLst>
            </p:cNvPr>
            <p:cNvSpPr txBox="1"/>
            <p:nvPr/>
          </p:nvSpPr>
          <p:spPr>
            <a:xfrm>
              <a:off x="2406973" y="2902688"/>
              <a:ext cx="836475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/>
                <a:t>ZZZZZZZZZZZZZZZZZZZ!</a:t>
              </a:r>
              <a:endParaRPr lang="en-US" sz="6600" b="1" dirty="0"/>
            </a:p>
            <a:p>
              <a:pPr algn="ctr"/>
              <a:endParaRPr lang="en-GB" sz="3200" b="1" dirty="0"/>
            </a:p>
          </p:txBody>
        </p:sp>
      </p:grp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1455956-B2B3-45F3-9690-985C8F35D1C4}"/>
              </a:ext>
            </a:extLst>
          </p:cNvPr>
          <p:cNvSpPr/>
          <p:nvPr/>
        </p:nvSpPr>
        <p:spPr>
          <a:xfrm>
            <a:off x="142239" y="142240"/>
            <a:ext cx="5953760" cy="1261884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C89D6-EC14-45AB-BE23-BF2626681848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open the wardrobe door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see a diagram of the body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2" name="Picture 2" descr="Halloween Cat Png - Black Cat Witch Cartoon, Cliparts &amp; Cartoons ...">
            <a:extLst>
              <a:ext uri="{FF2B5EF4-FFF2-40B4-BE49-F238E27FC236}">
                <a16:creationId xmlns:a16="http://schemas.microsoft.com/office/drawing/2014/main" id="{06FC6DBE-10D7-48BA-9F9A-D1DD0461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2" b="96296" l="554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87" y="3884275"/>
            <a:ext cx="3054192" cy="340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E7976-7C53-4A1B-903F-E0FDE8651B4A}"/>
              </a:ext>
            </a:extLst>
          </p:cNvPr>
          <p:cNvGrpSpPr/>
          <p:nvPr/>
        </p:nvGrpSpPr>
        <p:grpSpPr>
          <a:xfrm>
            <a:off x="4327222" y="0"/>
            <a:ext cx="7864778" cy="2349500"/>
            <a:chOff x="4327222" y="0"/>
            <a:chExt cx="7864778" cy="2349500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067D5445-7DBF-4C17-B551-431B8F7178A6}"/>
                </a:ext>
              </a:extLst>
            </p:cNvPr>
            <p:cNvSpPr/>
            <p:nvPr/>
          </p:nvSpPr>
          <p:spPr>
            <a:xfrm>
              <a:off x="4327222" y="0"/>
              <a:ext cx="7864778" cy="2349500"/>
            </a:xfrm>
            <a:prstGeom prst="wedgeEllipseCallout">
              <a:avLst>
                <a:gd name="adj1" fmla="val 21303"/>
                <a:gd name="adj2" fmla="val 129676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7C875E-B39D-4CBA-8919-FB936483A339}"/>
                </a:ext>
              </a:extLst>
            </p:cNvPr>
            <p:cNvSpPr txBox="1"/>
            <p:nvPr/>
          </p:nvSpPr>
          <p:spPr>
            <a:xfrm>
              <a:off x="5032744" y="329217"/>
              <a:ext cx="62992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Answer me these questions 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40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29">
        <p:fade/>
      </p:transition>
    </mc:Choice>
    <mc:Fallback xmlns="">
      <p:transition spd="med" advTm="13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BCB2A8-46B5-4064-9F5E-9255A4D06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1" t="28445" r="33666" b="220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FD4AC-2446-48AC-BD9F-F085BB3570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1"/>
          <a:stretch/>
        </p:blipFill>
        <p:spPr>
          <a:xfrm>
            <a:off x="256292" y="1281598"/>
            <a:ext cx="5636507" cy="5284302"/>
          </a:xfrm>
          <a:prstGeom prst="rect">
            <a:avLst/>
          </a:prstGeom>
        </p:spPr>
      </p:pic>
      <p:pic>
        <p:nvPicPr>
          <p:cNvPr id="15362" name="Picture 2" descr="Halloween Cat Png - Black Cat Witch Cartoon, Cliparts &amp; Cartoons ...">
            <a:extLst>
              <a:ext uri="{FF2B5EF4-FFF2-40B4-BE49-F238E27FC236}">
                <a16:creationId xmlns:a16="http://schemas.microsoft.com/office/drawing/2014/main" id="{06FC6DBE-10D7-48BA-9F9A-D1DD0461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2" b="96296" l="554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87" y="3884275"/>
            <a:ext cx="3054192" cy="340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E7976-7C53-4A1B-903F-E0FDE8651B4A}"/>
              </a:ext>
            </a:extLst>
          </p:cNvPr>
          <p:cNvGrpSpPr/>
          <p:nvPr/>
        </p:nvGrpSpPr>
        <p:grpSpPr>
          <a:xfrm>
            <a:off x="4327222" y="0"/>
            <a:ext cx="7864778" cy="2349500"/>
            <a:chOff x="4327222" y="0"/>
            <a:chExt cx="7864778" cy="2349500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067D5445-7DBF-4C17-B551-431B8F7178A6}"/>
                </a:ext>
              </a:extLst>
            </p:cNvPr>
            <p:cNvSpPr/>
            <p:nvPr/>
          </p:nvSpPr>
          <p:spPr>
            <a:xfrm>
              <a:off x="4327222" y="0"/>
              <a:ext cx="7864778" cy="2349500"/>
            </a:xfrm>
            <a:prstGeom prst="wedgeEllipseCallout">
              <a:avLst>
                <a:gd name="adj1" fmla="val 21303"/>
                <a:gd name="adj2" fmla="val 129676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7C875E-B39D-4CBA-8919-FB936483A339}"/>
                </a:ext>
              </a:extLst>
            </p:cNvPr>
            <p:cNvSpPr txBox="1"/>
            <p:nvPr/>
          </p:nvSpPr>
          <p:spPr>
            <a:xfrm>
              <a:off x="5032744" y="329217"/>
              <a:ext cx="62992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Where are nutrients absorbed?</a:t>
              </a: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36BDF50-B7C4-404F-8BC3-253837CFFA9A}"/>
              </a:ext>
            </a:extLst>
          </p:cNvPr>
          <p:cNvSpPr/>
          <p:nvPr/>
        </p:nvSpPr>
        <p:spPr>
          <a:xfrm rot="10800000">
            <a:off x="1797109" y="4070189"/>
            <a:ext cx="646402" cy="354580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656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85">
        <p:fade/>
      </p:transition>
    </mc:Choice>
    <mc:Fallback xmlns="">
      <p:transition spd="med" advTm="17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BCB2A8-46B5-4064-9F5E-9255A4D06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1" t="28445" r="33666" b="220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FD4AC-2446-48AC-BD9F-F085BB3570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1"/>
          <a:stretch/>
        </p:blipFill>
        <p:spPr>
          <a:xfrm>
            <a:off x="256292" y="1281598"/>
            <a:ext cx="5636507" cy="5284302"/>
          </a:xfrm>
          <a:prstGeom prst="rect">
            <a:avLst/>
          </a:prstGeom>
        </p:spPr>
      </p:pic>
      <p:pic>
        <p:nvPicPr>
          <p:cNvPr id="15362" name="Picture 2" descr="Halloween Cat Png - Black Cat Witch Cartoon, Cliparts &amp; Cartoons ...">
            <a:extLst>
              <a:ext uri="{FF2B5EF4-FFF2-40B4-BE49-F238E27FC236}">
                <a16:creationId xmlns:a16="http://schemas.microsoft.com/office/drawing/2014/main" id="{06FC6DBE-10D7-48BA-9F9A-D1DD0461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2" b="96296" l="554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87" y="3884275"/>
            <a:ext cx="3054192" cy="340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E7976-7C53-4A1B-903F-E0FDE8651B4A}"/>
              </a:ext>
            </a:extLst>
          </p:cNvPr>
          <p:cNvGrpSpPr/>
          <p:nvPr/>
        </p:nvGrpSpPr>
        <p:grpSpPr>
          <a:xfrm>
            <a:off x="4327222" y="0"/>
            <a:ext cx="7864778" cy="2349500"/>
            <a:chOff x="4327222" y="0"/>
            <a:chExt cx="7864778" cy="2349500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067D5445-7DBF-4C17-B551-431B8F7178A6}"/>
                </a:ext>
              </a:extLst>
            </p:cNvPr>
            <p:cNvSpPr/>
            <p:nvPr/>
          </p:nvSpPr>
          <p:spPr>
            <a:xfrm>
              <a:off x="4327222" y="0"/>
              <a:ext cx="7864778" cy="2349500"/>
            </a:xfrm>
            <a:prstGeom prst="wedgeEllipseCallout">
              <a:avLst>
                <a:gd name="adj1" fmla="val 21303"/>
                <a:gd name="adj2" fmla="val 129676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7C875E-B39D-4CBA-8919-FB936483A339}"/>
                </a:ext>
              </a:extLst>
            </p:cNvPr>
            <p:cNvSpPr txBox="1"/>
            <p:nvPr/>
          </p:nvSpPr>
          <p:spPr>
            <a:xfrm>
              <a:off x="5020044" y="713085"/>
              <a:ext cx="6299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Where is very acidic?</a:t>
              </a: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36BDF50-B7C4-404F-8BC3-253837CFFA9A}"/>
              </a:ext>
            </a:extLst>
          </p:cNvPr>
          <p:cNvSpPr/>
          <p:nvPr/>
        </p:nvSpPr>
        <p:spPr>
          <a:xfrm rot="10800000">
            <a:off x="5589647" y="3956909"/>
            <a:ext cx="646402" cy="354580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4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09">
        <p:fade/>
      </p:transition>
    </mc:Choice>
    <mc:Fallback xmlns="">
      <p:transition spd="med" advTm="17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BCB2A8-46B5-4064-9F5E-9255A4D06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1" t="28445" r="33666" b="220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FD4AC-2446-48AC-BD9F-F085BB3570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1"/>
          <a:stretch/>
        </p:blipFill>
        <p:spPr>
          <a:xfrm>
            <a:off x="256292" y="1281598"/>
            <a:ext cx="5636507" cy="5284302"/>
          </a:xfrm>
          <a:prstGeom prst="rect">
            <a:avLst/>
          </a:prstGeom>
        </p:spPr>
      </p:pic>
      <p:pic>
        <p:nvPicPr>
          <p:cNvPr id="15362" name="Picture 2" descr="Halloween Cat Png - Black Cat Witch Cartoon, Cliparts &amp; Cartoons ...">
            <a:extLst>
              <a:ext uri="{FF2B5EF4-FFF2-40B4-BE49-F238E27FC236}">
                <a16:creationId xmlns:a16="http://schemas.microsoft.com/office/drawing/2014/main" id="{06FC6DBE-10D7-48BA-9F9A-D1DD0461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2" b="96296" l="554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87" y="3884275"/>
            <a:ext cx="3054192" cy="340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E7976-7C53-4A1B-903F-E0FDE8651B4A}"/>
              </a:ext>
            </a:extLst>
          </p:cNvPr>
          <p:cNvGrpSpPr/>
          <p:nvPr/>
        </p:nvGrpSpPr>
        <p:grpSpPr>
          <a:xfrm>
            <a:off x="4327222" y="0"/>
            <a:ext cx="7864778" cy="2349500"/>
            <a:chOff x="4327222" y="0"/>
            <a:chExt cx="7864778" cy="2349500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067D5445-7DBF-4C17-B551-431B8F7178A6}"/>
                </a:ext>
              </a:extLst>
            </p:cNvPr>
            <p:cNvSpPr/>
            <p:nvPr/>
          </p:nvSpPr>
          <p:spPr>
            <a:xfrm>
              <a:off x="4327222" y="0"/>
              <a:ext cx="7864778" cy="2349500"/>
            </a:xfrm>
            <a:prstGeom prst="wedgeEllipseCallout">
              <a:avLst>
                <a:gd name="adj1" fmla="val 21303"/>
                <a:gd name="adj2" fmla="val 129676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7C875E-B39D-4CBA-8919-FB936483A339}"/>
                </a:ext>
              </a:extLst>
            </p:cNvPr>
            <p:cNvSpPr txBox="1"/>
            <p:nvPr/>
          </p:nvSpPr>
          <p:spPr>
            <a:xfrm>
              <a:off x="5032744" y="329217"/>
              <a:ext cx="62992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Where is water absorbed?</a:t>
              </a: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36BDF50-B7C4-404F-8BC3-253837CFFA9A}"/>
              </a:ext>
            </a:extLst>
          </p:cNvPr>
          <p:cNvSpPr/>
          <p:nvPr/>
        </p:nvSpPr>
        <p:spPr>
          <a:xfrm rot="10800000">
            <a:off x="5628338" y="4984589"/>
            <a:ext cx="646402" cy="354580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5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762">
        <p:fade/>
      </p:transition>
    </mc:Choice>
    <mc:Fallback xmlns="">
      <p:transition spd="med" advTm="17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BCB2A8-46B5-4064-9F5E-9255A4D06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1" t="28445" r="33666" b="220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362" name="Picture 2" descr="Halloween Cat Png - Black Cat Witch Cartoon, Cliparts &amp; Cartoons ...">
            <a:extLst>
              <a:ext uri="{FF2B5EF4-FFF2-40B4-BE49-F238E27FC236}">
                <a16:creationId xmlns:a16="http://schemas.microsoft.com/office/drawing/2014/main" id="{06FC6DBE-10D7-48BA-9F9A-D1DD0461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2" b="96296" l="554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87" y="3884275"/>
            <a:ext cx="3054192" cy="340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E7976-7C53-4A1B-903F-E0FDE8651B4A}"/>
              </a:ext>
            </a:extLst>
          </p:cNvPr>
          <p:cNvGrpSpPr/>
          <p:nvPr/>
        </p:nvGrpSpPr>
        <p:grpSpPr>
          <a:xfrm>
            <a:off x="1041400" y="0"/>
            <a:ext cx="11150600" cy="2349500"/>
            <a:chOff x="1041400" y="0"/>
            <a:chExt cx="11150600" cy="2349500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067D5445-7DBF-4C17-B551-431B8F7178A6}"/>
                </a:ext>
              </a:extLst>
            </p:cNvPr>
            <p:cNvSpPr/>
            <p:nvPr/>
          </p:nvSpPr>
          <p:spPr>
            <a:xfrm>
              <a:off x="1041400" y="0"/>
              <a:ext cx="11150600" cy="2349500"/>
            </a:xfrm>
            <a:prstGeom prst="wedgeEllipseCallout">
              <a:avLst>
                <a:gd name="adj1" fmla="val 28478"/>
                <a:gd name="adj2" fmla="val 133460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7C875E-B39D-4CBA-8919-FB936483A339}"/>
                </a:ext>
              </a:extLst>
            </p:cNvPr>
            <p:cNvSpPr txBox="1"/>
            <p:nvPr/>
          </p:nvSpPr>
          <p:spPr>
            <a:xfrm>
              <a:off x="1672856" y="187812"/>
              <a:ext cx="947774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Now check out where undigested food ends up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800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75">
        <p:fade/>
      </p:transition>
    </mc:Choice>
    <mc:Fallback xmlns="">
      <p:transition spd="med" advTm="3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61E61-B94E-47E5-867D-B8777841B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6" t="28741" r="33667" b="21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9A00B5B4-A836-424C-81F8-BB1F4A76A5B4}"/>
              </a:ext>
            </a:extLst>
          </p:cNvPr>
          <p:cNvSpPr/>
          <p:nvPr/>
        </p:nvSpPr>
        <p:spPr>
          <a:xfrm>
            <a:off x="142240" y="142240"/>
            <a:ext cx="5953760" cy="13690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CD5B70-5857-4406-8BAD-E332163F08E5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walk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/>
              </a:rPr>
              <a:t>t of the bedroom and find the bath room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9D00F40-134C-4F63-8DD1-2FC378A09DBA}"/>
              </a:ext>
            </a:extLst>
          </p:cNvPr>
          <p:cNvSpPr/>
          <p:nvPr/>
        </p:nvSpPr>
        <p:spPr>
          <a:xfrm rot="10800000">
            <a:off x="3948222" y="3618074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7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6">
        <p:fade/>
      </p:transition>
    </mc:Choice>
    <mc:Fallback xmlns="">
      <p:transition spd="med" advTm="38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F4638-E1E3-40ED-9AC8-2DA057B1A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8445" r="33834" b="213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ADA9366F-F682-43D2-A043-B5B32A7E77D0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E6467-D555-4061-9570-881A1731435C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walk into the bathroom and see…… nothing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4DC36BE-A2AB-48A1-A704-3C10B0A4BD7F}"/>
              </a:ext>
            </a:extLst>
          </p:cNvPr>
          <p:cNvSpPr/>
          <p:nvPr/>
        </p:nvSpPr>
        <p:spPr>
          <a:xfrm>
            <a:off x="5971540" y="4661178"/>
            <a:ext cx="5953760" cy="749022"/>
          </a:xfrm>
          <a:prstGeom prst="wedgeRectCallout">
            <a:avLst>
              <a:gd name="adj1" fmla="val 52409"/>
              <a:gd name="adj2" fmla="val 877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AFC9D-5F75-491F-8609-9D4C98F9A152}"/>
              </a:ext>
            </a:extLst>
          </p:cNvPr>
          <p:cNvSpPr txBox="1"/>
          <p:nvPr/>
        </p:nvSpPr>
        <p:spPr>
          <a:xfrm>
            <a:off x="5971540" y="4661178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 the hot tap 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9A274FC-5E12-438E-A8BF-3914494C046F}"/>
              </a:ext>
            </a:extLst>
          </p:cNvPr>
          <p:cNvSpPr/>
          <p:nvPr/>
        </p:nvSpPr>
        <p:spPr>
          <a:xfrm>
            <a:off x="4685001" y="3230724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3F5E15-2C32-4DD2-B040-B77D11F76804}"/>
              </a:ext>
            </a:extLst>
          </p:cNvPr>
          <p:cNvSpPr/>
          <p:nvPr/>
        </p:nvSpPr>
        <p:spPr>
          <a:xfrm>
            <a:off x="6616699" y="1053938"/>
            <a:ext cx="5575301" cy="1200329"/>
          </a:xfrm>
          <a:prstGeom prst="wedgeRectCallout">
            <a:avLst>
              <a:gd name="adj1" fmla="val 38399"/>
              <a:gd name="adj2" fmla="val -13750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4566E-CF3F-4DC3-B60C-4373448B56B9}"/>
              </a:ext>
            </a:extLst>
          </p:cNvPr>
          <p:cNvSpPr txBox="1"/>
          <p:nvPr/>
        </p:nvSpPr>
        <p:spPr>
          <a:xfrm>
            <a:off x="6380481" y="1053938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hot water tap gives off lots of steam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71">
        <p:fade/>
      </p:transition>
    </mc:Choice>
    <mc:Fallback xmlns="">
      <p:transition spd="med" advTm="9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F4638-E1E3-40ED-9AC8-2DA057B1A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8445" r="33834" b="213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ADA9366F-F682-43D2-A043-B5B32A7E77D0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E6467-D555-4061-9570-881A1731435C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see something forming on the mirror above the sink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9A274FC-5E12-438E-A8BF-3914494C046F}"/>
              </a:ext>
            </a:extLst>
          </p:cNvPr>
          <p:cNvSpPr/>
          <p:nvPr/>
        </p:nvSpPr>
        <p:spPr>
          <a:xfrm>
            <a:off x="9206201" y="3429000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CDE4D-3C8C-4BB4-88C6-C5F90DEEB4ED}"/>
              </a:ext>
            </a:extLst>
          </p:cNvPr>
          <p:cNvSpPr txBox="1"/>
          <p:nvPr/>
        </p:nvSpPr>
        <p:spPr>
          <a:xfrm>
            <a:off x="6095999" y="467047"/>
            <a:ext cx="30099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hiller" panose="04020404031007020602" pitchFamily="82" charset="0"/>
              </a:rPr>
              <a:t>Find the combination for the cabinet lock on the toilet role</a:t>
            </a:r>
          </a:p>
        </p:txBody>
      </p:sp>
      <p:pic>
        <p:nvPicPr>
          <p:cNvPr id="18434" name="Picture 2" descr="Toilet Paper Coloring Page - Toilet Paper Coloring Pages , Free ...">
            <a:extLst>
              <a:ext uri="{FF2B5EF4-FFF2-40B4-BE49-F238E27FC236}">
                <a16:creationId xmlns:a16="http://schemas.microsoft.com/office/drawing/2014/main" id="{1D8073A2-620E-4865-9875-19359A794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" b="95637" l="667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2075" r="4838" b="20185"/>
          <a:stretch/>
        </p:blipFill>
        <p:spPr bwMode="auto">
          <a:xfrm>
            <a:off x="-15601" y="467047"/>
            <a:ext cx="6240477" cy="6149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3A8AED-D49F-4DF2-80EE-337340F78688}"/>
              </a:ext>
            </a:extLst>
          </p:cNvPr>
          <p:cNvSpPr/>
          <p:nvPr/>
        </p:nvSpPr>
        <p:spPr>
          <a:xfrm>
            <a:off x="2006600" y="1036433"/>
            <a:ext cx="3111500" cy="138499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is the smallest out of the following list?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9C9F9-6F81-4DF0-BB58-3814EC4A9CBD}"/>
              </a:ext>
            </a:extLst>
          </p:cNvPr>
          <p:cNvSpPr/>
          <p:nvPr/>
        </p:nvSpPr>
        <p:spPr>
          <a:xfrm>
            <a:off x="3250982" y="2621756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4576C7-1125-404C-B563-B05246A11099}"/>
              </a:ext>
            </a:extLst>
          </p:cNvPr>
          <p:cNvSpPr txBox="1"/>
          <p:nvPr/>
        </p:nvSpPr>
        <p:spPr>
          <a:xfrm>
            <a:off x="2695015" y="266964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F854BB-DA80-4824-86AE-BD975C7595E5}"/>
              </a:ext>
            </a:extLst>
          </p:cNvPr>
          <p:cNvSpPr txBox="1"/>
          <p:nvPr/>
        </p:nvSpPr>
        <p:spPr>
          <a:xfrm>
            <a:off x="2695015" y="436519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2977D5-7603-40BA-9403-23FD05381DFB}"/>
              </a:ext>
            </a:extLst>
          </p:cNvPr>
          <p:cNvSpPr txBox="1"/>
          <p:nvPr/>
        </p:nvSpPr>
        <p:spPr>
          <a:xfrm>
            <a:off x="2713613" y="3604436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E2F91-FC74-4D42-9149-9F246D5685C0}"/>
              </a:ext>
            </a:extLst>
          </p:cNvPr>
          <p:cNvSpPr txBox="1"/>
          <p:nvPr/>
        </p:nvSpPr>
        <p:spPr>
          <a:xfrm>
            <a:off x="2695015" y="5133589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3C2FCA-0F58-4558-BE05-D12728E077A9}"/>
              </a:ext>
            </a:extLst>
          </p:cNvPr>
          <p:cNvSpPr/>
          <p:nvPr/>
        </p:nvSpPr>
        <p:spPr>
          <a:xfrm>
            <a:off x="3250982" y="3532778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Tissue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2FE2B6-F0B1-4504-90B1-0EE8580A24DA}"/>
              </a:ext>
            </a:extLst>
          </p:cNvPr>
          <p:cNvSpPr/>
          <p:nvPr/>
        </p:nvSpPr>
        <p:spPr>
          <a:xfrm>
            <a:off x="3250982" y="4293532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2EC8A2-6306-4E68-ABC4-3767D3FB7582}"/>
              </a:ext>
            </a:extLst>
          </p:cNvPr>
          <p:cNvSpPr/>
          <p:nvPr/>
        </p:nvSpPr>
        <p:spPr>
          <a:xfrm>
            <a:off x="3250982" y="5054286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 descr="Transparent Green Checkmark Clip Art at Clker.com - vector clip ...">
            <a:extLst>
              <a:ext uri="{FF2B5EF4-FFF2-40B4-BE49-F238E27FC236}">
                <a16:creationId xmlns:a16="http://schemas.microsoft.com/office/drawing/2014/main" id="{C69F189E-3D8B-4DD2-ABBE-0DAB42D2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488" y="3857887"/>
            <a:ext cx="933890" cy="9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369ED46-6165-4B9A-B23C-00507AF8D561}"/>
              </a:ext>
            </a:extLst>
          </p:cNvPr>
          <p:cNvGrpSpPr/>
          <p:nvPr/>
        </p:nvGrpSpPr>
        <p:grpSpPr>
          <a:xfrm>
            <a:off x="6390465" y="5287643"/>
            <a:ext cx="995680" cy="1066800"/>
            <a:chOff x="660400" y="3688080"/>
            <a:chExt cx="995680" cy="10668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3F9077-79A6-42C8-BB79-CC0494C4AC4E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41F8FC-1A1E-43A6-B4BA-5EC8685E5A59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3</a:t>
              </a:r>
            </a:p>
          </p:txBody>
        </p:sp>
      </p:grpSp>
      <p:pic>
        <p:nvPicPr>
          <p:cNvPr id="25" name="Picture 2" descr="Toilet Paper Coloring Page - Toilet Paper Coloring Pages , Free ...">
            <a:extLst>
              <a:ext uri="{FF2B5EF4-FFF2-40B4-BE49-F238E27FC236}">
                <a16:creationId xmlns:a16="http://schemas.microsoft.com/office/drawing/2014/main" id="{4864E268-25E1-4DB1-A6AC-CF1D0E669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" b="95637" l="667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2075" r="4838" b="20185"/>
          <a:stretch/>
        </p:blipFill>
        <p:spPr bwMode="auto">
          <a:xfrm>
            <a:off x="17908" y="457951"/>
            <a:ext cx="6240477" cy="6149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ECED40E-45DA-4954-A6CE-F3BF4C374C33}"/>
              </a:ext>
            </a:extLst>
          </p:cNvPr>
          <p:cNvSpPr/>
          <p:nvPr/>
        </p:nvSpPr>
        <p:spPr>
          <a:xfrm>
            <a:off x="2040109" y="1027337"/>
            <a:ext cx="3111500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What is used to test for starch?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873163-C563-4902-A3D1-57BAC9A8D2AC}"/>
              </a:ext>
            </a:extLst>
          </p:cNvPr>
          <p:cNvSpPr/>
          <p:nvPr/>
        </p:nvSpPr>
        <p:spPr>
          <a:xfrm>
            <a:off x="3246497" y="2297155"/>
            <a:ext cx="2123460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Benedict’s solution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1B1EE7-362E-4506-BF87-2EA0216DFE99}"/>
              </a:ext>
            </a:extLst>
          </p:cNvPr>
          <p:cNvSpPr txBox="1"/>
          <p:nvPr/>
        </p:nvSpPr>
        <p:spPr>
          <a:xfrm>
            <a:off x="2728524" y="2660548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20492E-CF84-4475-87A0-C6C8A530EE78}"/>
              </a:ext>
            </a:extLst>
          </p:cNvPr>
          <p:cNvSpPr txBox="1"/>
          <p:nvPr/>
        </p:nvSpPr>
        <p:spPr>
          <a:xfrm>
            <a:off x="2728524" y="435609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269655-3FDC-4516-8E45-585A55A27255}"/>
              </a:ext>
            </a:extLst>
          </p:cNvPr>
          <p:cNvSpPr txBox="1"/>
          <p:nvPr/>
        </p:nvSpPr>
        <p:spPr>
          <a:xfrm>
            <a:off x="2747122" y="359534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C450C0-9399-4F45-9701-934168D58567}"/>
              </a:ext>
            </a:extLst>
          </p:cNvPr>
          <p:cNvSpPr txBox="1"/>
          <p:nvPr/>
        </p:nvSpPr>
        <p:spPr>
          <a:xfrm>
            <a:off x="2777810" y="552667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06C3D7-C29F-4B8A-A9E2-B172FC9CC715}"/>
              </a:ext>
            </a:extLst>
          </p:cNvPr>
          <p:cNvSpPr/>
          <p:nvPr/>
        </p:nvSpPr>
        <p:spPr>
          <a:xfrm>
            <a:off x="3284491" y="3523682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Iodine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4DDF41-21E4-48DB-8B80-067DA58B6EA6}"/>
              </a:ext>
            </a:extLst>
          </p:cNvPr>
          <p:cNvSpPr/>
          <p:nvPr/>
        </p:nvSpPr>
        <p:spPr>
          <a:xfrm>
            <a:off x="3284491" y="4284436"/>
            <a:ext cx="2123460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Biuret solution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8C6469-CCFB-45C8-B245-54434E4306E5}"/>
              </a:ext>
            </a:extLst>
          </p:cNvPr>
          <p:cNvSpPr/>
          <p:nvPr/>
        </p:nvSpPr>
        <p:spPr>
          <a:xfrm>
            <a:off x="3284491" y="5399853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Ethanol</a:t>
            </a:r>
            <a:endParaRPr lang="en-GB" sz="2800" b="1" dirty="0">
              <a:solidFill>
                <a:prstClr val="black"/>
              </a:solidFill>
            </a:endParaRPr>
          </a:p>
        </p:txBody>
      </p:sp>
      <p:pic>
        <p:nvPicPr>
          <p:cNvPr id="35" name="Picture 2" descr="Transparent Green Checkmark Clip Art at Clker.com - vector clip ...">
            <a:extLst>
              <a:ext uri="{FF2B5EF4-FFF2-40B4-BE49-F238E27FC236}">
                <a16:creationId xmlns:a16="http://schemas.microsoft.com/office/drawing/2014/main" id="{A34C612A-53D8-4BAF-97A4-AF6149B99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99" y="3077701"/>
            <a:ext cx="933890" cy="9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6FDBC97-A7B3-4B42-B11D-AE0E0559EB49}"/>
              </a:ext>
            </a:extLst>
          </p:cNvPr>
          <p:cNvGrpSpPr/>
          <p:nvPr/>
        </p:nvGrpSpPr>
        <p:grpSpPr>
          <a:xfrm>
            <a:off x="7731672" y="5287643"/>
            <a:ext cx="995680" cy="1066800"/>
            <a:chOff x="660400" y="3688080"/>
            <a:chExt cx="995680" cy="1066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D3BC120-2E65-47DE-81F4-61EF521A975C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B5A3FB-BC6A-4EA8-81C2-C99AED9389AB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2</a:t>
              </a:r>
            </a:p>
          </p:txBody>
        </p:sp>
      </p:grpSp>
      <p:pic>
        <p:nvPicPr>
          <p:cNvPr id="39" name="Picture 2" descr="Toilet Paper Coloring Page - Toilet Paper Coloring Pages , Free ...">
            <a:extLst>
              <a:ext uri="{FF2B5EF4-FFF2-40B4-BE49-F238E27FC236}">
                <a16:creationId xmlns:a16="http://schemas.microsoft.com/office/drawing/2014/main" id="{282CCA55-B4C5-4147-BEFA-72E6DB497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" b="95637" l="667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2075" r="4838" b="20185"/>
          <a:stretch/>
        </p:blipFill>
        <p:spPr bwMode="auto">
          <a:xfrm>
            <a:off x="47949" y="467047"/>
            <a:ext cx="6240477" cy="6149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89778C3-5448-4B8C-9F1F-295AE389A008}"/>
              </a:ext>
            </a:extLst>
          </p:cNvPr>
          <p:cNvSpPr/>
          <p:nvPr/>
        </p:nvSpPr>
        <p:spPr>
          <a:xfrm>
            <a:off x="2070150" y="1036433"/>
            <a:ext cx="3111500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Where is bile stored?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487C7F9-C099-4EBE-954C-2C1DF8963AB3}"/>
              </a:ext>
            </a:extLst>
          </p:cNvPr>
          <p:cNvSpPr/>
          <p:nvPr/>
        </p:nvSpPr>
        <p:spPr>
          <a:xfrm>
            <a:off x="3314532" y="2406312"/>
            <a:ext cx="2123460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Small intestine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535CE0-AA50-4892-A6E6-CCC2FEB124B7}"/>
              </a:ext>
            </a:extLst>
          </p:cNvPr>
          <p:cNvSpPr txBox="1"/>
          <p:nvPr/>
        </p:nvSpPr>
        <p:spPr>
          <a:xfrm>
            <a:off x="2758565" y="266964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C6A009-BFE7-45B1-A91A-2D6D72E9E7E1}"/>
              </a:ext>
            </a:extLst>
          </p:cNvPr>
          <p:cNvSpPr txBox="1"/>
          <p:nvPr/>
        </p:nvSpPr>
        <p:spPr>
          <a:xfrm>
            <a:off x="2758565" y="436519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C59957-60B4-4EA9-80D6-DA375055A568}"/>
              </a:ext>
            </a:extLst>
          </p:cNvPr>
          <p:cNvSpPr txBox="1"/>
          <p:nvPr/>
        </p:nvSpPr>
        <p:spPr>
          <a:xfrm>
            <a:off x="2777163" y="3604436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C0890B-43C6-4714-95DC-B3AB2759C265}"/>
              </a:ext>
            </a:extLst>
          </p:cNvPr>
          <p:cNvSpPr txBox="1"/>
          <p:nvPr/>
        </p:nvSpPr>
        <p:spPr>
          <a:xfrm>
            <a:off x="2758565" y="5133589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2E1D5F4-6BC9-49BF-860E-594E2CC68497}"/>
              </a:ext>
            </a:extLst>
          </p:cNvPr>
          <p:cNvSpPr/>
          <p:nvPr/>
        </p:nvSpPr>
        <p:spPr>
          <a:xfrm>
            <a:off x="3314532" y="3532778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Liver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4762313-929E-4F45-97F8-13D6FE8DE158}"/>
              </a:ext>
            </a:extLst>
          </p:cNvPr>
          <p:cNvSpPr/>
          <p:nvPr/>
        </p:nvSpPr>
        <p:spPr>
          <a:xfrm>
            <a:off x="3314532" y="4293532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Pancreas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4AC893-F377-4B10-BF17-2F58D391A892}"/>
              </a:ext>
            </a:extLst>
          </p:cNvPr>
          <p:cNvSpPr/>
          <p:nvPr/>
        </p:nvSpPr>
        <p:spPr>
          <a:xfrm>
            <a:off x="3314532" y="5054286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Gal bladder</a:t>
            </a:r>
            <a:endParaRPr lang="en-GB" sz="2800" b="1" dirty="0">
              <a:solidFill>
                <a:prstClr val="black"/>
              </a:solidFill>
            </a:endParaRPr>
          </a:p>
        </p:txBody>
      </p:sp>
      <p:pic>
        <p:nvPicPr>
          <p:cNvPr id="49" name="Picture 2" descr="Transparent Green Checkmark Clip Art at Clker.com - vector clip ...">
            <a:extLst>
              <a:ext uri="{FF2B5EF4-FFF2-40B4-BE49-F238E27FC236}">
                <a16:creationId xmlns:a16="http://schemas.microsoft.com/office/drawing/2014/main" id="{56A45775-2707-43C6-BD2E-D9D5F2983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23" y="4620919"/>
            <a:ext cx="933890" cy="9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50BE802-1FF5-4E65-8592-799E9514E5FA}"/>
              </a:ext>
            </a:extLst>
          </p:cNvPr>
          <p:cNvGrpSpPr/>
          <p:nvPr/>
        </p:nvGrpSpPr>
        <p:grpSpPr>
          <a:xfrm>
            <a:off x="9105900" y="5287643"/>
            <a:ext cx="995680" cy="1066800"/>
            <a:chOff x="660400" y="3688080"/>
            <a:chExt cx="995680" cy="10668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42FB4F-2B7B-40FF-8F78-B29D0B540C0D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AFF45A0-9C2E-4A0E-9CB6-906EEA8CCF71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4</a:t>
              </a:r>
            </a:p>
          </p:txBody>
        </p:sp>
      </p:grpSp>
      <p:pic>
        <p:nvPicPr>
          <p:cNvPr id="53" name="Picture 2" descr="Toilet Paper Coloring Page - Toilet Paper Coloring Pages , Free ...">
            <a:extLst>
              <a:ext uri="{FF2B5EF4-FFF2-40B4-BE49-F238E27FC236}">
                <a16:creationId xmlns:a16="http://schemas.microsoft.com/office/drawing/2014/main" id="{9235884A-43B6-4659-9FB0-23EF52FB0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" b="95637" l="667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2075" r="4838" b="20185"/>
          <a:stretch/>
        </p:blipFill>
        <p:spPr bwMode="auto">
          <a:xfrm>
            <a:off x="14440" y="467047"/>
            <a:ext cx="6240477" cy="6149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1B3DA6C-D82B-4180-AE3E-C10A8F0A24B0}"/>
              </a:ext>
            </a:extLst>
          </p:cNvPr>
          <p:cNvSpPr/>
          <p:nvPr/>
        </p:nvSpPr>
        <p:spPr>
          <a:xfrm>
            <a:off x="2036641" y="1036433"/>
            <a:ext cx="3111500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What enzyme breaks down fats?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3935B74-C9FF-428E-9114-9295A5BA2F2C}"/>
              </a:ext>
            </a:extLst>
          </p:cNvPr>
          <p:cNvSpPr/>
          <p:nvPr/>
        </p:nvSpPr>
        <p:spPr>
          <a:xfrm>
            <a:off x="3281023" y="2621756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Lipase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6B5652-CCE9-4664-918F-265D1979E704}"/>
              </a:ext>
            </a:extLst>
          </p:cNvPr>
          <p:cNvSpPr txBox="1"/>
          <p:nvPr/>
        </p:nvSpPr>
        <p:spPr>
          <a:xfrm>
            <a:off x="2725056" y="266964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121FBC-3F9E-4037-9757-DA690FC9F809}"/>
              </a:ext>
            </a:extLst>
          </p:cNvPr>
          <p:cNvSpPr txBox="1"/>
          <p:nvPr/>
        </p:nvSpPr>
        <p:spPr>
          <a:xfrm>
            <a:off x="2725056" y="436519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BD25E44-C155-4E69-A3E8-7AC613E99E85}"/>
              </a:ext>
            </a:extLst>
          </p:cNvPr>
          <p:cNvSpPr txBox="1"/>
          <p:nvPr/>
        </p:nvSpPr>
        <p:spPr>
          <a:xfrm>
            <a:off x="2743654" y="3604436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CECAB2-5F18-4C87-877C-E17714804A3B}"/>
              </a:ext>
            </a:extLst>
          </p:cNvPr>
          <p:cNvSpPr txBox="1"/>
          <p:nvPr/>
        </p:nvSpPr>
        <p:spPr>
          <a:xfrm>
            <a:off x="2725056" y="5133589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F13466B-2AD0-4699-A6D8-160386A400AC}"/>
              </a:ext>
            </a:extLst>
          </p:cNvPr>
          <p:cNvSpPr/>
          <p:nvPr/>
        </p:nvSpPr>
        <p:spPr>
          <a:xfrm>
            <a:off x="3281023" y="3532778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Protease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5DA22DF-14AA-4525-A12E-C4158A25A52E}"/>
              </a:ext>
            </a:extLst>
          </p:cNvPr>
          <p:cNvSpPr/>
          <p:nvPr/>
        </p:nvSpPr>
        <p:spPr>
          <a:xfrm>
            <a:off x="3281023" y="4293532"/>
            <a:ext cx="2259008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Carbohydrase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D7F370D-AD81-4C3C-B5B8-679E77F86069}"/>
              </a:ext>
            </a:extLst>
          </p:cNvPr>
          <p:cNvSpPr/>
          <p:nvPr/>
        </p:nvSpPr>
        <p:spPr>
          <a:xfrm>
            <a:off x="3281023" y="5054286"/>
            <a:ext cx="212346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</a:rPr>
              <a:t>Fatase</a:t>
            </a:r>
            <a:endParaRPr lang="en-GB" sz="2800" b="1" dirty="0">
              <a:solidFill>
                <a:prstClr val="black"/>
              </a:solidFill>
            </a:endParaRPr>
          </a:p>
        </p:txBody>
      </p:sp>
      <p:pic>
        <p:nvPicPr>
          <p:cNvPr id="63" name="Picture 2" descr="Transparent Green Checkmark Clip Art at Clker.com - vector clip ...">
            <a:extLst>
              <a:ext uri="{FF2B5EF4-FFF2-40B4-BE49-F238E27FC236}">
                <a16:creationId xmlns:a16="http://schemas.microsoft.com/office/drawing/2014/main" id="{D3487D10-CCA1-4898-86E3-713F5DD4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90" y="2130602"/>
            <a:ext cx="933890" cy="9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AEA2A1CC-B20E-4F05-BDCC-917F924D4604}"/>
              </a:ext>
            </a:extLst>
          </p:cNvPr>
          <p:cNvGrpSpPr/>
          <p:nvPr/>
        </p:nvGrpSpPr>
        <p:grpSpPr>
          <a:xfrm>
            <a:off x="10365740" y="5257318"/>
            <a:ext cx="995680" cy="1066800"/>
            <a:chOff x="660400" y="3780775"/>
            <a:chExt cx="995680" cy="106680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C124DFE-CE75-42D0-AA45-8158C698D064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C43F371-CA3C-4B35-B3D6-A8296D833C15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48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599">
        <p:fade/>
      </p:transition>
    </mc:Choice>
    <mc:Fallback xmlns="">
      <p:transition spd="med" advTm="79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7" grpId="0" animBg="1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F4638-E1E3-40ED-9AC8-2DA057B1A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8445" r="33834" b="213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ADA9366F-F682-43D2-A043-B5B32A7E77D0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E6467-D555-4061-9570-881A1731435C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enter the code and the cupboard opens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69ED46-6165-4B9A-B23C-00507AF8D561}"/>
              </a:ext>
            </a:extLst>
          </p:cNvPr>
          <p:cNvGrpSpPr/>
          <p:nvPr/>
        </p:nvGrpSpPr>
        <p:grpSpPr>
          <a:xfrm>
            <a:off x="738965" y="2138043"/>
            <a:ext cx="995680" cy="1066800"/>
            <a:chOff x="660400" y="3688080"/>
            <a:chExt cx="995680" cy="10668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3F9077-79A6-42C8-BB79-CC0494C4AC4E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41F8FC-1A1E-43A6-B4BA-5EC8685E5A59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6FDBC97-A7B3-4B42-B11D-AE0E0559EB49}"/>
              </a:ext>
            </a:extLst>
          </p:cNvPr>
          <p:cNvGrpSpPr/>
          <p:nvPr/>
        </p:nvGrpSpPr>
        <p:grpSpPr>
          <a:xfrm>
            <a:off x="2080172" y="2138043"/>
            <a:ext cx="995680" cy="1066800"/>
            <a:chOff x="660400" y="3688080"/>
            <a:chExt cx="995680" cy="1066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D3BC120-2E65-47DE-81F4-61EF521A975C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B5A3FB-BC6A-4EA8-81C2-C99AED9389AB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0BE802-1FF5-4E65-8592-799E9514E5FA}"/>
              </a:ext>
            </a:extLst>
          </p:cNvPr>
          <p:cNvGrpSpPr/>
          <p:nvPr/>
        </p:nvGrpSpPr>
        <p:grpSpPr>
          <a:xfrm>
            <a:off x="3454400" y="2138043"/>
            <a:ext cx="995680" cy="1066800"/>
            <a:chOff x="660400" y="3688080"/>
            <a:chExt cx="995680" cy="10668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42FB4F-2B7B-40FF-8F78-B29D0B540C0D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AFF45A0-9C2E-4A0E-9CB6-906EEA8CCF71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EA2A1CC-B20E-4F05-BDCC-917F924D4604}"/>
              </a:ext>
            </a:extLst>
          </p:cNvPr>
          <p:cNvGrpSpPr/>
          <p:nvPr/>
        </p:nvGrpSpPr>
        <p:grpSpPr>
          <a:xfrm>
            <a:off x="4714240" y="2107718"/>
            <a:ext cx="995680" cy="1066800"/>
            <a:chOff x="660400" y="3780775"/>
            <a:chExt cx="995680" cy="106680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C124DFE-CE75-42D0-AA45-8158C698D064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C43F371-CA3C-4B35-B3D6-A8296D833C15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1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00D956-4F10-4837-990D-F93A63F8EA49}"/>
              </a:ext>
            </a:extLst>
          </p:cNvPr>
          <p:cNvSpPr/>
          <p:nvPr/>
        </p:nvSpPr>
        <p:spPr>
          <a:xfrm>
            <a:off x="9601200" y="1342569"/>
            <a:ext cx="1780453" cy="11684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E0E063-1502-47C5-A3ED-A3B5BAD108F8}"/>
              </a:ext>
            </a:extLst>
          </p:cNvPr>
          <p:cNvGrpSpPr/>
          <p:nvPr/>
        </p:nvGrpSpPr>
        <p:grpSpPr>
          <a:xfrm>
            <a:off x="5465223" y="2687867"/>
            <a:ext cx="6126763" cy="3752942"/>
            <a:chOff x="5465223" y="2687867"/>
            <a:chExt cx="6126763" cy="3752942"/>
          </a:xfrm>
        </p:grpSpPr>
        <p:pic>
          <p:nvPicPr>
            <p:cNvPr id="25602" name="Picture 2" descr="Lock and key clipart transparent background - Clip Art Library">
              <a:extLst>
                <a:ext uri="{FF2B5EF4-FFF2-40B4-BE49-F238E27FC236}">
                  <a16:creationId xmlns:a16="http://schemas.microsoft.com/office/drawing/2014/main" id="{1050ACBC-C4A8-42C5-B161-D6B02A9E9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55253">
              <a:off x="6832060" y="1710869"/>
              <a:ext cx="2143125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Top Corners Snipped 5">
              <a:extLst>
                <a:ext uri="{FF2B5EF4-FFF2-40B4-BE49-F238E27FC236}">
                  <a16:creationId xmlns:a16="http://schemas.microsoft.com/office/drawing/2014/main" id="{FB22AC22-39AB-4CD0-8194-07FCB0E3E03A}"/>
                </a:ext>
              </a:extLst>
            </p:cNvPr>
            <p:cNvSpPr/>
            <p:nvPr/>
          </p:nvSpPr>
          <p:spPr>
            <a:xfrm rot="19098593">
              <a:off x="10092098" y="2687867"/>
              <a:ext cx="1076654" cy="2863425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3C80ED-AFEB-4985-9B59-B4556A4838B4}"/>
                </a:ext>
              </a:extLst>
            </p:cNvPr>
            <p:cNvSpPr txBox="1"/>
            <p:nvPr/>
          </p:nvSpPr>
          <p:spPr>
            <a:xfrm rot="2852239">
              <a:off x="9536243" y="4385066"/>
              <a:ext cx="340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Loft Key</a:t>
              </a:r>
            </a:p>
          </p:txBody>
        </p:sp>
      </p:grpSp>
      <p:sp>
        <p:nvSpPr>
          <p:cNvPr id="68" name="Speech Bubble: Rectangle 67">
            <a:extLst>
              <a:ext uri="{FF2B5EF4-FFF2-40B4-BE49-F238E27FC236}">
                <a16:creationId xmlns:a16="http://schemas.microsoft.com/office/drawing/2014/main" id="{85CB7B4E-7871-4844-B299-C3D92303E22D}"/>
              </a:ext>
            </a:extLst>
          </p:cNvPr>
          <p:cNvSpPr/>
          <p:nvPr/>
        </p:nvSpPr>
        <p:spPr>
          <a:xfrm>
            <a:off x="176845" y="4970767"/>
            <a:ext cx="4537395" cy="1330960"/>
          </a:xfrm>
          <a:prstGeom prst="wedgeRectCallout">
            <a:avLst>
              <a:gd name="adj1" fmla="val -52659"/>
              <a:gd name="adj2" fmla="val -12446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60ACD3-6D50-482B-9363-955DFFB4DDB6}"/>
              </a:ext>
            </a:extLst>
          </p:cNvPr>
          <p:cNvSpPr txBox="1"/>
          <p:nvPr/>
        </p:nvSpPr>
        <p:spPr>
          <a:xfrm>
            <a:off x="176845" y="4970767"/>
            <a:ext cx="480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black"/>
                </a:solidFill>
                <a:latin typeface="Calibri" panose="020F0502020204030204"/>
              </a:rPr>
              <a:t>In the cupboard you find a key to the loft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5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73">
        <p:fade/>
      </p:transition>
    </mc:Choice>
    <mc:Fallback xmlns="">
      <p:transition spd="med" advTm="10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8" grpId="0" animBg="1"/>
      <p:bldP spid="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61E61-B94E-47E5-867D-B8777841B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6" t="28741" r="33667" b="21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C96FDB4F-3016-44AF-8956-0585F80A79DB}"/>
              </a:ext>
            </a:extLst>
          </p:cNvPr>
          <p:cNvSpPr/>
          <p:nvPr/>
        </p:nvSpPr>
        <p:spPr>
          <a:xfrm>
            <a:off x="142240" y="276352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30A66-3A9F-4CB5-BBC5-FE1D2D4C4CEF}"/>
              </a:ext>
            </a:extLst>
          </p:cNvPr>
          <p:cNvSpPr txBox="1"/>
          <p:nvPr/>
        </p:nvSpPr>
        <p:spPr>
          <a:xfrm>
            <a:off x="142240" y="276352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walk back into the corridor and open the loft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F85BC26-520D-47D8-BB46-5C223FA048FD}"/>
              </a:ext>
            </a:extLst>
          </p:cNvPr>
          <p:cNvSpPr/>
          <p:nvPr/>
        </p:nvSpPr>
        <p:spPr>
          <a:xfrm>
            <a:off x="2703801" y="446885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5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5">
        <p:fade/>
      </p:transition>
    </mc:Choice>
    <mc:Fallback xmlns="">
      <p:transition spd="med" advTm="4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AD5511-1141-4AE5-A60C-407F99BC9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592" r="34000" b="21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AE16A9BD-21D7-4C42-BC7E-A7580FD00A35}"/>
              </a:ext>
            </a:extLst>
          </p:cNvPr>
          <p:cNvSpPr/>
          <p:nvPr/>
        </p:nvSpPr>
        <p:spPr>
          <a:xfrm>
            <a:off x="142240" y="142240"/>
            <a:ext cx="5709920" cy="1330960"/>
          </a:xfrm>
          <a:prstGeom prst="wedgeRectCallout">
            <a:avLst>
              <a:gd name="adj1" fmla="val -50548"/>
              <a:gd name="adj2" fmla="val 1151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75E55C-62EE-447F-AF95-A1138665FDB0}"/>
              </a:ext>
            </a:extLst>
          </p:cNvPr>
          <p:cNvSpPr txBox="1"/>
          <p:nvPr/>
        </p:nvSpPr>
        <p:spPr>
          <a:xfrm>
            <a:off x="441960" y="142240"/>
            <a:ext cx="511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You run towards an old house to get out of 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1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51">
        <p:fade/>
      </p:transition>
    </mc:Choice>
    <mc:Fallback xmlns="">
      <p:transition spd="med" advTm="4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FB21E-EF4B-4D55-817F-341BE68F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445" r="33584" b="220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73A0BBD-1CCF-4722-BECB-63DA1CAA8D7F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A4C4F-5CB8-42FC-8201-7B4E41C46264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enter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loft and turn on the TV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9C45BA1-4FEC-45E8-BB95-AB267C9C2157}"/>
              </a:ext>
            </a:extLst>
          </p:cNvPr>
          <p:cNvSpPr/>
          <p:nvPr/>
        </p:nvSpPr>
        <p:spPr>
          <a:xfrm>
            <a:off x="5958840" y="1717040"/>
            <a:ext cx="5953760" cy="1754326"/>
          </a:xfrm>
          <a:prstGeom prst="wedgeRectCallout">
            <a:avLst>
              <a:gd name="adj1" fmla="val 53049"/>
              <a:gd name="adj2" fmla="val 13984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E9D99-67B6-4869-9917-F6755FBBB40F}"/>
              </a:ext>
            </a:extLst>
          </p:cNvPr>
          <p:cNvSpPr txBox="1"/>
          <p:nvPr/>
        </p:nvSpPr>
        <p:spPr>
          <a:xfrm>
            <a:off x="5958840" y="1717040"/>
            <a:ext cx="5953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letters from the correct answers to see where to go 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6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92">
        <p:fade/>
      </p:transition>
    </mc:Choice>
    <mc:Fallback xmlns="">
      <p:transition spd="med" advTm="7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FB21E-EF4B-4D55-817F-341BE68F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445" r="33584" b="220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B24C8-58A3-499B-8017-479D99A7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8" t="56576" r="55931" b="22074"/>
          <a:stretch/>
        </p:blipFill>
        <p:spPr>
          <a:xfrm>
            <a:off x="0" y="30352"/>
            <a:ext cx="6388100" cy="6827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0AC73-9E93-4FE1-ABC3-6C24F6A0B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17" t="11514" r="27335" b="10057"/>
          <a:stretch/>
        </p:blipFill>
        <p:spPr>
          <a:xfrm>
            <a:off x="1379956" y="380999"/>
            <a:ext cx="4436644" cy="37176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2FFF14-7B87-45AC-9DAE-AFBC61065E4A}"/>
              </a:ext>
            </a:extLst>
          </p:cNvPr>
          <p:cNvSpPr/>
          <p:nvPr/>
        </p:nvSpPr>
        <p:spPr>
          <a:xfrm>
            <a:off x="7730423" y="1817645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minerals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49CCF-BF8E-4678-85BD-FB0FC0AB21D0}"/>
              </a:ext>
            </a:extLst>
          </p:cNvPr>
          <p:cNvSpPr txBox="1"/>
          <p:nvPr/>
        </p:nvSpPr>
        <p:spPr>
          <a:xfrm>
            <a:off x="7056757" y="1889949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1F736-3172-4AC0-8DC5-AEF98C34E878}"/>
              </a:ext>
            </a:extLst>
          </p:cNvPr>
          <p:cNvSpPr txBox="1"/>
          <p:nvPr/>
        </p:nvSpPr>
        <p:spPr>
          <a:xfrm>
            <a:off x="7056322" y="4282323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AE534-168F-49CA-ABCC-DB9BF3074D99}"/>
              </a:ext>
            </a:extLst>
          </p:cNvPr>
          <p:cNvSpPr txBox="1"/>
          <p:nvPr/>
        </p:nvSpPr>
        <p:spPr>
          <a:xfrm>
            <a:off x="7056322" y="3086136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048E69-B574-4166-8491-95506F40FB7C}"/>
              </a:ext>
            </a:extLst>
          </p:cNvPr>
          <p:cNvSpPr txBox="1"/>
          <p:nvPr/>
        </p:nvSpPr>
        <p:spPr>
          <a:xfrm>
            <a:off x="7056322" y="547851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A28C56-7CA9-490A-876D-9D746020E252}"/>
              </a:ext>
            </a:extLst>
          </p:cNvPr>
          <p:cNvSpPr/>
          <p:nvPr/>
        </p:nvSpPr>
        <p:spPr>
          <a:xfrm>
            <a:off x="7730205" y="2971721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oxygen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A005C-22C4-408A-AADD-B89B2A6954BA}"/>
              </a:ext>
            </a:extLst>
          </p:cNvPr>
          <p:cNvSpPr/>
          <p:nvPr/>
        </p:nvSpPr>
        <p:spPr>
          <a:xfrm>
            <a:off x="7730205" y="4199168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food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DD6A0E-B00E-4680-877B-8816BE525A2A}"/>
              </a:ext>
            </a:extLst>
          </p:cNvPr>
          <p:cNvSpPr/>
          <p:nvPr/>
        </p:nvSpPr>
        <p:spPr>
          <a:xfrm>
            <a:off x="7730205" y="5389929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Fossil fuels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AD73F3-3CF4-4176-BF7A-C1F940ADC2CF}"/>
              </a:ext>
            </a:extLst>
          </p:cNvPr>
          <p:cNvSpPr/>
          <p:nvPr/>
        </p:nvSpPr>
        <p:spPr>
          <a:xfrm>
            <a:off x="7510578" y="5054916"/>
            <a:ext cx="4013200" cy="11932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EC2A27-4025-4ECD-A227-D02C709FD96B}"/>
              </a:ext>
            </a:extLst>
          </p:cNvPr>
          <p:cNvGrpSpPr/>
          <p:nvPr/>
        </p:nvGrpSpPr>
        <p:grpSpPr>
          <a:xfrm>
            <a:off x="1577340" y="5244618"/>
            <a:ext cx="995680" cy="1066800"/>
            <a:chOff x="660400" y="3780775"/>
            <a:chExt cx="995680" cy="1066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D58A40-DE7C-4B89-85CF-E84420EDFF68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CFFE3B-B628-4916-9B60-D5E5B5CB1660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C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0CBD047-F3AF-4FB3-8E91-115CA86B20B9}"/>
              </a:ext>
            </a:extLst>
          </p:cNvPr>
          <p:cNvSpPr/>
          <p:nvPr/>
        </p:nvSpPr>
        <p:spPr>
          <a:xfrm>
            <a:off x="6096000" y="279338"/>
            <a:ext cx="5895340" cy="138499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needed if we need more energy that will affect the environment?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0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74">
        <p:fade/>
      </p:transition>
    </mc:Choice>
    <mc:Fallback xmlns="">
      <p:transition spd="med" advTm="14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FB21E-EF4B-4D55-817F-341BE68F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445" r="33584" b="220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B24C8-58A3-499B-8017-479D99A7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8" t="56576" r="55931" b="22074"/>
          <a:stretch/>
        </p:blipFill>
        <p:spPr>
          <a:xfrm>
            <a:off x="0" y="30352"/>
            <a:ext cx="6388100" cy="68276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EC2A27-4025-4ECD-A227-D02C709FD96B}"/>
              </a:ext>
            </a:extLst>
          </p:cNvPr>
          <p:cNvGrpSpPr/>
          <p:nvPr/>
        </p:nvGrpSpPr>
        <p:grpSpPr>
          <a:xfrm>
            <a:off x="1577340" y="5244618"/>
            <a:ext cx="995680" cy="1066800"/>
            <a:chOff x="660400" y="3780775"/>
            <a:chExt cx="995680" cy="1066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D58A40-DE7C-4B89-85CF-E84420EDFF68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CFFE3B-B628-4916-9B60-D5E5B5CB1660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C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4176B5C-7F83-4C8F-ABED-69A7248D1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670840" y="384271"/>
            <a:ext cx="3993359" cy="44925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3393784-1B2F-474D-89C6-B47FD87D4E31}"/>
              </a:ext>
            </a:extLst>
          </p:cNvPr>
          <p:cNvSpPr/>
          <p:nvPr/>
        </p:nvSpPr>
        <p:spPr>
          <a:xfrm>
            <a:off x="5867400" y="253099"/>
            <a:ext cx="6057900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used to kill bacteria during water treatment?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E827FF-0A56-4547-AEF2-FBD5542CA415}"/>
              </a:ext>
            </a:extLst>
          </p:cNvPr>
          <p:cNvSpPr/>
          <p:nvPr/>
        </p:nvSpPr>
        <p:spPr>
          <a:xfrm>
            <a:off x="7335039" y="1588426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Florine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27940A-86AD-4039-BF9D-D819D4808747}"/>
              </a:ext>
            </a:extLst>
          </p:cNvPr>
          <p:cNvSpPr txBox="1"/>
          <p:nvPr/>
        </p:nvSpPr>
        <p:spPr>
          <a:xfrm>
            <a:off x="6661373" y="166073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4A6F0-CA3C-40DE-95C4-186FA757C381}"/>
              </a:ext>
            </a:extLst>
          </p:cNvPr>
          <p:cNvSpPr txBox="1"/>
          <p:nvPr/>
        </p:nvSpPr>
        <p:spPr>
          <a:xfrm>
            <a:off x="6660938" y="405310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695DC7-BAAF-4CC8-8C4F-45D6009A92FE}"/>
              </a:ext>
            </a:extLst>
          </p:cNvPr>
          <p:cNvSpPr txBox="1"/>
          <p:nvPr/>
        </p:nvSpPr>
        <p:spPr>
          <a:xfrm>
            <a:off x="6660938" y="2856917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D9961D-9616-43B1-B4EB-6AE49BD16A6B}"/>
              </a:ext>
            </a:extLst>
          </p:cNvPr>
          <p:cNvSpPr txBox="1"/>
          <p:nvPr/>
        </p:nvSpPr>
        <p:spPr>
          <a:xfrm>
            <a:off x="6660938" y="524929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06D4EB-E2BD-4B50-9139-579A3473B039}"/>
              </a:ext>
            </a:extLst>
          </p:cNvPr>
          <p:cNvSpPr/>
          <p:nvPr/>
        </p:nvSpPr>
        <p:spPr>
          <a:xfrm>
            <a:off x="7334821" y="2742502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Chlorine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71A077-460D-42C3-A46D-70C65AE30BCD}"/>
              </a:ext>
            </a:extLst>
          </p:cNvPr>
          <p:cNvSpPr/>
          <p:nvPr/>
        </p:nvSpPr>
        <p:spPr>
          <a:xfrm>
            <a:off x="7334821" y="3969949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Aluminium sulphate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87DF3E-C873-4A80-B313-A768B447F3AF}"/>
              </a:ext>
            </a:extLst>
          </p:cNvPr>
          <p:cNvSpPr/>
          <p:nvPr/>
        </p:nvSpPr>
        <p:spPr>
          <a:xfrm>
            <a:off x="7334821" y="5160710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9A475F9-4799-486E-B320-E70587E6DE28}"/>
              </a:ext>
            </a:extLst>
          </p:cNvPr>
          <p:cNvSpPr/>
          <p:nvPr/>
        </p:nvSpPr>
        <p:spPr>
          <a:xfrm>
            <a:off x="7115194" y="2404541"/>
            <a:ext cx="4013200" cy="11932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2647DF-3EC9-46AA-9059-3AF85B6D0E57}"/>
              </a:ext>
            </a:extLst>
          </p:cNvPr>
          <p:cNvGrpSpPr/>
          <p:nvPr/>
        </p:nvGrpSpPr>
        <p:grpSpPr>
          <a:xfrm>
            <a:off x="2757741" y="5253097"/>
            <a:ext cx="995680" cy="1066800"/>
            <a:chOff x="660400" y="3780775"/>
            <a:chExt cx="995680" cy="10668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1BE2252-5E1C-4470-A932-7A957AE0F416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74815E-2F51-4305-8A12-E60939548017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95">
        <p:fade/>
      </p:transition>
    </mc:Choice>
    <mc:Fallback xmlns="">
      <p:transition spd="med" advTm="17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FB21E-EF4B-4D55-817F-341BE68F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445" r="33584" b="22074"/>
          <a:stretch/>
        </p:blipFill>
        <p:spPr>
          <a:xfrm>
            <a:off x="-1" y="-39232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B24C8-58A3-499B-8017-479D99A7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8" t="56576" r="55931" b="22074"/>
          <a:stretch/>
        </p:blipFill>
        <p:spPr>
          <a:xfrm>
            <a:off x="0" y="30352"/>
            <a:ext cx="6388100" cy="68276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EC2A27-4025-4ECD-A227-D02C709FD96B}"/>
              </a:ext>
            </a:extLst>
          </p:cNvPr>
          <p:cNvGrpSpPr/>
          <p:nvPr/>
        </p:nvGrpSpPr>
        <p:grpSpPr>
          <a:xfrm>
            <a:off x="1577340" y="5244618"/>
            <a:ext cx="995680" cy="1066800"/>
            <a:chOff x="660400" y="3780775"/>
            <a:chExt cx="995680" cy="1066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D58A40-DE7C-4B89-85CF-E84420EDFF68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CFFE3B-B628-4916-9B60-D5E5B5CB1660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2647DF-3EC9-46AA-9059-3AF85B6D0E57}"/>
              </a:ext>
            </a:extLst>
          </p:cNvPr>
          <p:cNvGrpSpPr/>
          <p:nvPr/>
        </p:nvGrpSpPr>
        <p:grpSpPr>
          <a:xfrm>
            <a:off x="2757741" y="5253097"/>
            <a:ext cx="995680" cy="1066800"/>
            <a:chOff x="660400" y="3780775"/>
            <a:chExt cx="995680" cy="10668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1BE2252-5E1C-4470-A932-7A957AE0F416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74815E-2F51-4305-8A12-E60939548017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E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F4B2D03-91FB-4DF3-B0C6-CB39AF008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7" r="20669" b="5411"/>
          <a:stretch/>
        </p:blipFill>
        <p:spPr>
          <a:xfrm>
            <a:off x="1315720" y="393700"/>
            <a:ext cx="4624820" cy="341792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D32DD11-F4B8-4268-80D1-6876555D42A6}"/>
              </a:ext>
            </a:extLst>
          </p:cNvPr>
          <p:cNvSpPr/>
          <p:nvPr/>
        </p:nvSpPr>
        <p:spPr>
          <a:xfrm>
            <a:off x="6251462" y="393700"/>
            <a:ext cx="5534138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in sewage is biological material broken down?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2BB9F3-9D7A-4FF2-B917-DEEC1B9C3E52}"/>
              </a:ext>
            </a:extLst>
          </p:cNvPr>
          <p:cNvSpPr/>
          <p:nvPr/>
        </p:nvSpPr>
        <p:spPr>
          <a:xfrm>
            <a:off x="7730423" y="1931326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Bioreactors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B2F25D-02C8-42F5-8296-2E1071ED500E}"/>
              </a:ext>
            </a:extLst>
          </p:cNvPr>
          <p:cNvSpPr txBox="1"/>
          <p:nvPr/>
        </p:nvSpPr>
        <p:spPr>
          <a:xfrm>
            <a:off x="7056757" y="200363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859471-E91E-4030-A3FD-3C468DB37D11}"/>
              </a:ext>
            </a:extLst>
          </p:cNvPr>
          <p:cNvSpPr txBox="1"/>
          <p:nvPr/>
        </p:nvSpPr>
        <p:spPr>
          <a:xfrm>
            <a:off x="7056322" y="439600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CD83F4-570A-4301-B086-94DEFAC348C5}"/>
              </a:ext>
            </a:extLst>
          </p:cNvPr>
          <p:cNvSpPr txBox="1"/>
          <p:nvPr/>
        </p:nvSpPr>
        <p:spPr>
          <a:xfrm>
            <a:off x="7056322" y="3199817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B737A9-F4D8-46C2-9D36-6CCBE2FD2281}"/>
              </a:ext>
            </a:extLst>
          </p:cNvPr>
          <p:cNvSpPr txBox="1"/>
          <p:nvPr/>
        </p:nvSpPr>
        <p:spPr>
          <a:xfrm>
            <a:off x="7056322" y="559219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C99093-E952-46E6-93F8-5DADEBB245AC}"/>
              </a:ext>
            </a:extLst>
          </p:cNvPr>
          <p:cNvSpPr/>
          <p:nvPr/>
        </p:nvSpPr>
        <p:spPr>
          <a:xfrm>
            <a:off x="7730205" y="3085402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Clarifiers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CF89D6-5816-4CA6-8010-0A953A9DB9A4}"/>
              </a:ext>
            </a:extLst>
          </p:cNvPr>
          <p:cNvSpPr/>
          <p:nvPr/>
        </p:nvSpPr>
        <p:spPr>
          <a:xfrm>
            <a:off x="7730205" y="4312849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Chlorination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84F26B-3F77-4716-9874-77F6C1796283}"/>
              </a:ext>
            </a:extLst>
          </p:cNvPr>
          <p:cNvSpPr/>
          <p:nvPr/>
        </p:nvSpPr>
        <p:spPr>
          <a:xfrm>
            <a:off x="7730205" y="5503610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Settling basins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AD5CE02-D0E2-46AE-A178-D4B53376360D}"/>
              </a:ext>
            </a:extLst>
          </p:cNvPr>
          <p:cNvSpPr/>
          <p:nvPr/>
        </p:nvSpPr>
        <p:spPr>
          <a:xfrm>
            <a:off x="7510578" y="1609136"/>
            <a:ext cx="4013200" cy="11932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37624E-F159-4E01-A7F7-7FD3687DE5A1}"/>
              </a:ext>
            </a:extLst>
          </p:cNvPr>
          <p:cNvGrpSpPr/>
          <p:nvPr/>
        </p:nvGrpSpPr>
        <p:grpSpPr>
          <a:xfrm>
            <a:off x="4010082" y="5257914"/>
            <a:ext cx="995680" cy="1066800"/>
            <a:chOff x="660400" y="3780775"/>
            <a:chExt cx="995680" cy="106680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9E4300A-CEBD-4CDF-8122-2E5CE1C99B17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50EC68-F052-46E0-8CBE-3057F5972D19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L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28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13">
        <p:fade/>
      </p:transition>
    </mc:Choice>
    <mc:Fallback xmlns="">
      <p:transition spd="med" advTm="17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FB21E-EF4B-4D55-817F-341BE68F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445" r="33584" b="22074"/>
          <a:stretch/>
        </p:blipFill>
        <p:spPr>
          <a:xfrm>
            <a:off x="-1" y="-39232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B24C8-58A3-499B-8017-479D99A7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8" t="56576" r="55931" b="22074"/>
          <a:stretch/>
        </p:blipFill>
        <p:spPr>
          <a:xfrm>
            <a:off x="0" y="30352"/>
            <a:ext cx="6388100" cy="68276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EC2A27-4025-4ECD-A227-D02C709FD96B}"/>
              </a:ext>
            </a:extLst>
          </p:cNvPr>
          <p:cNvGrpSpPr/>
          <p:nvPr/>
        </p:nvGrpSpPr>
        <p:grpSpPr>
          <a:xfrm>
            <a:off x="171121" y="5270768"/>
            <a:ext cx="995680" cy="1066800"/>
            <a:chOff x="660400" y="3780775"/>
            <a:chExt cx="995680" cy="1066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D58A40-DE7C-4B89-85CF-E84420EDFF68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CFFE3B-B628-4916-9B60-D5E5B5CB1660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2647DF-3EC9-46AA-9059-3AF85B6D0E57}"/>
              </a:ext>
            </a:extLst>
          </p:cNvPr>
          <p:cNvGrpSpPr/>
          <p:nvPr/>
        </p:nvGrpSpPr>
        <p:grpSpPr>
          <a:xfrm>
            <a:off x="1351522" y="5279247"/>
            <a:ext cx="995680" cy="1066800"/>
            <a:chOff x="660400" y="3780775"/>
            <a:chExt cx="995680" cy="10668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1BE2252-5E1C-4470-A932-7A957AE0F416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74815E-2F51-4305-8A12-E60939548017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37624E-F159-4E01-A7F7-7FD3687DE5A1}"/>
              </a:ext>
            </a:extLst>
          </p:cNvPr>
          <p:cNvGrpSpPr/>
          <p:nvPr/>
        </p:nvGrpSpPr>
        <p:grpSpPr>
          <a:xfrm>
            <a:off x="2603863" y="5284064"/>
            <a:ext cx="995680" cy="1066800"/>
            <a:chOff x="660400" y="3780775"/>
            <a:chExt cx="995680" cy="106680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9E4300A-CEBD-4CDF-8122-2E5CE1C99B17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50EC68-F052-46E0-8CBE-3057F5972D19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L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99AC54D-2EA9-4B1D-B157-DEA49D55AF8F}"/>
              </a:ext>
            </a:extLst>
          </p:cNvPr>
          <p:cNvSpPr/>
          <p:nvPr/>
        </p:nvSpPr>
        <p:spPr>
          <a:xfrm>
            <a:off x="7842106" y="1715426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Sieving 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B9CA8-C996-4B30-98D1-07B8D9C0DA46}"/>
              </a:ext>
            </a:extLst>
          </p:cNvPr>
          <p:cNvSpPr txBox="1"/>
          <p:nvPr/>
        </p:nvSpPr>
        <p:spPr>
          <a:xfrm>
            <a:off x="7168440" y="178773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C76281-DFD5-4B16-BAE8-ADA0A7D783B0}"/>
              </a:ext>
            </a:extLst>
          </p:cNvPr>
          <p:cNvSpPr txBox="1"/>
          <p:nvPr/>
        </p:nvSpPr>
        <p:spPr>
          <a:xfrm>
            <a:off x="7168005" y="418010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994178-7BEF-4C8D-8C17-27185A55EFB1}"/>
              </a:ext>
            </a:extLst>
          </p:cNvPr>
          <p:cNvSpPr txBox="1"/>
          <p:nvPr/>
        </p:nvSpPr>
        <p:spPr>
          <a:xfrm>
            <a:off x="7168005" y="2983917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2D5954-85CC-42A5-9B1E-0BA28CE4BB77}"/>
              </a:ext>
            </a:extLst>
          </p:cNvPr>
          <p:cNvSpPr txBox="1"/>
          <p:nvPr/>
        </p:nvSpPr>
        <p:spPr>
          <a:xfrm>
            <a:off x="7168005" y="537629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7D6814-A128-4611-A085-F7FC1A59CE1A}"/>
              </a:ext>
            </a:extLst>
          </p:cNvPr>
          <p:cNvSpPr/>
          <p:nvPr/>
        </p:nvSpPr>
        <p:spPr>
          <a:xfrm>
            <a:off x="7841888" y="2869502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Pulping 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6B5BEF-D160-436A-85CE-5B07B21545BF}"/>
              </a:ext>
            </a:extLst>
          </p:cNvPr>
          <p:cNvSpPr/>
          <p:nvPr/>
        </p:nvSpPr>
        <p:spPr>
          <a:xfrm>
            <a:off x="7841888" y="4096949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Rolling 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D0500B-C377-42E0-92E6-1B939B5A857F}"/>
              </a:ext>
            </a:extLst>
          </p:cNvPr>
          <p:cNvSpPr/>
          <p:nvPr/>
        </p:nvSpPr>
        <p:spPr>
          <a:xfrm>
            <a:off x="7841888" y="5287710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Drying 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93761BE-BCF4-487F-AB5E-BEF73001A617}"/>
              </a:ext>
            </a:extLst>
          </p:cNvPr>
          <p:cNvSpPr/>
          <p:nvPr/>
        </p:nvSpPr>
        <p:spPr>
          <a:xfrm>
            <a:off x="7694015" y="3773432"/>
            <a:ext cx="4013200" cy="11932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C9C475A-BCEF-465A-9BBD-BC7A3C09F967}"/>
              </a:ext>
            </a:extLst>
          </p:cNvPr>
          <p:cNvSpPr/>
          <p:nvPr/>
        </p:nvSpPr>
        <p:spPr>
          <a:xfrm>
            <a:off x="6774180" y="302838"/>
            <a:ext cx="5031740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final process in recycling paper?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7CD42DF-FF31-410E-899C-37E82C805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002"/>
          <a:stretch/>
        </p:blipFill>
        <p:spPr>
          <a:xfrm>
            <a:off x="1304405" y="403665"/>
            <a:ext cx="4615191" cy="337158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0C589B6-B8D5-400C-9B64-000422F2236D}"/>
              </a:ext>
            </a:extLst>
          </p:cNvPr>
          <p:cNvGrpSpPr/>
          <p:nvPr/>
        </p:nvGrpSpPr>
        <p:grpSpPr>
          <a:xfrm>
            <a:off x="3804690" y="5279247"/>
            <a:ext cx="995680" cy="1066800"/>
            <a:chOff x="660400" y="3780775"/>
            <a:chExt cx="995680" cy="106680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C5474FC-8DAE-4E63-B8AA-810E5775716A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E2FBF1-E10C-4445-B1EB-97473BEA5923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L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73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77">
        <p:fade/>
      </p:transition>
    </mc:Choice>
    <mc:Fallback xmlns="">
      <p:transition spd="med" advTm="17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FB21E-EF4B-4D55-817F-341BE68F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445" r="33584" b="22074"/>
          <a:stretch/>
        </p:blipFill>
        <p:spPr>
          <a:xfrm>
            <a:off x="-1" y="-39232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B24C8-58A3-499B-8017-479D99A7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8" t="56576" r="55931" b="22074"/>
          <a:stretch/>
        </p:blipFill>
        <p:spPr>
          <a:xfrm>
            <a:off x="0" y="30352"/>
            <a:ext cx="6388100" cy="68276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EC2A27-4025-4ECD-A227-D02C709FD96B}"/>
              </a:ext>
            </a:extLst>
          </p:cNvPr>
          <p:cNvGrpSpPr/>
          <p:nvPr/>
        </p:nvGrpSpPr>
        <p:grpSpPr>
          <a:xfrm>
            <a:off x="171121" y="5270768"/>
            <a:ext cx="995680" cy="1066800"/>
            <a:chOff x="660400" y="3780775"/>
            <a:chExt cx="995680" cy="1066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D58A40-DE7C-4B89-85CF-E84420EDFF68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CFFE3B-B628-4916-9B60-D5E5B5CB1660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2647DF-3EC9-46AA-9059-3AF85B6D0E57}"/>
              </a:ext>
            </a:extLst>
          </p:cNvPr>
          <p:cNvGrpSpPr/>
          <p:nvPr/>
        </p:nvGrpSpPr>
        <p:grpSpPr>
          <a:xfrm>
            <a:off x="1351522" y="5279247"/>
            <a:ext cx="995680" cy="1066800"/>
            <a:chOff x="660400" y="3780775"/>
            <a:chExt cx="995680" cy="10668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1BE2252-5E1C-4470-A932-7A957AE0F416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74815E-2F51-4305-8A12-E60939548017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37624E-F159-4E01-A7F7-7FD3687DE5A1}"/>
              </a:ext>
            </a:extLst>
          </p:cNvPr>
          <p:cNvGrpSpPr/>
          <p:nvPr/>
        </p:nvGrpSpPr>
        <p:grpSpPr>
          <a:xfrm>
            <a:off x="2603863" y="5284064"/>
            <a:ext cx="995680" cy="1066800"/>
            <a:chOff x="660400" y="3780775"/>
            <a:chExt cx="995680" cy="106680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9E4300A-CEBD-4CDF-8122-2E5CE1C99B17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50EC68-F052-46E0-8CBE-3057F5972D19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C589B6-B8D5-400C-9B64-000422F2236D}"/>
              </a:ext>
            </a:extLst>
          </p:cNvPr>
          <p:cNvGrpSpPr/>
          <p:nvPr/>
        </p:nvGrpSpPr>
        <p:grpSpPr>
          <a:xfrm>
            <a:off x="3804690" y="5279247"/>
            <a:ext cx="995680" cy="1066800"/>
            <a:chOff x="660400" y="3780775"/>
            <a:chExt cx="995680" cy="106680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C5474FC-8DAE-4E63-B8AA-810E5775716A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E2FBF1-E10C-4445-B1EB-97473BEA5923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9E5BC11-9BEE-43CF-B89A-6623A6C12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06"/>
          <a:stretch/>
        </p:blipFill>
        <p:spPr>
          <a:xfrm>
            <a:off x="1389939" y="403828"/>
            <a:ext cx="4452061" cy="345448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A1A9786-E99A-4D9E-9D9A-18026B714418}"/>
              </a:ext>
            </a:extLst>
          </p:cNvPr>
          <p:cNvSpPr/>
          <p:nvPr/>
        </p:nvSpPr>
        <p:spPr>
          <a:xfrm>
            <a:off x="6261100" y="303899"/>
            <a:ext cx="5666740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filtration what removes the solid material?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6A09BF-1114-4EDD-801C-E88A6DC4413F}"/>
              </a:ext>
            </a:extLst>
          </p:cNvPr>
          <p:cNvSpPr/>
          <p:nvPr/>
        </p:nvSpPr>
        <p:spPr>
          <a:xfrm>
            <a:off x="7842106" y="1715426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Filter funnel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5FA13B-C374-450B-971B-DDF6A3AFEEF7}"/>
              </a:ext>
            </a:extLst>
          </p:cNvPr>
          <p:cNvSpPr txBox="1"/>
          <p:nvPr/>
        </p:nvSpPr>
        <p:spPr>
          <a:xfrm>
            <a:off x="7168440" y="178773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08C7EB-6F84-421B-9C68-5CEBAADF5A3A}"/>
              </a:ext>
            </a:extLst>
          </p:cNvPr>
          <p:cNvSpPr txBox="1"/>
          <p:nvPr/>
        </p:nvSpPr>
        <p:spPr>
          <a:xfrm>
            <a:off x="7168005" y="418010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E9E0AD-8FE1-4D62-9044-862D311B6EE6}"/>
              </a:ext>
            </a:extLst>
          </p:cNvPr>
          <p:cNvSpPr txBox="1"/>
          <p:nvPr/>
        </p:nvSpPr>
        <p:spPr>
          <a:xfrm>
            <a:off x="7168005" y="2983917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black"/>
                </a:solidFill>
                <a:latin typeface="Calibri" panose="020F0502020204030204"/>
              </a:rPr>
              <a:t>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34EF53-8F6E-43B5-BF45-440E31411426}"/>
              </a:ext>
            </a:extLst>
          </p:cNvPr>
          <p:cNvSpPr txBox="1"/>
          <p:nvPr/>
        </p:nvSpPr>
        <p:spPr>
          <a:xfrm>
            <a:off x="7168005" y="537629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D5BAF1-C281-4B9D-804D-F990C426B243}"/>
              </a:ext>
            </a:extLst>
          </p:cNvPr>
          <p:cNvSpPr/>
          <p:nvPr/>
        </p:nvSpPr>
        <p:spPr>
          <a:xfrm>
            <a:off x="7841888" y="2869502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 paper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7FDB1FC-9829-49D9-86DE-DB29B96391C6}"/>
              </a:ext>
            </a:extLst>
          </p:cNvPr>
          <p:cNvSpPr/>
          <p:nvPr/>
        </p:nvSpPr>
        <p:spPr>
          <a:xfrm>
            <a:off x="7841888" y="4096949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Beaker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4A0843-BA37-4399-A479-AFD501305079}"/>
              </a:ext>
            </a:extLst>
          </p:cNvPr>
          <p:cNvSpPr/>
          <p:nvPr/>
        </p:nvSpPr>
        <p:spPr>
          <a:xfrm>
            <a:off x="7841888" y="5287710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31B6719-5DC1-4005-B83F-C30C451B7194}"/>
              </a:ext>
            </a:extLst>
          </p:cNvPr>
          <p:cNvSpPr/>
          <p:nvPr/>
        </p:nvSpPr>
        <p:spPr>
          <a:xfrm>
            <a:off x="7694015" y="2568203"/>
            <a:ext cx="4013200" cy="11932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A40D34D-FE5C-4028-B90D-F86762A6DAAA}"/>
              </a:ext>
            </a:extLst>
          </p:cNvPr>
          <p:cNvGrpSpPr/>
          <p:nvPr/>
        </p:nvGrpSpPr>
        <p:grpSpPr>
          <a:xfrm>
            <a:off x="4994318" y="5292543"/>
            <a:ext cx="995680" cy="1066800"/>
            <a:chOff x="660400" y="3780775"/>
            <a:chExt cx="995680" cy="10668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EE0B288-31E7-4046-A41A-9CFD27D4D403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E58C446-7267-4CE7-947D-F214B26F0773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76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836">
        <p:fade/>
      </p:transition>
    </mc:Choice>
    <mc:Fallback xmlns="">
      <p:transition spd="med" advTm="18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FB21E-EF4B-4D55-817F-341BE68F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445" r="33584" b="22074"/>
          <a:stretch/>
        </p:blipFill>
        <p:spPr>
          <a:xfrm>
            <a:off x="-1" y="-39232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B24C8-58A3-499B-8017-479D99A7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8" t="56576" r="55931" b="22074"/>
          <a:stretch/>
        </p:blipFill>
        <p:spPr>
          <a:xfrm>
            <a:off x="0" y="30352"/>
            <a:ext cx="6388100" cy="68276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EC2A27-4025-4ECD-A227-D02C709FD96B}"/>
              </a:ext>
            </a:extLst>
          </p:cNvPr>
          <p:cNvGrpSpPr/>
          <p:nvPr/>
        </p:nvGrpSpPr>
        <p:grpSpPr>
          <a:xfrm>
            <a:off x="171121" y="5270768"/>
            <a:ext cx="995680" cy="1066800"/>
            <a:chOff x="660400" y="3780775"/>
            <a:chExt cx="995680" cy="1066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D58A40-DE7C-4B89-85CF-E84420EDFF68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CFFE3B-B628-4916-9B60-D5E5B5CB1660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2647DF-3EC9-46AA-9059-3AF85B6D0E57}"/>
              </a:ext>
            </a:extLst>
          </p:cNvPr>
          <p:cNvGrpSpPr/>
          <p:nvPr/>
        </p:nvGrpSpPr>
        <p:grpSpPr>
          <a:xfrm>
            <a:off x="1351522" y="5279247"/>
            <a:ext cx="995680" cy="1066800"/>
            <a:chOff x="660400" y="3780775"/>
            <a:chExt cx="995680" cy="10668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1BE2252-5E1C-4470-A932-7A957AE0F416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74815E-2F51-4305-8A12-E60939548017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37624E-F159-4E01-A7F7-7FD3687DE5A1}"/>
              </a:ext>
            </a:extLst>
          </p:cNvPr>
          <p:cNvGrpSpPr/>
          <p:nvPr/>
        </p:nvGrpSpPr>
        <p:grpSpPr>
          <a:xfrm>
            <a:off x="2603863" y="5284064"/>
            <a:ext cx="995680" cy="1066800"/>
            <a:chOff x="660400" y="3780775"/>
            <a:chExt cx="995680" cy="106680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9E4300A-CEBD-4CDF-8122-2E5CE1C99B17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50EC68-F052-46E0-8CBE-3057F5972D19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C589B6-B8D5-400C-9B64-000422F2236D}"/>
              </a:ext>
            </a:extLst>
          </p:cNvPr>
          <p:cNvGrpSpPr/>
          <p:nvPr/>
        </p:nvGrpSpPr>
        <p:grpSpPr>
          <a:xfrm>
            <a:off x="3804690" y="5279247"/>
            <a:ext cx="995680" cy="1066800"/>
            <a:chOff x="660400" y="3780775"/>
            <a:chExt cx="995680" cy="106680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C5474FC-8DAE-4E63-B8AA-810E5775716A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E2FBF1-E10C-4445-B1EB-97473BEA5923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A40D34D-FE5C-4028-B90D-F86762A6DAAA}"/>
              </a:ext>
            </a:extLst>
          </p:cNvPr>
          <p:cNvGrpSpPr/>
          <p:nvPr/>
        </p:nvGrpSpPr>
        <p:grpSpPr>
          <a:xfrm>
            <a:off x="4994318" y="5292543"/>
            <a:ext cx="995680" cy="1066800"/>
            <a:chOff x="660400" y="3780775"/>
            <a:chExt cx="995680" cy="10668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EE0B288-31E7-4046-A41A-9CFD27D4D403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E58C446-7267-4CE7-947D-F214B26F0773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E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15F3AD2-FA03-4CD4-A8F2-353369C3D1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8" r="13441"/>
          <a:stretch/>
        </p:blipFill>
        <p:spPr>
          <a:xfrm>
            <a:off x="1274039" y="403474"/>
            <a:ext cx="4651007" cy="33557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C187780-E4FE-4186-B214-4B1E6F6E7DA9}"/>
              </a:ext>
            </a:extLst>
          </p:cNvPr>
          <p:cNvSpPr/>
          <p:nvPr/>
        </p:nvSpPr>
        <p:spPr>
          <a:xfrm>
            <a:off x="6837680" y="403474"/>
            <a:ext cx="4904740" cy="52322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orbits the nucleus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44503D-5DD0-4F8D-82B0-7BF44845CC14}"/>
              </a:ext>
            </a:extLst>
          </p:cNvPr>
          <p:cNvSpPr/>
          <p:nvPr/>
        </p:nvSpPr>
        <p:spPr>
          <a:xfrm>
            <a:off x="8208988" y="1563369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ECBD44-8816-4B33-90C2-614084626821}"/>
              </a:ext>
            </a:extLst>
          </p:cNvPr>
          <p:cNvSpPr txBox="1"/>
          <p:nvPr/>
        </p:nvSpPr>
        <p:spPr>
          <a:xfrm>
            <a:off x="7535322" y="1635673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FBEA97-0690-4DE8-B438-35814C92E5A2}"/>
              </a:ext>
            </a:extLst>
          </p:cNvPr>
          <p:cNvSpPr txBox="1"/>
          <p:nvPr/>
        </p:nvSpPr>
        <p:spPr>
          <a:xfrm>
            <a:off x="7534887" y="4028047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02D09B-9A73-4CC5-A09B-847DD36A6D3C}"/>
              </a:ext>
            </a:extLst>
          </p:cNvPr>
          <p:cNvSpPr txBox="1"/>
          <p:nvPr/>
        </p:nvSpPr>
        <p:spPr>
          <a:xfrm>
            <a:off x="7534887" y="283186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786D149-24F1-4066-9E4B-52AF19FFF231}"/>
              </a:ext>
            </a:extLst>
          </p:cNvPr>
          <p:cNvSpPr txBox="1"/>
          <p:nvPr/>
        </p:nvSpPr>
        <p:spPr>
          <a:xfrm>
            <a:off x="7534887" y="522423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990F595-0FA5-4B66-8AB9-AB259C05C205}"/>
              </a:ext>
            </a:extLst>
          </p:cNvPr>
          <p:cNvSpPr/>
          <p:nvPr/>
        </p:nvSpPr>
        <p:spPr>
          <a:xfrm>
            <a:off x="8208770" y="2717445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68F620-016E-4A36-BC99-DF6893829715}"/>
              </a:ext>
            </a:extLst>
          </p:cNvPr>
          <p:cNvSpPr/>
          <p:nvPr/>
        </p:nvSpPr>
        <p:spPr>
          <a:xfrm>
            <a:off x="8208770" y="3944892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05A9BE-40E0-4C2B-86D9-D8C7CC1CADAF}"/>
              </a:ext>
            </a:extLst>
          </p:cNvPr>
          <p:cNvSpPr/>
          <p:nvPr/>
        </p:nvSpPr>
        <p:spPr>
          <a:xfrm>
            <a:off x="8208770" y="5135653"/>
            <a:ext cx="371745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90256F3-6DD0-4AC3-9091-390A334F2BEF}"/>
              </a:ext>
            </a:extLst>
          </p:cNvPr>
          <p:cNvSpPr/>
          <p:nvPr/>
        </p:nvSpPr>
        <p:spPr>
          <a:xfrm>
            <a:off x="8060897" y="2416146"/>
            <a:ext cx="4013200" cy="11932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A8666D7-CC38-4B22-9EED-5EE137D0C2F7}"/>
              </a:ext>
            </a:extLst>
          </p:cNvPr>
          <p:cNvGrpSpPr/>
          <p:nvPr/>
        </p:nvGrpSpPr>
        <p:grpSpPr>
          <a:xfrm>
            <a:off x="6198919" y="5284064"/>
            <a:ext cx="995680" cy="1066800"/>
            <a:chOff x="660400" y="3780775"/>
            <a:chExt cx="995680" cy="106680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60251C06-2CE2-401D-8C9B-F5F071C0B8C6}"/>
                </a:ext>
              </a:extLst>
            </p:cNvPr>
            <p:cNvSpPr/>
            <p:nvPr/>
          </p:nvSpPr>
          <p:spPr>
            <a:xfrm>
              <a:off x="660400" y="3780775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FB54CDB-8437-4944-A414-0EB658A22E1E}"/>
                </a:ext>
              </a:extLst>
            </p:cNvPr>
            <p:cNvSpPr txBox="1"/>
            <p:nvPr/>
          </p:nvSpPr>
          <p:spPr>
            <a:xfrm>
              <a:off x="924560" y="3860989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754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96">
        <p:fade/>
      </p:transition>
    </mc:Choice>
    <mc:Fallback xmlns="">
      <p:transition spd="med" advTm="19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61E61-B94E-47E5-867D-B8777841B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6" t="28741" r="33667" b="21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D3CE3495-2A10-4C84-8839-C00F990F8288}"/>
              </a:ext>
            </a:extLst>
          </p:cNvPr>
          <p:cNvSpPr/>
          <p:nvPr/>
        </p:nvSpPr>
        <p:spPr>
          <a:xfrm>
            <a:off x="281940" y="1805940"/>
            <a:ext cx="5953760" cy="822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AA029-C984-4281-ABFD-8956CC8AFA06}"/>
              </a:ext>
            </a:extLst>
          </p:cNvPr>
          <p:cNvSpPr txBox="1"/>
          <p:nvPr/>
        </p:nvSpPr>
        <p:spPr>
          <a:xfrm>
            <a:off x="281940" y="180594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climb down from the loft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8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50">
        <p:fade/>
      </p:transition>
    </mc:Choice>
    <mc:Fallback xmlns="">
      <p:transition spd="med" advTm="3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D39CE-22C1-4079-80BF-20734912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3" t="28148" r="33833" b="2133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9F6B3B42-448F-4840-A839-005102776F37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805D2-FC38-441E-A51D-3648F20422C4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back down the stairs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go down into the cellar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4F181BF-2413-4177-A2A7-8FFD3953756F}"/>
              </a:ext>
            </a:extLst>
          </p:cNvPr>
          <p:cNvSpPr/>
          <p:nvPr/>
        </p:nvSpPr>
        <p:spPr>
          <a:xfrm>
            <a:off x="2995901" y="4129885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3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41">
        <p:fade/>
      </p:transition>
    </mc:Choice>
    <mc:Fallback xmlns="">
      <p:transition spd="med" advTm="4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5AE766-B213-4611-AB3D-926054D3F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0" t="28296" r="34167" b="2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0496E59-11F0-43EF-A000-23E0217160E0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54329"/>
              <a:gd name="adj2" fmla="val 15225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FA32E-E633-4125-9AEB-2F78364517A8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find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key, turn the valves in the correct order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33437-581E-4937-BEA0-12FCBAFCEFAC}"/>
              </a:ext>
            </a:extLst>
          </p:cNvPr>
          <p:cNvSpPr txBox="1"/>
          <p:nvPr/>
        </p:nvSpPr>
        <p:spPr>
          <a:xfrm>
            <a:off x="8512838" y="362501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7F63D-DDB4-4F74-81D0-6596E34B14F6}"/>
              </a:ext>
            </a:extLst>
          </p:cNvPr>
          <p:cNvSpPr txBox="1"/>
          <p:nvPr/>
        </p:nvSpPr>
        <p:spPr>
          <a:xfrm>
            <a:off x="8870321" y="1744674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7175B-E295-4BD1-8F61-0E51D7BF495E}"/>
              </a:ext>
            </a:extLst>
          </p:cNvPr>
          <p:cNvSpPr txBox="1"/>
          <p:nvPr/>
        </p:nvSpPr>
        <p:spPr>
          <a:xfrm>
            <a:off x="9962041" y="552452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1099E-3436-4A6D-9A3B-84897B86BC84}"/>
              </a:ext>
            </a:extLst>
          </p:cNvPr>
          <p:cNvSpPr txBox="1"/>
          <p:nvPr/>
        </p:nvSpPr>
        <p:spPr>
          <a:xfrm>
            <a:off x="10901805" y="1283248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784F9-C544-43A1-97FB-F4E6FCC8A651}"/>
              </a:ext>
            </a:extLst>
          </p:cNvPr>
          <p:cNvSpPr txBox="1"/>
          <p:nvPr/>
        </p:nvSpPr>
        <p:spPr>
          <a:xfrm>
            <a:off x="10157230" y="3429000"/>
            <a:ext cx="390378" cy="3799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98143-854A-46A6-99DD-9A077A938F5E}"/>
              </a:ext>
            </a:extLst>
          </p:cNvPr>
          <p:cNvSpPr txBox="1"/>
          <p:nvPr/>
        </p:nvSpPr>
        <p:spPr>
          <a:xfrm>
            <a:off x="142240" y="142240"/>
            <a:ext cx="633476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equation below to answer the set of questions to work out the order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7662D0-9EDF-4B55-A2AB-2ABDE7C04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" y="1156359"/>
            <a:ext cx="6423660" cy="1020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3C7C81-427F-47C7-A76A-69434D820DD7}"/>
              </a:ext>
            </a:extLst>
          </p:cNvPr>
          <p:cNvSpPr/>
          <p:nvPr/>
        </p:nvSpPr>
        <p:spPr>
          <a:xfrm>
            <a:off x="195983" y="2176743"/>
            <a:ext cx="6316174" cy="175432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GB" sz="3600" b="1" dirty="0">
                <a:solidFill>
                  <a:prstClr val="black"/>
                </a:solidFill>
              </a:rPr>
              <a:t>What is the density of an object with a mass of 10g and a volume of 5cm³?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72A71E-2259-4C80-9838-B7839E51C432}"/>
              </a:ext>
            </a:extLst>
          </p:cNvPr>
          <p:cNvSpPr/>
          <p:nvPr/>
        </p:nvSpPr>
        <p:spPr>
          <a:xfrm>
            <a:off x="9642880" y="287724"/>
            <a:ext cx="1028700" cy="9093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0C8ABF-BE82-498F-AD1C-09C102AD5C50}"/>
              </a:ext>
            </a:extLst>
          </p:cNvPr>
          <p:cNvSpPr/>
          <p:nvPr/>
        </p:nvSpPr>
        <p:spPr>
          <a:xfrm>
            <a:off x="195983" y="2176743"/>
            <a:ext cx="6316174" cy="175432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GB" sz="3600" b="1" dirty="0">
                <a:solidFill>
                  <a:prstClr val="black"/>
                </a:solidFill>
              </a:rPr>
              <a:t>What is the density of an object with a mass of 7g and a volume of 7cm³?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7B22F4-E819-47DA-8647-6F57214A3315}"/>
              </a:ext>
            </a:extLst>
          </p:cNvPr>
          <p:cNvSpPr/>
          <p:nvPr/>
        </p:nvSpPr>
        <p:spPr>
          <a:xfrm>
            <a:off x="8225907" y="97773"/>
            <a:ext cx="1028700" cy="9093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97F02-02E6-4297-82EC-B0D8F35E3FCA}"/>
              </a:ext>
            </a:extLst>
          </p:cNvPr>
          <p:cNvSpPr/>
          <p:nvPr/>
        </p:nvSpPr>
        <p:spPr>
          <a:xfrm>
            <a:off x="195983" y="2176743"/>
            <a:ext cx="6316174" cy="175432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GB" sz="3600" b="1" dirty="0">
                <a:solidFill>
                  <a:prstClr val="black"/>
                </a:solidFill>
              </a:rPr>
              <a:t>What is the density of an object with a mass of 16g and a volume of 4cm³?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CD16E6-F77C-4D69-A3B9-0BAC4F2E27A0}"/>
              </a:ext>
            </a:extLst>
          </p:cNvPr>
          <p:cNvSpPr/>
          <p:nvPr/>
        </p:nvSpPr>
        <p:spPr>
          <a:xfrm>
            <a:off x="10582644" y="1096347"/>
            <a:ext cx="1028700" cy="9093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23CF50-EF85-4C4D-9920-62AFD3AC2AC9}"/>
              </a:ext>
            </a:extLst>
          </p:cNvPr>
          <p:cNvSpPr/>
          <p:nvPr/>
        </p:nvSpPr>
        <p:spPr>
          <a:xfrm>
            <a:off x="222855" y="2176743"/>
            <a:ext cx="6316174" cy="175432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GB" sz="3600" b="1" dirty="0">
                <a:solidFill>
                  <a:prstClr val="black"/>
                </a:solidFill>
              </a:rPr>
              <a:t>What is the density of an object with a mass of 90g and a volume of 30cm³?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76388E-9856-445C-9ABA-3A1ACD118DA2}"/>
              </a:ext>
            </a:extLst>
          </p:cNvPr>
          <p:cNvSpPr/>
          <p:nvPr/>
        </p:nvSpPr>
        <p:spPr>
          <a:xfrm>
            <a:off x="8614180" y="1479946"/>
            <a:ext cx="1028700" cy="9093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B5D7E2-AF07-4CBB-8F5E-1F47F1319260}"/>
              </a:ext>
            </a:extLst>
          </p:cNvPr>
          <p:cNvSpPr/>
          <p:nvPr/>
        </p:nvSpPr>
        <p:spPr>
          <a:xfrm>
            <a:off x="195983" y="2176743"/>
            <a:ext cx="6316174" cy="175432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GB" sz="3600" b="1" dirty="0">
                <a:solidFill>
                  <a:prstClr val="black"/>
                </a:solidFill>
              </a:rPr>
              <a:t>What is the density of an object with a mass of 45g and a volume of 9cm³?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F7CCCD4-22EE-416F-8242-CF7AF4A2327A}"/>
              </a:ext>
            </a:extLst>
          </p:cNvPr>
          <p:cNvSpPr/>
          <p:nvPr/>
        </p:nvSpPr>
        <p:spPr>
          <a:xfrm>
            <a:off x="9873105" y="3110508"/>
            <a:ext cx="1028700" cy="9093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6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408">
        <p:fade/>
      </p:transition>
    </mc:Choice>
    <mc:Fallback xmlns="">
      <p:transition spd="med" advTm="81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FF7A1-095D-49C9-8136-0BAD358E6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3" t="28444" r="33584" b="149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4C6AA15C-1B28-4265-B473-C91815147F8F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63C51-6980-4216-8EAE-A17DBCC9B2AA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As you get to the door it slowly opens and you dash in?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8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73">
        <p:fade/>
      </p:transition>
    </mc:Choice>
    <mc:Fallback xmlns="">
      <p:transition spd="med" advTm="3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5AE766-B213-4611-AB3D-926054D3F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0" t="28296" r="34167" b="2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E1549B05-6675-4B25-8566-2E2FCD5EB55A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76073B-4E7E-4AAA-8667-846AE21B4107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door opens and reveals the skeleton key!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966803-0B21-486A-BEC5-8C223633BBD2}"/>
              </a:ext>
            </a:extLst>
          </p:cNvPr>
          <p:cNvSpPr/>
          <p:nvPr/>
        </p:nvSpPr>
        <p:spPr>
          <a:xfrm>
            <a:off x="7048500" y="4000500"/>
            <a:ext cx="1435100" cy="1092200"/>
          </a:xfrm>
          <a:prstGeom prst="roundRect">
            <a:avLst>
              <a:gd name="adj" fmla="val 2596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628" name="Picture 4" descr="Vector Human Bone Key Skull Free Commercial Clipart - Skeleton Key ...">
            <a:extLst>
              <a:ext uri="{FF2B5EF4-FFF2-40B4-BE49-F238E27FC236}">
                <a16:creationId xmlns:a16="http://schemas.microsoft.com/office/drawing/2014/main" id="{5F097E57-FEEB-4FA1-A59E-EE2D727B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1001">
            <a:off x="4524375" y="3074366"/>
            <a:ext cx="6483350" cy="266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3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42">
        <p:fade/>
      </p:transition>
    </mc:Choice>
    <mc:Fallback xmlns="">
      <p:transition spd="med" advTm="5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D39CE-22C1-4079-80BF-20734912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3" t="28148" r="33833" b="2133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B4F90EB8-4BDA-46FC-ABC4-AD46EAB1BB30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D0AFC-25CB-4B86-B183-06A5272ADD7C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run back up the stairs into the entryway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7">
        <p:fade/>
      </p:transition>
    </mc:Choice>
    <mc:Fallback xmlns="">
      <p:transition spd="med" advTm="2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45F8B8-5C79-44FF-85D4-7E1A2A128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3" t="28889" r="33750" b="21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954DC04-D474-4D82-A2B6-6C98C166787C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1DF27-2891-4C23-811E-5572BEB4A7F8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to the front door where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use your key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Vector Human Bone Key Skull Free Commercial Clipart - Skeleton Key ...">
            <a:extLst>
              <a:ext uri="{FF2B5EF4-FFF2-40B4-BE49-F238E27FC236}">
                <a16:creationId xmlns:a16="http://schemas.microsoft.com/office/drawing/2014/main" id="{59281EB3-7F86-4494-806B-075B54BE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173675"/>
            <a:ext cx="6483350" cy="266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28922EE-5A9F-4681-B545-C647C43D18AF}"/>
              </a:ext>
            </a:extLst>
          </p:cNvPr>
          <p:cNvSpPr/>
          <p:nvPr/>
        </p:nvSpPr>
        <p:spPr>
          <a:xfrm>
            <a:off x="142240" y="142240"/>
            <a:ext cx="5953760" cy="1330960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47E7A-9302-44C1-8E2E-9D616A7747BB}"/>
              </a:ext>
            </a:extLst>
          </p:cNvPr>
          <p:cNvSpPr txBox="1"/>
          <p:nvPr/>
        </p:nvSpPr>
        <p:spPr>
          <a:xfrm>
            <a:off x="142240" y="293806"/>
            <a:ext cx="595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door swings open!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1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26">
        <p:fade/>
      </p:transition>
    </mc:Choice>
    <mc:Fallback xmlns="">
      <p:transition spd="med" advTm="5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AD5511-1141-4AE5-A60C-407F99BC9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83" t="28592" r="34000" b="21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D940D5-A50D-4ABE-B64B-591FBAB64737}"/>
              </a:ext>
            </a:extLst>
          </p:cNvPr>
          <p:cNvSpPr txBox="1"/>
          <p:nvPr/>
        </p:nvSpPr>
        <p:spPr>
          <a:xfrm>
            <a:off x="1748465" y="176914"/>
            <a:ext cx="8325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  <a:latin typeface="Stencil" panose="040409050D0802020404" pitchFamily="82" charset="0"/>
              </a:rPr>
              <a:t>DID YO ESCAPE?</a:t>
            </a:r>
          </a:p>
        </p:txBody>
      </p:sp>
    </p:spTree>
    <p:extLst>
      <p:ext uri="{BB962C8B-B14F-4D97-AF65-F5344CB8AC3E}">
        <p14:creationId xmlns:p14="http://schemas.microsoft.com/office/powerpoint/2010/main" val="9763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71">
        <p:fade/>
      </p:transition>
    </mc:Choice>
    <mc:Fallback xmlns="">
      <p:transition spd="med" advTm="1657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D39CE-22C1-4079-80BF-20734912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3" t="28148" r="33833" b="2133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2DEEBB5-9752-4434-BF79-1EF4A733AAE9}"/>
              </a:ext>
            </a:extLst>
          </p:cNvPr>
          <p:cNvSpPr/>
          <p:nvPr/>
        </p:nvSpPr>
        <p:spPr>
          <a:xfrm>
            <a:off x="6258560" y="142240"/>
            <a:ext cx="5709920" cy="1330960"/>
          </a:xfrm>
          <a:prstGeom prst="wedgeRectCallout">
            <a:avLst>
              <a:gd name="adj1" fmla="val 52655"/>
              <a:gd name="adj2" fmla="val 184638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02B0C-B347-4192-875F-F4265D8BD0DA}"/>
              </a:ext>
            </a:extLst>
          </p:cNvPr>
          <p:cNvSpPr txBox="1"/>
          <p:nvPr/>
        </p:nvSpPr>
        <p:spPr>
          <a:xfrm>
            <a:off x="6146800" y="142240"/>
            <a:ext cx="593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As you walk in the door slams behind you and locks?</a:t>
            </a:r>
          </a:p>
        </p:txBody>
      </p:sp>
      <p:pic>
        <p:nvPicPr>
          <p:cNvPr id="2050" name="Picture 2" descr="Oogie Boogie Nightmare Before Christmas Clipart">
            <a:extLst>
              <a:ext uri="{FF2B5EF4-FFF2-40B4-BE49-F238E27FC236}">
                <a16:creationId xmlns:a16="http://schemas.microsoft.com/office/drawing/2014/main" id="{7C17CB9E-BA9D-47C7-9AC1-EE67CBCC9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407" y="3125972"/>
            <a:ext cx="3380945" cy="38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DA343-7808-45B6-B564-969EFF163ACF}"/>
              </a:ext>
            </a:extLst>
          </p:cNvPr>
          <p:cNvGrpSpPr/>
          <p:nvPr/>
        </p:nvGrpSpPr>
        <p:grpSpPr>
          <a:xfrm>
            <a:off x="552892" y="2041451"/>
            <a:ext cx="5543107" cy="1807535"/>
            <a:chOff x="552892" y="2041451"/>
            <a:chExt cx="5543107" cy="1807535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7C23EF10-4B67-403A-8F5A-A8CEE2D1445A}"/>
                </a:ext>
              </a:extLst>
            </p:cNvPr>
            <p:cNvSpPr/>
            <p:nvPr/>
          </p:nvSpPr>
          <p:spPr>
            <a:xfrm>
              <a:off x="552892" y="2041451"/>
              <a:ext cx="5543107" cy="1807535"/>
            </a:xfrm>
            <a:prstGeom prst="wedgeEllipseCallout">
              <a:avLst>
                <a:gd name="adj1" fmla="val -40782"/>
                <a:gd name="adj2" fmla="val 59756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5F63EC-4314-4EF7-9B15-AEDEF9DBC091}"/>
                </a:ext>
              </a:extLst>
            </p:cNvPr>
            <p:cNvSpPr txBox="1"/>
            <p:nvPr/>
          </p:nvSpPr>
          <p:spPr>
            <a:xfrm>
              <a:off x="1017179" y="2406609"/>
              <a:ext cx="46145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You’ll never get out unless you find the skeleton key!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16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42">
        <p:fade/>
      </p:transition>
    </mc:Choice>
    <mc:Fallback xmlns="">
      <p:transition spd="med" advTm="9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D39CE-22C1-4079-80BF-20734912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3" t="28148" r="33833" b="2133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01C98EB1-B09D-4243-8FC0-2B3CB36CCA28}"/>
              </a:ext>
            </a:extLst>
          </p:cNvPr>
          <p:cNvSpPr/>
          <p:nvPr/>
        </p:nvSpPr>
        <p:spPr>
          <a:xfrm>
            <a:off x="386079" y="153849"/>
            <a:ext cx="5709920" cy="1330960"/>
          </a:xfrm>
          <a:prstGeom prst="wedgeRectCallout">
            <a:avLst>
              <a:gd name="adj1" fmla="val 102332"/>
              <a:gd name="adj2" fmla="val 8401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15EA4-40CE-470F-8EE8-996C90051DB1}"/>
              </a:ext>
            </a:extLst>
          </p:cNvPr>
          <p:cNvSpPr txBox="1"/>
          <p:nvPr/>
        </p:nvSpPr>
        <p:spPr>
          <a:xfrm>
            <a:off x="441959" y="142240"/>
            <a:ext cx="5565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Answer my question and I’ll tell you where to look first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490E8-1794-4B3B-9191-5402A40A24E0}"/>
              </a:ext>
            </a:extLst>
          </p:cNvPr>
          <p:cNvSpPr txBox="1"/>
          <p:nvPr/>
        </p:nvSpPr>
        <p:spPr>
          <a:xfrm>
            <a:off x="441959" y="1612459"/>
            <a:ext cx="565404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of the following organelles would you only find in a plant cell?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982C5A-CD41-4BCB-8466-E6C49E90F40B}"/>
              </a:ext>
            </a:extLst>
          </p:cNvPr>
          <p:cNvSpPr/>
          <p:nvPr/>
        </p:nvSpPr>
        <p:spPr>
          <a:xfrm>
            <a:off x="922826" y="3588870"/>
            <a:ext cx="4902984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33333"/>
                </a:solidFill>
              </a:rPr>
              <a:t>Chloroplast</a:t>
            </a:r>
            <a:endParaRPr lang="en-GB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D3BBC2-28FA-42B0-92F8-871182B68B45}"/>
              </a:ext>
            </a:extLst>
          </p:cNvPr>
          <p:cNvSpPr/>
          <p:nvPr/>
        </p:nvSpPr>
        <p:spPr>
          <a:xfrm>
            <a:off x="938543" y="4958158"/>
            <a:ext cx="4887267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33333"/>
                </a:solidFill>
              </a:rPr>
              <a:t>Cell membrane</a:t>
            </a:r>
            <a:endParaRPr lang="en-GB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08B31A-D3A8-48F4-8188-FE8742EF34B8}"/>
              </a:ext>
            </a:extLst>
          </p:cNvPr>
          <p:cNvSpPr/>
          <p:nvPr/>
        </p:nvSpPr>
        <p:spPr>
          <a:xfrm>
            <a:off x="938543" y="4273514"/>
            <a:ext cx="4887267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33333"/>
                </a:solidFill>
              </a:rPr>
              <a:t>Ribosome</a:t>
            </a:r>
            <a:endParaRPr lang="en-GB" sz="3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A4242-CC75-40A9-8DB6-C05F70B13F70}"/>
              </a:ext>
            </a:extLst>
          </p:cNvPr>
          <p:cNvSpPr/>
          <p:nvPr/>
        </p:nvSpPr>
        <p:spPr>
          <a:xfrm>
            <a:off x="922826" y="2878770"/>
            <a:ext cx="4887267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33333"/>
                </a:solidFill>
              </a:rPr>
              <a:t>Nucleus</a:t>
            </a:r>
            <a:endParaRPr lang="en-GB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1A33F0-366E-4A4E-BF0D-7BD56F244A2E}"/>
              </a:ext>
            </a:extLst>
          </p:cNvPr>
          <p:cNvSpPr txBox="1"/>
          <p:nvPr/>
        </p:nvSpPr>
        <p:spPr>
          <a:xfrm>
            <a:off x="407674" y="3625156"/>
            <a:ext cx="438746" cy="461665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4B11E-C736-4479-B3C3-10B0108725FE}"/>
              </a:ext>
            </a:extLst>
          </p:cNvPr>
          <p:cNvSpPr txBox="1"/>
          <p:nvPr/>
        </p:nvSpPr>
        <p:spPr>
          <a:xfrm>
            <a:off x="437351" y="5019712"/>
            <a:ext cx="438746" cy="461665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D799FE-4A3A-40BC-9013-B18CCB4C92AD}"/>
              </a:ext>
            </a:extLst>
          </p:cNvPr>
          <p:cNvSpPr txBox="1"/>
          <p:nvPr/>
        </p:nvSpPr>
        <p:spPr>
          <a:xfrm>
            <a:off x="416085" y="4385283"/>
            <a:ext cx="438746" cy="461665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5F9E9-EF75-4EDF-BB2C-1E5274A18EF9}"/>
              </a:ext>
            </a:extLst>
          </p:cNvPr>
          <p:cNvSpPr txBox="1"/>
          <p:nvPr/>
        </p:nvSpPr>
        <p:spPr>
          <a:xfrm>
            <a:off x="386079" y="2894159"/>
            <a:ext cx="438746" cy="461665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1</a:t>
            </a:r>
          </a:p>
        </p:txBody>
      </p:sp>
      <p:pic>
        <p:nvPicPr>
          <p:cNvPr id="3074" name="Picture 2" descr="Transparent Green Checkmark Clip Art at Clker.com - vector clip ...">
            <a:extLst>
              <a:ext uri="{FF2B5EF4-FFF2-40B4-BE49-F238E27FC236}">
                <a16:creationId xmlns:a16="http://schemas.microsoft.com/office/drawing/2014/main" id="{79621135-61FC-49B8-B8F0-421D5DE62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65" y="3221682"/>
            <a:ext cx="933890" cy="9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4146236D-2E7F-4A4D-BCBA-3CA252EE6B7C}"/>
              </a:ext>
            </a:extLst>
          </p:cNvPr>
          <p:cNvSpPr/>
          <p:nvPr/>
        </p:nvSpPr>
        <p:spPr>
          <a:xfrm>
            <a:off x="369716" y="146275"/>
            <a:ext cx="5709920" cy="1330960"/>
          </a:xfrm>
          <a:prstGeom prst="wedgeRectCallout">
            <a:avLst>
              <a:gd name="adj1" fmla="val 102332"/>
              <a:gd name="adj2" fmla="val 8401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BAE1E-431E-4DF8-98BD-40E5295B4B7D}"/>
              </a:ext>
            </a:extLst>
          </p:cNvPr>
          <p:cNvSpPr txBox="1"/>
          <p:nvPr/>
        </p:nvSpPr>
        <p:spPr>
          <a:xfrm>
            <a:off x="369716" y="184959"/>
            <a:ext cx="5565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Go into the front room and look behind the round photo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9ECFB41-AB7B-41F3-B16A-32BE5B12241B}"/>
              </a:ext>
            </a:extLst>
          </p:cNvPr>
          <p:cNvSpPr/>
          <p:nvPr/>
        </p:nvSpPr>
        <p:spPr>
          <a:xfrm>
            <a:off x="8908311" y="4199563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9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114">
        <p:fade/>
      </p:transition>
    </mc:Choice>
    <mc:Fallback xmlns="">
      <p:transition spd="med" advTm="26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40889-7900-46B7-B745-25CADA807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8741" r="33583" b="21777"/>
          <a:stretch/>
        </p:blipFill>
        <p:spPr>
          <a:xfrm>
            <a:off x="10160" y="0"/>
            <a:ext cx="12181840" cy="6858000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B58FAF14-A122-42A9-9C9D-DD8221E475D4}"/>
              </a:ext>
            </a:extLst>
          </p:cNvPr>
          <p:cNvSpPr/>
          <p:nvPr/>
        </p:nvSpPr>
        <p:spPr>
          <a:xfrm>
            <a:off x="5404646" y="100686"/>
            <a:ext cx="5709920" cy="1330960"/>
          </a:xfrm>
          <a:prstGeom prst="wedgeRectCallout">
            <a:avLst>
              <a:gd name="adj1" fmla="val 66579"/>
              <a:gd name="adj2" fmla="val 15351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0E145-E179-4655-8AAF-8410EACE991E}"/>
              </a:ext>
            </a:extLst>
          </p:cNvPr>
          <p:cNvSpPr txBox="1"/>
          <p:nvPr/>
        </p:nvSpPr>
        <p:spPr>
          <a:xfrm>
            <a:off x="5460526" y="89077"/>
            <a:ext cx="5565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Find the round photo in the room and turn it over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929ACB5-018A-47F5-9F50-D9277058A940}"/>
              </a:ext>
            </a:extLst>
          </p:cNvPr>
          <p:cNvSpPr/>
          <p:nvPr/>
        </p:nvSpPr>
        <p:spPr>
          <a:xfrm rot="5400000">
            <a:off x="269705" y="340291"/>
            <a:ext cx="1615456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10FE9294-6D5E-4488-A432-77D63E9555E5}"/>
              </a:ext>
            </a:extLst>
          </p:cNvPr>
          <p:cNvSpPr/>
          <p:nvPr/>
        </p:nvSpPr>
        <p:spPr>
          <a:xfrm>
            <a:off x="142240" y="4097552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4459FA-252D-47FB-AB3F-A52EBF473872}"/>
              </a:ext>
            </a:extLst>
          </p:cNvPr>
          <p:cNvSpPr txBox="1"/>
          <p:nvPr/>
        </p:nvSpPr>
        <p:spPr>
          <a:xfrm>
            <a:off x="142240" y="4097552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As you turn it over you find a note which reads: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626C7-AD02-4386-9800-F988EA7E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8741" r="33583" b="21777"/>
          <a:stretch/>
        </p:blipFill>
        <p:spPr>
          <a:xfrm>
            <a:off x="10160" y="0"/>
            <a:ext cx="1218184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FB52EC-1C53-4FDA-AE97-6AF2CB5EDD2E}"/>
              </a:ext>
            </a:extLst>
          </p:cNvPr>
          <p:cNvGrpSpPr/>
          <p:nvPr/>
        </p:nvGrpSpPr>
        <p:grpSpPr>
          <a:xfrm rot="10800000">
            <a:off x="5786120" y="430702"/>
            <a:ext cx="6263640" cy="5996595"/>
            <a:chOff x="5786120" y="430702"/>
            <a:chExt cx="6263640" cy="5996595"/>
          </a:xfrm>
        </p:grpSpPr>
        <p:pic>
          <p:nvPicPr>
            <p:cNvPr id="10" name="Picture 2" descr="Download old paper transparent clipart png photo | TOPpng">
              <a:extLst>
                <a:ext uri="{FF2B5EF4-FFF2-40B4-BE49-F238E27FC236}">
                  <a16:creationId xmlns:a16="http://schemas.microsoft.com/office/drawing/2014/main" id="{C2BAD926-0467-4019-AFAB-1C9DED3C5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3" b="9930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120" y="430702"/>
              <a:ext cx="6263640" cy="5996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0FE27C-AB03-42C5-9B36-1C82A599BA64}"/>
                </a:ext>
              </a:extLst>
            </p:cNvPr>
            <p:cNvSpPr txBox="1"/>
            <p:nvPr/>
          </p:nvSpPr>
          <p:spPr>
            <a:xfrm rot="10800000">
              <a:off x="6576001" y="4999299"/>
              <a:ext cx="4735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latin typeface="Chiller" panose="04020404031007020602" pitchFamily="82" charset="0"/>
                </a:rPr>
                <a:t>Turn the clock hands to the answer of this question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FC3A2A-F041-4D3C-A2E2-D426569CEBBD}"/>
              </a:ext>
            </a:extLst>
          </p:cNvPr>
          <p:cNvSpPr txBox="1"/>
          <p:nvPr/>
        </p:nvSpPr>
        <p:spPr>
          <a:xfrm>
            <a:off x="6523981" y="1761662"/>
            <a:ext cx="4735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hiller" panose="04020404031007020602" pitchFamily="82" charset="0"/>
              </a:rPr>
              <a:t>How fast does a car move if it travels 20m in 4s?</a:t>
            </a:r>
          </a:p>
          <a:p>
            <a:pPr algn="ctr"/>
            <a:r>
              <a:rPr lang="en-GB" sz="4000" b="1" dirty="0">
                <a:latin typeface="Chiller" panose="04020404031007020602" pitchFamily="82" charset="0"/>
              </a:rPr>
              <a:t>Speed = distance / time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EEF477-1B5A-4517-84C1-9262B76F3F0D}"/>
              </a:ext>
            </a:extLst>
          </p:cNvPr>
          <p:cNvSpPr/>
          <p:nvPr/>
        </p:nvSpPr>
        <p:spPr>
          <a:xfrm>
            <a:off x="8078384" y="3850611"/>
            <a:ext cx="1679112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33333"/>
                </a:solidFill>
              </a:rPr>
              <a:t>5m/s</a:t>
            </a:r>
            <a:endParaRPr lang="en-GB" sz="3200" b="1" dirty="0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9CB2E62B-857E-4BAF-82B7-3266B86F3FBC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CE516C-15E9-42AC-8071-63065A8690C8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You turn the hands to 5 and the other photo pops open!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A6E7EEE-C019-4E17-8CEE-1A7212658E8C}"/>
              </a:ext>
            </a:extLst>
          </p:cNvPr>
          <p:cNvSpPr/>
          <p:nvPr/>
        </p:nvSpPr>
        <p:spPr>
          <a:xfrm>
            <a:off x="2688265" y="1484809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8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480">
        <p:fade/>
      </p:transition>
    </mc:Choice>
    <mc:Fallback xmlns="">
      <p:transition spd="med" advTm="43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12" grpId="0"/>
      <p:bldP spid="13" grpId="0" animBg="1"/>
      <p:bldP spid="14" grpId="0" animBg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B38A9-3070-4EFF-8E71-23BC7FFE1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8741" r="33583" b="21777"/>
          <a:stretch/>
        </p:blipFill>
        <p:spPr>
          <a:xfrm>
            <a:off x="10160" y="0"/>
            <a:ext cx="1218184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BEECEC-ED3A-417F-AE47-D767CCDA6C8A}"/>
              </a:ext>
            </a:extLst>
          </p:cNvPr>
          <p:cNvSpPr/>
          <p:nvPr/>
        </p:nvSpPr>
        <p:spPr>
          <a:xfrm>
            <a:off x="4805917" y="1509823"/>
            <a:ext cx="1169582" cy="15523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63A38-171F-4B53-A2A4-CFBEB1CBE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17" y="1801169"/>
            <a:ext cx="1169582" cy="869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D0E3AB-1A9A-4113-BA7C-A1174562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37" t="38612" r="56755" b="47618"/>
          <a:stretch/>
        </p:blipFill>
        <p:spPr>
          <a:xfrm>
            <a:off x="4704908" y="1331728"/>
            <a:ext cx="1371600" cy="1908544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FF2C1374-18C3-459D-862B-534352FA0DB0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6A692-827F-4102-8FB1-1CEEBC14462E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Behind the photo you find a safe.  Listen to the cat!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EA9A0-19B2-4D65-9551-87A4B7A9ADEE}"/>
              </a:ext>
            </a:extLst>
          </p:cNvPr>
          <p:cNvGrpSpPr/>
          <p:nvPr/>
        </p:nvGrpSpPr>
        <p:grpSpPr>
          <a:xfrm>
            <a:off x="3959328" y="1057940"/>
            <a:ext cx="8364753" cy="4686620"/>
            <a:chOff x="3959328" y="1057940"/>
            <a:chExt cx="8364753" cy="468662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3578534F-5C61-40D1-8997-BBCF75DA569C}"/>
                </a:ext>
              </a:extLst>
            </p:cNvPr>
            <p:cNvSpPr/>
            <p:nvPr/>
          </p:nvSpPr>
          <p:spPr>
            <a:xfrm>
              <a:off x="3959328" y="1057940"/>
              <a:ext cx="8364752" cy="4008474"/>
            </a:xfrm>
            <a:prstGeom prst="wedgeEllipseCallout">
              <a:avLst>
                <a:gd name="adj1" fmla="val -35676"/>
                <a:gd name="adj2" fmla="val 59206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7D1529-C877-415C-BB05-22A279774757}"/>
                </a:ext>
              </a:extLst>
            </p:cNvPr>
            <p:cNvSpPr txBox="1"/>
            <p:nvPr/>
          </p:nvSpPr>
          <p:spPr>
            <a:xfrm>
              <a:off x="3959329" y="1343355"/>
              <a:ext cx="8364752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/>
                <a:t>Answer my riddle to find the location </a:t>
              </a:r>
            </a:p>
            <a:p>
              <a:pPr algn="ctr"/>
              <a:r>
                <a:rPr lang="en-GB" sz="2600" b="1" dirty="0"/>
                <a:t>of the safe code:</a:t>
              </a:r>
            </a:p>
            <a:p>
              <a:pPr algn="ctr"/>
              <a:r>
                <a:rPr lang="en-US" sz="2600" b="1" dirty="0"/>
                <a:t>I have letters and numbers but I’m not a computer keyboard</a:t>
              </a:r>
            </a:p>
            <a:p>
              <a:pPr algn="ctr"/>
              <a:r>
                <a:rPr lang="en-US" sz="2600" b="1" dirty="0"/>
                <a:t>I’m sometimes stored in a case but I’m not a cellphone</a:t>
              </a:r>
            </a:p>
            <a:p>
              <a:pPr algn="ctr"/>
              <a:r>
                <a:rPr lang="en-US" sz="2600" b="1" dirty="0"/>
                <a:t>I contain paper but I’m not a ring binder</a:t>
              </a:r>
            </a:p>
            <a:p>
              <a:pPr algn="ctr"/>
              <a:r>
                <a:rPr lang="en-US" sz="2600" b="1" dirty="0"/>
                <a:t>I have a cover but I’m not a pillow</a:t>
              </a:r>
            </a:p>
            <a:p>
              <a:pPr algn="ctr"/>
              <a:r>
                <a:rPr lang="en-US" sz="2600" b="1" dirty="0"/>
                <a:t>I have a spine but I don’t have any bones</a:t>
              </a:r>
            </a:p>
            <a:p>
              <a:pPr algn="ctr"/>
              <a:endParaRPr lang="en-US" sz="4000" b="1" dirty="0"/>
            </a:p>
            <a:p>
              <a:pPr algn="ctr"/>
              <a:endParaRPr lang="en-GB" sz="3200" b="1" dirty="0"/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2DED2FA-53B8-424F-AD04-D30F6DC6802C}"/>
              </a:ext>
            </a:extLst>
          </p:cNvPr>
          <p:cNvSpPr/>
          <p:nvPr/>
        </p:nvSpPr>
        <p:spPr>
          <a:xfrm>
            <a:off x="7728098" y="5744560"/>
            <a:ext cx="2147777" cy="934875"/>
          </a:xfrm>
          <a:prstGeom prst="rightArrow">
            <a:avLst>
              <a:gd name="adj1" fmla="val 50000"/>
              <a:gd name="adj2" fmla="val 96630"/>
            </a:avLst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8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505">
        <p:fade/>
      </p:transition>
    </mc:Choice>
    <mc:Fallback xmlns="">
      <p:transition spd="med" advTm="53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B38A9-3070-4EFF-8E71-23BC7FFE1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8741" r="33583" b="21777"/>
          <a:stretch/>
        </p:blipFill>
        <p:spPr>
          <a:xfrm>
            <a:off x="10160" y="0"/>
            <a:ext cx="1218184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BEECEC-ED3A-417F-AE47-D767CCDA6C8A}"/>
              </a:ext>
            </a:extLst>
          </p:cNvPr>
          <p:cNvSpPr/>
          <p:nvPr/>
        </p:nvSpPr>
        <p:spPr>
          <a:xfrm>
            <a:off x="4805917" y="1509823"/>
            <a:ext cx="1169582" cy="15523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63A38-171F-4B53-A2A4-CFBEB1CBE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17" y="1801169"/>
            <a:ext cx="1169582" cy="869644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FF2C1374-18C3-459D-862B-534352FA0DB0}"/>
              </a:ext>
            </a:extLst>
          </p:cNvPr>
          <p:cNvSpPr/>
          <p:nvPr/>
        </p:nvSpPr>
        <p:spPr>
          <a:xfrm>
            <a:off x="142240" y="142240"/>
            <a:ext cx="5953760" cy="1200329"/>
          </a:xfrm>
          <a:prstGeom prst="wedgeRectCallout">
            <a:avLst>
              <a:gd name="adj1" fmla="val -51260"/>
              <a:gd name="adj2" fmla="val 1035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6A692-827F-4102-8FB1-1CEEBC14462E}"/>
              </a:ext>
            </a:extLst>
          </p:cNvPr>
          <p:cNvSpPr txBox="1"/>
          <p:nvPr/>
        </p:nvSpPr>
        <p:spPr>
          <a:xfrm>
            <a:off x="142240" y="142240"/>
            <a:ext cx="595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You open the book to the first page</a:t>
            </a:r>
          </a:p>
        </p:txBody>
      </p:sp>
      <p:pic>
        <p:nvPicPr>
          <p:cNvPr id="6148" name="Picture 4" descr="Blank cracked book pages Royalty Free Vector Image">
            <a:extLst>
              <a:ext uri="{FF2B5EF4-FFF2-40B4-BE49-F238E27FC236}">
                <a16:creationId xmlns:a16="http://schemas.microsoft.com/office/drawing/2014/main" id="{330AE980-929E-4A43-A35F-7A2E69843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45" b="85139" l="150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13"/>
          <a:stretch/>
        </p:blipFill>
        <p:spPr bwMode="auto">
          <a:xfrm>
            <a:off x="1707061" y="818873"/>
            <a:ext cx="9042038" cy="62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7E7E1E-3CEF-4061-9083-52919A815D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0516" b="48007"/>
          <a:stretch/>
        </p:blipFill>
        <p:spPr>
          <a:xfrm>
            <a:off x="2676008" y="4726388"/>
            <a:ext cx="3419991" cy="1681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6E318F-49BF-4EBF-B7A5-92EB7C02900C}"/>
              </a:ext>
            </a:extLst>
          </p:cNvPr>
          <p:cNvSpPr txBox="1"/>
          <p:nvPr/>
        </p:nvSpPr>
        <p:spPr>
          <a:xfrm>
            <a:off x="2765560" y="1801169"/>
            <a:ext cx="3419991" cy="224676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the following stages in order showing how acid rain is produced to find the safe code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A7EC3A-775E-4424-8805-1A5F6E920986}"/>
              </a:ext>
            </a:extLst>
          </p:cNvPr>
          <p:cNvSpPr txBox="1"/>
          <p:nvPr/>
        </p:nvSpPr>
        <p:spPr>
          <a:xfrm>
            <a:off x="6958205" y="5059300"/>
            <a:ext cx="2784472" cy="101566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Sulphur dioxide is released when fossil fuels are burnt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169105-13E2-47A6-9CA5-728C3FB8B08A}"/>
              </a:ext>
            </a:extLst>
          </p:cNvPr>
          <p:cNvSpPr txBox="1"/>
          <p:nvPr/>
        </p:nvSpPr>
        <p:spPr>
          <a:xfrm>
            <a:off x="6976374" y="3931491"/>
            <a:ext cx="2766303" cy="101566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The sulphur dioxide dissolves in water found in clouds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EDD64B-1BAD-4D32-A97A-C155EF81E5A4}"/>
              </a:ext>
            </a:extLst>
          </p:cNvPr>
          <p:cNvSpPr txBox="1"/>
          <p:nvPr/>
        </p:nvSpPr>
        <p:spPr>
          <a:xfrm>
            <a:off x="6948095" y="2777351"/>
            <a:ext cx="2766303" cy="101566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When it rains it now contains dilute sulphuric acid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619884-8E05-4BFE-BCA7-E9F6D726D2BA}"/>
              </a:ext>
            </a:extLst>
          </p:cNvPr>
          <p:cNvSpPr txBox="1"/>
          <p:nvPr/>
        </p:nvSpPr>
        <p:spPr>
          <a:xfrm>
            <a:off x="6939010" y="1944159"/>
            <a:ext cx="2766303" cy="70788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The acid rain collects in lakes &amp; rivers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BA53E6-AE11-4F22-AAAE-7B837C0E5DD3}"/>
              </a:ext>
            </a:extLst>
          </p:cNvPr>
          <p:cNvSpPr txBox="1"/>
          <p:nvPr/>
        </p:nvSpPr>
        <p:spPr>
          <a:xfrm>
            <a:off x="6372958" y="2101334"/>
            <a:ext cx="438746" cy="369332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E1524-CFBE-4685-91CC-2A4FD8D46606}"/>
              </a:ext>
            </a:extLst>
          </p:cNvPr>
          <p:cNvSpPr txBox="1"/>
          <p:nvPr/>
        </p:nvSpPr>
        <p:spPr>
          <a:xfrm>
            <a:off x="6374973" y="3059668"/>
            <a:ext cx="438746" cy="369332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F1A82-DA16-468A-96E7-C232BE886450}"/>
              </a:ext>
            </a:extLst>
          </p:cNvPr>
          <p:cNvSpPr txBox="1"/>
          <p:nvPr/>
        </p:nvSpPr>
        <p:spPr>
          <a:xfrm>
            <a:off x="6391072" y="4247873"/>
            <a:ext cx="438746" cy="369332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04F3C9-FFF1-4534-AB6B-7714F5260182}"/>
              </a:ext>
            </a:extLst>
          </p:cNvPr>
          <p:cNvSpPr txBox="1"/>
          <p:nvPr/>
        </p:nvSpPr>
        <p:spPr>
          <a:xfrm>
            <a:off x="6366053" y="5368270"/>
            <a:ext cx="438746" cy="369332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51A5E4-341E-4EBE-8F62-9B24C8F2D31F}"/>
              </a:ext>
            </a:extLst>
          </p:cNvPr>
          <p:cNvGrpSpPr/>
          <p:nvPr/>
        </p:nvGrpSpPr>
        <p:grpSpPr>
          <a:xfrm>
            <a:off x="6665141" y="249637"/>
            <a:ext cx="995680" cy="1066800"/>
            <a:chOff x="660400" y="3688080"/>
            <a:chExt cx="995680" cy="10668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AE5A553-74D7-4213-9B8F-764110F52587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B4C1C6-E963-4601-A512-744E712F6F4A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33A232-4155-416D-B3C2-6895EFDABA6F}"/>
              </a:ext>
            </a:extLst>
          </p:cNvPr>
          <p:cNvGrpSpPr/>
          <p:nvPr/>
        </p:nvGrpSpPr>
        <p:grpSpPr>
          <a:xfrm>
            <a:off x="7927226" y="274409"/>
            <a:ext cx="995680" cy="1066800"/>
            <a:chOff x="660400" y="3688080"/>
            <a:chExt cx="995680" cy="106680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1409FE-B7C1-4DF8-956F-621678DB28F1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EC2761-7E37-4BBB-AE47-0D0A75D1DC69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AF835-FBC3-4619-B8FA-383C47C64813}"/>
              </a:ext>
            </a:extLst>
          </p:cNvPr>
          <p:cNvGrpSpPr/>
          <p:nvPr/>
        </p:nvGrpSpPr>
        <p:grpSpPr>
          <a:xfrm>
            <a:off x="9203134" y="295369"/>
            <a:ext cx="995680" cy="1066800"/>
            <a:chOff x="660400" y="3688080"/>
            <a:chExt cx="995680" cy="106680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0FF548-6FF7-48F4-B120-AC3E2134D1E9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1751C3-9DB0-4B10-BC7B-9F0A8A127B80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310A5DE-6D1E-4134-ABD3-025825C03E25}"/>
              </a:ext>
            </a:extLst>
          </p:cNvPr>
          <p:cNvGrpSpPr/>
          <p:nvPr/>
        </p:nvGrpSpPr>
        <p:grpSpPr>
          <a:xfrm>
            <a:off x="10479042" y="284658"/>
            <a:ext cx="995680" cy="1066800"/>
            <a:chOff x="660400" y="3688080"/>
            <a:chExt cx="995680" cy="106680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5F27748-002D-4EDC-871C-D323E2381230}"/>
                </a:ext>
              </a:extLst>
            </p:cNvPr>
            <p:cNvSpPr/>
            <p:nvPr/>
          </p:nvSpPr>
          <p:spPr>
            <a:xfrm>
              <a:off x="660400" y="3688080"/>
              <a:ext cx="995680" cy="106680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E153BFB-0B0B-4ED6-85EF-99C4586FC458}"/>
                </a:ext>
              </a:extLst>
            </p:cNvPr>
            <p:cNvSpPr txBox="1"/>
            <p:nvPr/>
          </p:nvSpPr>
          <p:spPr>
            <a:xfrm>
              <a:off x="924560" y="3780775"/>
              <a:ext cx="467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48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756">
        <p:fade/>
      </p:transition>
    </mc:Choice>
    <mc:Fallback xmlns="">
      <p:transition spd="med" advTm="65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.2|1.2|1.4|1.3|1.3|1.6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1.6|2.6|14.2|1.1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1|1.1|1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3|1|1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4|1.4|1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3|1.4|1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4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2.4|1.3|1.4|1.3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5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1|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2|1.3|1.3|2.4|14.6|1|1.2|1|12.5|1.2|1.4|1.1|13.5|1.5|1|1.1|12.8|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1.2|1.2|1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|1.2|1.5|12.1|2.8|13.3|2.3|12.1|1.5|12.7|2.4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2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4|1.9|12.8|2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6|1.9|3.8|1.6|3.8|16.1|1.5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|2.7|4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1|1.4|55.5|1.2|1.2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1270</Words>
  <Application>Microsoft Office PowerPoint</Application>
  <PresentationFormat>Widescreen</PresentationFormat>
  <Paragraphs>340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Chiller</vt:lpstr>
      <vt:lpstr>Stencil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Chalky Chalk</dc:creator>
  <cp:lastModifiedBy>Chalky Chalk</cp:lastModifiedBy>
  <cp:revision>60</cp:revision>
  <dcterms:created xsi:type="dcterms:W3CDTF">2020-04-05T21:31:01Z</dcterms:created>
  <dcterms:modified xsi:type="dcterms:W3CDTF">2020-04-11T18:34:25Z</dcterms:modified>
</cp:coreProperties>
</file>