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1"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21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7E2E70-5D55-4E1C-B259-1ACF8DB6059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408363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E2E70-5D55-4E1C-B259-1ACF8DB6059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368185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E2E70-5D55-4E1C-B259-1ACF8DB6059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299063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6185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1917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6094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31403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9505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75943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43043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353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E2E70-5D55-4E1C-B259-1ACF8DB6059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160045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2957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36428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1611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E2E70-5D55-4E1C-B259-1ACF8DB6059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150344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7E2E70-5D55-4E1C-B259-1ACF8DB6059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223914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E2E70-5D55-4E1C-B259-1ACF8DB6059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42198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7E2E70-5D55-4E1C-B259-1ACF8DB6059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57322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E2E70-5D55-4E1C-B259-1ACF8DB6059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151087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7E2E70-5D55-4E1C-B259-1ACF8DB6059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185463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7E2E70-5D55-4E1C-B259-1ACF8DB6059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24654-A7BC-4070-A154-B13F5F37B9CA}" type="slidenum">
              <a:rPr lang="en-GB" smtClean="0"/>
              <a:t>‹#›</a:t>
            </a:fld>
            <a:endParaRPr lang="en-GB"/>
          </a:p>
        </p:txBody>
      </p:sp>
    </p:spTree>
    <p:extLst>
      <p:ext uri="{BB962C8B-B14F-4D97-AF65-F5344CB8AC3E}">
        <p14:creationId xmlns:p14="http://schemas.microsoft.com/office/powerpoint/2010/main" val="179777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F7E2E70-5D55-4E1C-B259-1ACF8DB6059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2F24654-A7BC-4070-A154-B13F5F37B9CA}" type="slidenum">
              <a:rPr lang="en-GB" smtClean="0"/>
              <a:t>‹#›</a:t>
            </a:fld>
            <a:endParaRPr lang="en-GB"/>
          </a:p>
        </p:txBody>
      </p:sp>
    </p:spTree>
    <p:extLst>
      <p:ext uri="{BB962C8B-B14F-4D97-AF65-F5344CB8AC3E}">
        <p14:creationId xmlns:p14="http://schemas.microsoft.com/office/powerpoint/2010/main" val="2926677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476124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Biotechnology-Science-Lesson-Activities-5189090?st=631d0bc655c2a4d5b773ef2c83a5974a"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biotechnology-science-lesson-and-activities-12240187"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25K-xxrkFeg&amp;t=45s" TargetMode="External"/><Relationship Id="rId5" Type="http://schemas.openxmlformats.org/officeDocument/2006/relationships/hyperlink" Target="https://twitter.com/teacherchalky1" TargetMode="External"/><Relationship Id="rId10"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92F2936D-C459-47A2-93EF-ACE72A42E8E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99" b="95729" l="9799" r="89950">
                        <a14:foregroundMark x1="28392" y1="57789" x2="28392" y2="57789"/>
                        <a14:foregroundMark x1="42714" y1="53769" x2="42714" y2="53769"/>
                        <a14:foregroundMark x1="45980" y1="53518" x2="45980" y2="53518"/>
                        <a14:foregroundMark x1="48744" y1="53266" x2="37186" y2="56030"/>
                        <a14:foregroundMark x1="51759" y1="95729" x2="31910" y2="95477"/>
                      </a14:backgroundRemoval>
                    </a14:imgEffect>
                  </a14:imgLayer>
                </a14:imgProps>
              </a:ext>
              <a:ext uri="{28A0092B-C50C-407E-A947-70E740481C1C}">
                <a14:useLocalDpi xmlns:a14="http://schemas.microsoft.com/office/drawing/2010/main" val="0"/>
              </a:ext>
            </a:extLst>
          </a:blip>
          <a:stretch>
            <a:fillRect/>
          </a:stretch>
        </p:blipFill>
        <p:spPr>
          <a:xfrm flipH="1">
            <a:off x="-638537" y="3663272"/>
            <a:ext cx="1451255" cy="1371669"/>
          </a:xfrm>
          <a:prstGeom prst="rect">
            <a:avLst/>
          </a:prstGeom>
        </p:spPr>
      </p:pic>
      <p:pic>
        <p:nvPicPr>
          <p:cNvPr id="35" name="Picture 34">
            <a:extLst>
              <a:ext uri="{FF2B5EF4-FFF2-40B4-BE49-F238E27FC236}">
                <a16:creationId xmlns:a16="http://schemas.microsoft.com/office/drawing/2014/main" id="{0A37DD83-D7A9-469A-A08C-7E71391EB47F}"/>
              </a:ext>
            </a:extLst>
          </p:cNvPr>
          <p:cNvPicPr>
            <a:picLocks noChangeAspect="1"/>
          </p:cNvPicPr>
          <p:nvPr/>
        </p:nvPicPr>
        <p:blipFill rotWithShape="1">
          <a:blip r:embed="rId4"/>
          <a:srcRect t="4848" r="40378" b="5098"/>
          <a:stretch/>
        </p:blipFill>
        <p:spPr>
          <a:xfrm>
            <a:off x="2900171" y="5458547"/>
            <a:ext cx="2734179" cy="2323019"/>
          </a:xfrm>
          <a:prstGeom prst="rect">
            <a:avLst/>
          </a:prstGeom>
        </p:spPr>
      </p:pic>
      <p:pic>
        <p:nvPicPr>
          <p:cNvPr id="27" name="Picture 26">
            <a:extLst>
              <a:ext uri="{FF2B5EF4-FFF2-40B4-BE49-F238E27FC236}">
                <a16:creationId xmlns:a16="http://schemas.microsoft.com/office/drawing/2014/main" id="{EF1D4AF7-0C1F-46C3-8560-D148E899BEED}"/>
              </a:ext>
            </a:extLst>
          </p:cNvPr>
          <p:cNvPicPr>
            <a:picLocks noChangeAspect="1"/>
          </p:cNvPicPr>
          <p:nvPr/>
        </p:nvPicPr>
        <p:blipFill rotWithShape="1">
          <a:blip r:embed="rId5"/>
          <a:srcRect l="60356" t="7147" r="9647" b="15399"/>
          <a:stretch/>
        </p:blipFill>
        <p:spPr>
          <a:xfrm>
            <a:off x="4813476" y="1957989"/>
            <a:ext cx="2044524" cy="2969427"/>
          </a:xfrm>
          <a:prstGeom prst="rect">
            <a:avLst/>
          </a:prstGeom>
        </p:spPr>
      </p:pic>
      <p:sp>
        <p:nvSpPr>
          <p:cNvPr id="39" name="Rectangle 38">
            <a:extLst>
              <a:ext uri="{FF2B5EF4-FFF2-40B4-BE49-F238E27FC236}">
                <a16:creationId xmlns:a16="http://schemas.microsoft.com/office/drawing/2014/main" id="{EA9EDDCF-19F3-4FC2-98B6-6D702F5D0DB9}"/>
              </a:ext>
            </a:extLst>
          </p:cNvPr>
          <p:cNvSpPr/>
          <p:nvPr/>
        </p:nvSpPr>
        <p:spPr>
          <a:xfrm>
            <a:off x="61104" y="3307058"/>
            <a:ext cx="4752372" cy="600164"/>
          </a:xfrm>
          <a:prstGeom prst="rect">
            <a:avLst/>
          </a:prstGeom>
          <a:ln w="38100">
            <a:solidFill>
              <a:srgbClr val="00B0F0"/>
            </a:solidFill>
            <a:prstDash val="dash"/>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prstClr val="black"/>
                </a:solidFill>
                <a:effectLst/>
                <a:uLnTx/>
                <a:uFillTx/>
                <a:latin typeface="Calibri" panose="020F0502020204030204"/>
                <a:ea typeface="+mn-ea"/>
                <a:cs typeface="+mn-cs"/>
              </a:rPr>
              <a:t>Intensive farming is an agricultural intensification and mechanization system that aims to maximize yields from available land through various means, such as heavy use of pesticides and chemical fertilizers.</a:t>
            </a:r>
          </a:p>
        </p:txBody>
      </p:sp>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6"/>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11200" y="1022670"/>
            <a:ext cx="5212098" cy="1054262"/>
          </a:xfrm>
          <a:prstGeom prst="wedgeRoundRectCallout">
            <a:avLst>
              <a:gd name="adj1" fmla="val 59522"/>
              <a:gd name="adj2" fmla="val -35588"/>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71484"/>
            <a:ext cx="35848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Food Production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6626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40333" y="493788"/>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Food security is a measure of the availability of food required to support people of a household, region, country or any specified area. It is a measure of how much food there is, if it is of suitable quality and whether people can access it.</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11200" y="1118791"/>
            <a:ext cx="5151993" cy="938719"/>
          </a:xfrm>
          <a:prstGeom prst="rect">
            <a:avLst/>
          </a:prstGeom>
          <a:noFill/>
        </p:spPr>
        <p:txBody>
          <a:bodyPr wrap="square">
            <a:spAutoFit/>
          </a:bodyPr>
          <a:lstStyle/>
          <a:p>
            <a:pPr marL="228600" marR="0" lvl="0" indent="-2286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dramatic rise in world population growth is forcing questions to be asked about how existing global food manufacturing practices can ensure that there is enough nutritious food available for everyone in the world. </a:t>
            </a:r>
          </a:p>
          <a:p>
            <a:pPr marL="228600" marR="0" lvl="0" indent="-2286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There is a need to investigate new manufacturing methods to ensure future security of our food supply chains</a:t>
            </a:r>
          </a:p>
        </p:txBody>
      </p:sp>
      <p:sp>
        <p:nvSpPr>
          <p:cNvPr id="114" name="TextBox 113">
            <a:extLst>
              <a:ext uri="{FF2B5EF4-FFF2-40B4-BE49-F238E27FC236}">
                <a16:creationId xmlns:a16="http://schemas.microsoft.com/office/drawing/2014/main" id="{FEA1FE2F-09ED-4590-A9C0-E179AF431503}"/>
              </a:ext>
            </a:extLst>
          </p:cNvPr>
          <p:cNvSpPr txBox="1"/>
          <p:nvPr/>
        </p:nvSpPr>
        <p:spPr>
          <a:xfrm>
            <a:off x="209420" y="2179110"/>
            <a:ext cx="4661253" cy="10542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R="0" lvl="0" algn="just" defTabSz="457200" rtl="0" eaLnBrk="1" fontAlgn="auto" latinLnBrk="0" hangingPunct="1">
              <a:lnSpc>
                <a:spcPct val="115000"/>
              </a:lnSpc>
              <a:spcBef>
                <a:spcPts val="0"/>
              </a:spcBef>
              <a:spcAft>
                <a:spcPts val="0"/>
              </a:spcAft>
              <a:buClrTx/>
              <a:buSzTx/>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Organic farming uses natural methods to grow foods. This means using organic fertilisers and pesticides, such as animal slurry and natural predators and no artificial fertilisers or pesticides. Yields from organic crops are initially low, but they increase over time until they are in line with inorganic crops. Farmers using organic methods use other ways to combat pests and diseases.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58373" y="812385"/>
            <a:ext cx="1673478"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25" name="TextBox 24">
            <a:extLst>
              <a:ext uri="{FF2B5EF4-FFF2-40B4-BE49-F238E27FC236}">
                <a16:creationId xmlns:a16="http://schemas.microsoft.com/office/drawing/2014/main" id="{713D7116-85D0-4E88-961D-D3D78C00D16E}"/>
              </a:ext>
            </a:extLst>
          </p:cNvPr>
          <p:cNvSpPr txBox="1"/>
          <p:nvPr/>
        </p:nvSpPr>
        <p:spPr>
          <a:xfrm>
            <a:off x="543339" y="4028783"/>
            <a:ext cx="4327333" cy="66492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Sustainable fishing: </a:t>
            </a:r>
            <a:r>
              <a:rPr kumimoji="0" lang="en-GB"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Fish catches have declined markedly and are likely to fall further, a study has found, with warming oceans to blame. Around the world, fish populations have fallen over the past 80 years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8">
            <a:extLst>
              <a:ext uri="{FF2B5EF4-FFF2-40B4-BE49-F238E27FC236}">
                <a16:creationId xmlns:a16="http://schemas.microsoft.com/office/drawing/2014/main" id="{CC96C39D-8FE4-4106-AF07-F21F1053837A}"/>
              </a:ext>
            </a:extLst>
          </p:cNvPr>
          <p:cNvSpPr txBox="1"/>
          <p:nvPr/>
        </p:nvSpPr>
        <p:spPr>
          <a:xfrm>
            <a:off x="90872" y="4784086"/>
            <a:ext cx="2851112" cy="769441"/>
          </a:xfrm>
          <a:prstGeom prst="rect">
            <a:avLst/>
          </a:prstGeom>
          <a:solidFill>
            <a:schemeClr val="bg1"/>
          </a:solidFill>
          <a:ln w="38100">
            <a:solidFill>
              <a:srgbClr val="00B0F0"/>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buClr>
                <a:srgbClr val="FF6600"/>
              </a:buClr>
            </a:pPr>
            <a:r>
              <a:rPr lang="en-GB" sz="1100" b="1" dirty="0"/>
              <a:t>Use of a rod (fishing pole):  </a:t>
            </a:r>
            <a:r>
              <a:rPr lang="en-GB" sz="1100" dirty="0"/>
              <a:t>It’s a responsible fishing method because fisherman can quickly release unwanted catch from their hooks soon after it was caught.</a:t>
            </a:r>
          </a:p>
        </p:txBody>
      </p:sp>
      <p:sp>
        <p:nvSpPr>
          <p:cNvPr id="29" name="TextBox 9">
            <a:extLst>
              <a:ext uri="{FF2B5EF4-FFF2-40B4-BE49-F238E27FC236}">
                <a16:creationId xmlns:a16="http://schemas.microsoft.com/office/drawing/2014/main" id="{D62AE877-810B-4881-A4C7-0CEC9C71D6F3}"/>
              </a:ext>
            </a:extLst>
          </p:cNvPr>
          <p:cNvSpPr txBox="1"/>
          <p:nvPr/>
        </p:nvSpPr>
        <p:spPr>
          <a:xfrm>
            <a:off x="90872" y="5656720"/>
            <a:ext cx="2851112" cy="769441"/>
          </a:xfrm>
          <a:prstGeom prst="rect">
            <a:avLst/>
          </a:prstGeom>
          <a:solidFill>
            <a:schemeClr val="bg1"/>
          </a:solidFill>
          <a:ln w="38100">
            <a:solidFill>
              <a:srgbClr val="00B0F0"/>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r>
              <a:rPr lang="en-US" sz="1100" b="1" dirty="0">
                <a:solidFill>
                  <a:prstClr val="black"/>
                </a:solidFill>
              </a:rPr>
              <a:t>Harpooning:  </a:t>
            </a:r>
            <a:r>
              <a:rPr lang="en-US" sz="1100" dirty="0">
                <a:solidFill>
                  <a:prstClr val="black"/>
                </a:solidFill>
              </a:rPr>
              <a:t>Catching larger fish such as swordfish with hand-thrown harpoons (just like in the whaling days) or with barbs fired from a gun</a:t>
            </a:r>
            <a:endParaRPr lang="en-GB" sz="1100" dirty="0">
              <a:solidFill>
                <a:prstClr val="black"/>
              </a:solidFill>
            </a:endParaRPr>
          </a:p>
        </p:txBody>
      </p:sp>
      <p:sp>
        <p:nvSpPr>
          <p:cNvPr id="30" name="TextBox 29">
            <a:extLst>
              <a:ext uri="{FF2B5EF4-FFF2-40B4-BE49-F238E27FC236}">
                <a16:creationId xmlns:a16="http://schemas.microsoft.com/office/drawing/2014/main" id="{0917DB10-EDC4-4980-A7A7-B0D5C62E9981}"/>
              </a:ext>
            </a:extLst>
          </p:cNvPr>
          <p:cNvSpPr txBox="1"/>
          <p:nvPr/>
        </p:nvSpPr>
        <p:spPr>
          <a:xfrm>
            <a:off x="87092" y="6529354"/>
            <a:ext cx="2851112" cy="600164"/>
          </a:xfrm>
          <a:prstGeom prst="rect">
            <a:avLst/>
          </a:prstGeom>
          <a:solidFill>
            <a:schemeClr val="bg1"/>
          </a:solidFill>
          <a:ln w="38100">
            <a:solidFill>
              <a:srgbClr val="00B0F0"/>
            </a:solidFill>
            <a:prstDash val="dash"/>
          </a:ln>
        </p:spPr>
        <p:txBody>
          <a:bodyPr wrap="square" rtlCol="0">
            <a:spAutoFit/>
          </a:bodyPr>
          <a:lstStyle/>
          <a:p>
            <a:pPr algn="just" defTabSz="457200"/>
            <a:r>
              <a:rPr lang="en-GB" sz="1100" b="1" dirty="0">
                <a:solidFill>
                  <a:prstClr val="black"/>
                </a:solidFill>
              </a:rPr>
              <a:t>Floating traps and weirs</a:t>
            </a:r>
            <a:r>
              <a:rPr lang="en-GB" sz="1100" dirty="0">
                <a:solidFill>
                  <a:prstClr val="black"/>
                </a:solidFill>
              </a:rPr>
              <a:t>, which guide the fish into ever-smaller boxes, harm neither fish nor the environment.</a:t>
            </a:r>
          </a:p>
        </p:txBody>
      </p:sp>
      <p:sp>
        <p:nvSpPr>
          <p:cNvPr id="31" name="TextBox 30">
            <a:extLst>
              <a:ext uri="{FF2B5EF4-FFF2-40B4-BE49-F238E27FC236}">
                <a16:creationId xmlns:a16="http://schemas.microsoft.com/office/drawing/2014/main" id="{5121492B-8079-41A7-B842-B7C76C0D20E6}"/>
              </a:ext>
            </a:extLst>
          </p:cNvPr>
          <p:cNvSpPr txBox="1"/>
          <p:nvPr/>
        </p:nvSpPr>
        <p:spPr>
          <a:xfrm>
            <a:off x="87092" y="7232711"/>
            <a:ext cx="2851112" cy="769441"/>
          </a:xfrm>
          <a:prstGeom prst="rect">
            <a:avLst/>
          </a:prstGeom>
          <a:solidFill>
            <a:schemeClr val="bg1"/>
          </a:solidFill>
          <a:ln w="38100">
            <a:solidFill>
              <a:srgbClr val="00B0F0"/>
            </a:solidFill>
            <a:prstDash val="dash"/>
          </a:ln>
        </p:spPr>
        <p:txBody>
          <a:bodyPr wrap="square" rtlCol="0">
            <a:spAutoFit/>
          </a:bodyPr>
          <a:lstStyle/>
          <a:p>
            <a:pPr algn="just" defTabSz="457200"/>
            <a:r>
              <a:rPr lang="en-US" sz="1100" b="1" dirty="0">
                <a:solidFill>
                  <a:prstClr val="black"/>
                </a:solidFill>
              </a:rPr>
              <a:t>Reef nets, </a:t>
            </a:r>
            <a:r>
              <a:rPr lang="en-US" sz="1100" dirty="0">
                <a:solidFill>
                  <a:prstClr val="black"/>
                </a:solidFill>
              </a:rPr>
              <a:t>used for salmon in the Northwest, are shallow, near-the-surface nets that the salmon swim right into, then are tipped into holding tanks.</a:t>
            </a:r>
            <a:endParaRPr lang="en-GB" sz="1100" dirty="0">
              <a:solidFill>
                <a:prstClr val="black"/>
              </a:solidFill>
            </a:endParaRPr>
          </a:p>
        </p:txBody>
      </p:sp>
      <p:sp>
        <p:nvSpPr>
          <p:cNvPr id="32" name="TextBox 31">
            <a:extLst>
              <a:ext uri="{FF2B5EF4-FFF2-40B4-BE49-F238E27FC236}">
                <a16:creationId xmlns:a16="http://schemas.microsoft.com/office/drawing/2014/main" id="{DA1A72AE-3A60-4810-A594-8A78FD447E94}"/>
              </a:ext>
            </a:extLst>
          </p:cNvPr>
          <p:cNvSpPr txBox="1"/>
          <p:nvPr/>
        </p:nvSpPr>
        <p:spPr>
          <a:xfrm>
            <a:off x="87092" y="8105344"/>
            <a:ext cx="2851112" cy="938719"/>
          </a:xfrm>
          <a:prstGeom prst="rect">
            <a:avLst/>
          </a:prstGeom>
          <a:solidFill>
            <a:schemeClr val="bg1"/>
          </a:solidFill>
          <a:ln w="38100">
            <a:solidFill>
              <a:srgbClr val="00B0F0"/>
            </a:solidFill>
            <a:prstDash val="dash"/>
          </a:ln>
        </p:spPr>
        <p:txBody>
          <a:bodyPr wrap="square" rtlCol="0">
            <a:spAutoFit/>
          </a:bodyPr>
          <a:lstStyle/>
          <a:p>
            <a:pPr algn="just" defTabSz="457200"/>
            <a:r>
              <a:rPr lang="en-US" sz="1100" b="1" dirty="0">
                <a:solidFill>
                  <a:prstClr val="black"/>
                </a:solidFill>
              </a:rPr>
              <a:t>Wire-mesh traps </a:t>
            </a:r>
            <a:r>
              <a:rPr lang="en-US" sz="1100" dirty="0">
                <a:solidFill>
                  <a:prstClr val="black"/>
                </a:solidFill>
              </a:rPr>
              <a:t>that lie on the bottom can damage the ocean floor if they’re dragged, which has led to their being banned in some parts of the world. Used properly, they’re usually not harmful.</a:t>
            </a:r>
            <a:endParaRPr lang="en-GB" sz="1100" dirty="0">
              <a:solidFill>
                <a:prstClr val="black"/>
              </a:solidFill>
            </a:endParaRPr>
          </a:p>
        </p:txBody>
      </p:sp>
      <p:sp>
        <p:nvSpPr>
          <p:cNvPr id="34" name="TextBox 33">
            <a:extLst>
              <a:ext uri="{FF2B5EF4-FFF2-40B4-BE49-F238E27FC236}">
                <a16:creationId xmlns:a16="http://schemas.microsoft.com/office/drawing/2014/main" id="{5E1056EC-59F9-4ECB-B533-307F848BD5D1}"/>
              </a:ext>
            </a:extLst>
          </p:cNvPr>
          <p:cNvSpPr txBox="1"/>
          <p:nvPr/>
        </p:nvSpPr>
        <p:spPr>
          <a:xfrm>
            <a:off x="3074504" y="4802149"/>
            <a:ext cx="3692625" cy="6649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7030A0"/>
            </a:solidFill>
          </a:ln>
        </p:spPr>
        <p:txBody>
          <a:bodyPr wrap="square" rtlCol="0">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GB" sz="1100" b="1" dirty="0">
                <a:solidFill>
                  <a:prstClr val="black"/>
                </a:solidFill>
                <a:latin typeface="Calibri" panose="020F0502020204030204"/>
                <a:ea typeface="Calibri" panose="020F0502020204030204" pitchFamily="34" charset="0"/>
                <a:cs typeface="Times New Roman" panose="02020603050405020304" pitchFamily="18" charset="0"/>
              </a:rPr>
              <a:t>T</a:t>
            </a:r>
            <a:r>
              <a:rPr kumimoji="0" lang="en-GB" sz="11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he fungus Fusarium is used to produce mycoprotein. This is protein produced from a fungus. The fungus is grown in large containers called fermenters. </a:t>
            </a:r>
          </a:p>
        </p:txBody>
      </p:sp>
      <p:sp>
        <p:nvSpPr>
          <p:cNvPr id="41" name="Rectangle 40">
            <a:extLst>
              <a:ext uri="{FF2B5EF4-FFF2-40B4-BE49-F238E27FC236}">
                <a16:creationId xmlns:a16="http://schemas.microsoft.com/office/drawing/2014/main" id="{CB380AA2-9A19-4BCB-82B9-751D5BFCF0B9}"/>
              </a:ext>
            </a:extLst>
          </p:cNvPr>
          <p:cNvSpPr/>
          <p:nvPr/>
        </p:nvSpPr>
        <p:spPr>
          <a:xfrm>
            <a:off x="5486694" y="5527023"/>
            <a:ext cx="129062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defRPr/>
            </a:pPr>
            <a:r>
              <a:rPr lang="en-US" sz="1100" kern="0" dirty="0">
                <a:solidFill>
                  <a:prstClr val="black"/>
                </a:solidFill>
                <a:latin typeface="Calibri"/>
              </a:rPr>
              <a:t>The pH and temperature are maintained at the optimum</a:t>
            </a:r>
          </a:p>
        </p:txBody>
      </p:sp>
      <p:sp>
        <p:nvSpPr>
          <p:cNvPr id="42" name="Rectangle 41">
            <a:extLst>
              <a:ext uri="{FF2B5EF4-FFF2-40B4-BE49-F238E27FC236}">
                <a16:creationId xmlns:a16="http://schemas.microsoft.com/office/drawing/2014/main" id="{433805CF-59D1-4793-B667-A0F9E1DA8B6F}"/>
              </a:ext>
            </a:extLst>
          </p:cNvPr>
          <p:cNvSpPr/>
          <p:nvPr/>
        </p:nvSpPr>
        <p:spPr>
          <a:xfrm>
            <a:off x="5486694" y="6564485"/>
            <a:ext cx="1290625" cy="938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defRPr/>
            </a:pPr>
            <a:r>
              <a:rPr lang="en-US" sz="1100" kern="0" dirty="0">
                <a:solidFill>
                  <a:prstClr val="black"/>
                </a:solidFill>
                <a:latin typeface="Calibri"/>
              </a:rPr>
              <a:t>The temperature is controlled by a water jacket that surrounds the whole fermenter</a:t>
            </a:r>
          </a:p>
        </p:txBody>
      </p:sp>
      <p:sp>
        <p:nvSpPr>
          <p:cNvPr id="44" name="Rectangle 43">
            <a:extLst>
              <a:ext uri="{FF2B5EF4-FFF2-40B4-BE49-F238E27FC236}">
                <a16:creationId xmlns:a16="http://schemas.microsoft.com/office/drawing/2014/main" id="{4A9C658D-F978-4D94-8FB8-FD4817F83141}"/>
              </a:ext>
            </a:extLst>
          </p:cNvPr>
          <p:cNvSpPr/>
          <p:nvPr/>
        </p:nvSpPr>
        <p:spPr>
          <a:xfrm>
            <a:off x="3048027" y="8217894"/>
            <a:ext cx="2690816" cy="42992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defRPr/>
            </a:pPr>
            <a:r>
              <a:rPr lang="en-US" sz="1100" kern="0" dirty="0">
                <a:solidFill>
                  <a:srgbClr val="333333"/>
                </a:solidFill>
                <a:latin typeface="Calibri"/>
              </a:rPr>
              <a:t>Sterile oxygen is added to make sure that aerobic respiration occurs</a:t>
            </a:r>
          </a:p>
        </p:txBody>
      </p:sp>
      <p:sp>
        <p:nvSpPr>
          <p:cNvPr id="45" name="Rectangle 44">
            <a:extLst>
              <a:ext uri="{FF2B5EF4-FFF2-40B4-BE49-F238E27FC236}">
                <a16:creationId xmlns:a16="http://schemas.microsoft.com/office/drawing/2014/main" id="{09C38E0B-26E0-47AA-8E20-3F7D6D67596F}"/>
              </a:ext>
            </a:extLst>
          </p:cNvPr>
          <p:cNvSpPr/>
          <p:nvPr/>
        </p:nvSpPr>
        <p:spPr>
          <a:xfrm>
            <a:off x="3034920" y="8733291"/>
            <a:ext cx="3713263"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defRPr/>
            </a:pPr>
            <a:r>
              <a:rPr lang="en-US" sz="1100" kern="0" dirty="0">
                <a:solidFill>
                  <a:prstClr val="black"/>
                </a:solidFill>
                <a:latin typeface="Calibri"/>
              </a:rPr>
              <a:t>A food source like glucose syrup is added</a:t>
            </a:r>
          </a:p>
        </p:txBody>
      </p:sp>
      <p:sp>
        <p:nvSpPr>
          <p:cNvPr id="46" name="Rectangle 45">
            <a:extLst>
              <a:ext uri="{FF2B5EF4-FFF2-40B4-BE49-F238E27FC236}">
                <a16:creationId xmlns:a16="http://schemas.microsoft.com/office/drawing/2014/main" id="{F379F94E-5BFD-4BAD-B0E6-4DDBC60388B4}"/>
              </a:ext>
            </a:extLst>
          </p:cNvPr>
          <p:cNvSpPr/>
          <p:nvPr/>
        </p:nvSpPr>
        <p:spPr>
          <a:xfrm>
            <a:off x="3064056" y="7699056"/>
            <a:ext cx="371326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defRPr/>
            </a:pPr>
            <a:r>
              <a:rPr lang="en-US" sz="1100" kern="0" dirty="0">
                <a:solidFill>
                  <a:prstClr val="black"/>
                </a:solidFill>
                <a:latin typeface="Calibri"/>
              </a:rPr>
              <a:t>The mixture inside is stirred to make sure all the oxygen and nutrients are equally distributed</a:t>
            </a:r>
          </a:p>
        </p:txBody>
      </p:sp>
      <p:pic>
        <p:nvPicPr>
          <p:cNvPr id="3" name="Picture 2" descr="A picture containing icon&#10;&#10;Description automatically generated">
            <a:extLst>
              <a:ext uri="{FF2B5EF4-FFF2-40B4-BE49-F238E27FC236}">
                <a16:creationId xmlns:a16="http://schemas.microsoft.com/office/drawing/2014/main" id="{EA21A590-0E11-4AD3-BEB8-D9A12F046492}"/>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99" b="99749" l="9799" r="89950">
                        <a14:foregroundMark x1="35176" y1="87688" x2="63065" y2="88191"/>
                        <a14:foregroundMark x1="63065" y1="88191" x2="66834" y2="87688"/>
                        <a14:foregroundMark x1="22864" y1="88442" x2="23618" y2="99749"/>
                      </a14:backgroundRemoval>
                    </a14:imgEffect>
                  </a14:imgLayer>
                </a14:imgProps>
              </a:ext>
              <a:ext uri="{28A0092B-C50C-407E-A947-70E740481C1C}">
                <a14:useLocalDpi xmlns:a14="http://schemas.microsoft.com/office/drawing/2010/main" val="0"/>
              </a:ext>
            </a:extLst>
          </a:blip>
          <a:stretch>
            <a:fillRect/>
          </a:stretch>
        </p:blipFill>
        <p:spPr>
          <a:xfrm>
            <a:off x="5196321" y="6863926"/>
            <a:ext cx="2238149" cy="2238149"/>
          </a:xfrm>
          <a:prstGeom prst="rect">
            <a:avLst/>
          </a:prstGeom>
        </p:spPr>
      </p:pic>
    </p:spTree>
    <p:extLst>
      <p:ext uri="{BB962C8B-B14F-4D97-AF65-F5344CB8AC3E}">
        <p14:creationId xmlns:p14="http://schemas.microsoft.com/office/powerpoint/2010/main" val="7016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biotechnology </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AD91CF20-9C44-F43B-8BC5-9FD2B63A3FD2}"/>
              </a:ext>
            </a:extLst>
          </p:cNvPr>
          <p:cNvPicPr>
            <a:picLocks noChangeAspect="1"/>
          </p:cNvPicPr>
          <p:nvPr/>
        </p:nvPicPr>
        <p:blipFill>
          <a:blip r:embed="rId14"/>
          <a:stretch>
            <a:fillRect/>
          </a:stretch>
        </p:blipFill>
        <p:spPr>
          <a:xfrm>
            <a:off x="556924" y="4911555"/>
            <a:ext cx="2353746" cy="1323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508</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9</cp:revision>
  <dcterms:created xsi:type="dcterms:W3CDTF">2021-07-05T07:38:58Z</dcterms:created>
  <dcterms:modified xsi:type="dcterms:W3CDTF">2024-07-31T16:18:58Z</dcterms:modified>
</cp:coreProperties>
</file>