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3040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726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62976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794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1511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42665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46881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6413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6723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2505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9382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089568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image" Target="../media/image4.png"/><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evolution-lesson-11970945"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biGFG1j4Pto&amp;t=36s" TargetMode="External"/><Relationship Id="rId5" Type="http://schemas.openxmlformats.org/officeDocument/2006/relationships/hyperlink" Target="https://twitter.com/teacherchalky1" TargetMode="External"/><Relationship Id="rId10"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hyperlink" Target="https://www.teacherspayteachers.com/Product/Biology-Science-Inheritance-Variation-Evolution-Revision-Workbook-44459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Fossils</a:t>
            </a:r>
          </a:p>
        </p:txBody>
      </p:sp>
      <p:sp>
        <p:nvSpPr>
          <p:cNvPr id="5" name="TextBox 4">
            <a:extLst>
              <a:ext uri="{FF2B5EF4-FFF2-40B4-BE49-F238E27FC236}">
                <a16:creationId xmlns:a16="http://schemas.microsoft.com/office/drawing/2014/main" id="{5CC14DE4-6B04-4B9C-9B4F-4440C207B430}"/>
              </a:ext>
            </a:extLst>
          </p:cNvPr>
          <p:cNvSpPr txBox="1"/>
          <p:nvPr/>
        </p:nvSpPr>
        <p:spPr>
          <a:xfrm>
            <a:off x="4659682" y="0"/>
            <a:ext cx="2198318" cy="584775"/>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endParaRPr lang="en-GB" sz="16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Inheritance:</a:t>
            </a:r>
          </a:p>
        </p:txBody>
      </p:sp>
      <p:sp>
        <p:nvSpPr>
          <p:cNvPr id="6" name="TextBox 5">
            <a:extLst>
              <a:ext uri="{FF2B5EF4-FFF2-40B4-BE49-F238E27FC236}">
                <a16:creationId xmlns:a16="http://schemas.microsoft.com/office/drawing/2014/main" id="{F54895F6-D35B-476E-8E33-8DF19F070597}"/>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F78EE5A-6FFB-4AB2-8E93-F4F66DF30D7A}"/>
              </a:ext>
            </a:extLst>
          </p:cNvPr>
          <p:cNvSpPr/>
          <p:nvPr/>
        </p:nvSpPr>
        <p:spPr>
          <a:xfrm>
            <a:off x="97239" y="911557"/>
            <a:ext cx="3258048" cy="304698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A fossil is the preserved remains of a dead organism from millions of years ago. Fossils are found in rocks and can be formed from:</a:t>
            </a:r>
          </a:p>
          <a:p>
            <a:pPr algn="just"/>
            <a:endParaRPr lang="en-US" sz="1200" dirty="0"/>
          </a:p>
          <a:p>
            <a:pPr marL="171450" indent="-171450" algn="just">
              <a:buFont typeface="Arial" panose="020B0604020202020204" pitchFamily="34" charset="0"/>
              <a:buChar char="•"/>
            </a:pPr>
            <a:r>
              <a:rPr lang="en-US" sz="1200" dirty="0"/>
              <a:t>Hard body parts, such as bones and shells, which do not decay easily or are replaced by minerals as they decompose.</a:t>
            </a:r>
          </a:p>
          <a:p>
            <a:pPr marL="171450" indent="-171450" algn="just">
              <a:buFont typeface="Arial" panose="020B0604020202020204" pitchFamily="34" charset="0"/>
              <a:buChar char="•"/>
            </a:pPr>
            <a:r>
              <a:rPr lang="en-US" sz="1200" dirty="0"/>
              <a:t>Parts of organisms that have not decayed because one or more of the conditions needed for decomposition are absent. For example, dead animals and plants can be preserved in amber, peat bogs, tar pits, or in ice.</a:t>
            </a:r>
          </a:p>
          <a:p>
            <a:pPr marL="171450" indent="-171450" algn="just">
              <a:buFont typeface="Arial" panose="020B0604020202020204" pitchFamily="34" charset="0"/>
              <a:buChar char="•"/>
            </a:pPr>
            <a:r>
              <a:rPr lang="en-US" sz="1200" dirty="0"/>
              <a:t>Preserved traces of organisms, such as footprints, burrows and rootlet traces - these become covered by layers of sediment, which eventually become rock.</a:t>
            </a:r>
          </a:p>
        </p:txBody>
      </p:sp>
      <p:sp>
        <p:nvSpPr>
          <p:cNvPr id="8" name="Arrow: Down 7">
            <a:extLst>
              <a:ext uri="{FF2B5EF4-FFF2-40B4-BE49-F238E27FC236}">
                <a16:creationId xmlns:a16="http://schemas.microsoft.com/office/drawing/2014/main" id="{0F6CAA4E-7D71-44B7-98E7-18066983617E}"/>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C7017BB-2B04-4B65-8C5B-DAF982B00577}"/>
              </a:ext>
            </a:extLst>
          </p:cNvPr>
          <p:cNvSpPr/>
          <p:nvPr/>
        </p:nvSpPr>
        <p:spPr>
          <a:xfrm>
            <a:off x="3426930" y="645456"/>
            <a:ext cx="3333668" cy="646331"/>
          </a:xfrm>
          <a:prstGeom prst="rect">
            <a:avLst/>
          </a:prstGeom>
          <a:ln w="28575">
            <a:solidFill>
              <a:srgbClr val="FFFF00"/>
            </a:solidFill>
            <a:prstDash val="solid"/>
          </a:ln>
        </p:spPr>
        <p:txBody>
          <a:bodyPr wrap="square">
            <a:spAutoFit/>
          </a:bodyPr>
          <a:lstStyle/>
          <a:p>
            <a:pPr algn="just"/>
            <a:r>
              <a:rPr lang="en-US" sz="1200" b="1" dirty="0"/>
              <a:t>What are fossils?</a:t>
            </a:r>
          </a:p>
          <a:p>
            <a:pPr algn="just"/>
            <a:r>
              <a:rPr lang="en-US" sz="1200" b="1" dirty="0"/>
              <a:t>__________________________________________________________________________________</a:t>
            </a:r>
            <a:endParaRPr lang="en-GB" sz="1200" b="1" dirty="0"/>
          </a:p>
        </p:txBody>
      </p:sp>
      <p:sp>
        <p:nvSpPr>
          <p:cNvPr id="11" name="Rectangle 10">
            <a:extLst>
              <a:ext uri="{FF2B5EF4-FFF2-40B4-BE49-F238E27FC236}">
                <a16:creationId xmlns:a16="http://schemas.microsoft.com/office/drawing/2014/main" id="{F080CB28-94FF-4670-8185-58A3A9CD40B4}"/>
              </a:ext>
            </a:extLst>
          </p:cNvPr>
          <p:cNvSpPr/>
          <p:nvPr/>
        </p:nvSpPr>
        <p:spPr>
          <a:xfrm>
            <a:off x="3418979" y="1394134"/>
            <a:ext cx="3333668" cy="646331"/>
          </a:xfrm>
          <a:prstGeom prst="rect">
            <a:avLst/>
          </a:prstGeom>
          <a:ln w="28575">
            <a:solidFill>
              <a:srgbClr val="FFFF00"/>
            </a:solidFill>
            <a:prstDash val="solid"/>
          </a:ln>
        </p:spPr>
        <p:txBody>
          <a:bodyPr wrap="square">
            <a:spAutoFit/>
          </a:bodyPr>
          <a:lstStyle/>
          <a:p>
            <a:pPr algn="just"/>
            <a:r>
              <a:rPr lang="en-US" sz="1200" b="1" dirty="0"/>
              <a:t>What are hard body parts replaced by?</a:t>
            </a:r>
          </a:p>
          <a:p>
            <a:pPr algn="just"/>
            <a:r>
              <a:rPr lang="en-US" sz="1200" b="1" dirty="0"/>
              <a:t>__________________________________________________________________________________</a:t>
            </a:r>
            <a:endParaRPr lang="en-GB" sz="1200" b="1" dirty="0"/>
          </a:p>
        </p:txBody>
      </p:sp>
      <p:sp>
        <p:nvSpPr>
          <p:cNvPr id="12" name="Rectangle 11">
            <a:extLst>
              <a:ext uri="{FF2B5EF4-FFF2-40B4-BE49-F238E27FC236}">
                <a16:creationId xmlns:a16="http://schemas.microsoft.com/office/drawing/2014/main" id="{EE6619FE-DB5F-432F-8B5F-5DAEC0071D06}"/>
              </a:ext>
            </a:extLst>
          </p:cNvPr>
          <p:cNvSpPr/>
          <p:nvPr/>
        </p:nvSpPr>
        <p:spPr>
          <a:xfrm>
            <a:off x="3440885" y="2134789"/>
            <a:ext cx="3333668" cy="830997"/>
          </a:xfrm>
          <a:prstGeom prst="rect">
            <a:avLst/>
          </a:prstGeom>
          <a:ln w="28575">
            <a:solidFill>
              <a:srgbClr val="FFFF00"/>
            </a:solidFill>
            <a:prstDash val="solid"/>
          </a:ln>
        </p:spPr>
        <p:txBody>
          <a:bodyPr wrap="square">
            <a:spAutoFit/>
          </a:bodyPr>
          <a:lstStyle/>
          <a:p>
            <a:pPr algn="just"/>
            <a:r>
              <a:rPr lang="en-US" sz="1200" b="1" dirty="0"/>
              <a:t>What sorts of conditions stop organisms from decomposing?</a:t>
            </a:r>
          </a:p>
          <a:p>
            <a:pPr algn="just"/>
            <a:r>
              <a:rPr lang="en-US" sz="1200" b="1" dirty="0"/>
              <a:t>__________________________________________________________________________________</a:t>
            </a:r>
            <a:endParaRPr lang="en-GB" sz="1200" b="1" dirty="0"/>
          </a:p>
        </p:txBody>
      </p:sp>
      <p:sp>
        <p:nvSpPr>
          <p:cNvPr id="13" name="Rectangle 12">
            <a:extLst>
              <a:ext uri="{FF2B5EF4-FFF2-40B4-BE49-F238E27FC236}">
                <a16:creationId xmlns:a16="http://schemas.microsoft.com/office/drawing/2014/main" id="{BEA23075-3523-4BB0-B3A2-FE322E0E1554}"/>
              </a:ext>
            </a:extLst>
          </p:cNvPr>
          <p:cNvSpPr/>
          <p:nvPr/>
        </p:nvSpPr>
        <p:spPr>
          <a:xfrm>
            <a:off x="3426930" y="3960881"/>
            <a:ext cx="3333668"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Evidence about extinct species of animals and plants comes from fossils.</a:t>
            </a:r>
          </a:p>
          <a:p>
            <a:pPr algn="just"/>
            <a:r>
              <a:rPr lang="en-US" sz="1200" dirty="0"/>
              <a:t>Below is a photograph of a fossil of a bird-like animal called Archaeopteryx. Archaeopteryx lived about 150 million years ago.</a:t>
            </a:r>
          </a:p>
          <a:p>
            <a:pPr algn="just"/>
            <a:r>
              <a:rPr lang="en-US" sz="1200" b="1" dirty="0"/>
              <a:t>Suggest how the fossil of Archaeopteryx was formed.</a:t>
            </a:r>
          </a:p>
        </p:txBody>
      </p:sp>
      <p:sp>
        <p:nvSpPr>
          <p:cNvPr id="17" name="Rectangle 16">
            <a:extLst>
              <a:ext uri="{FF2B5EF4-FFF2-40B4-BE49-F238E27FC236}">
                <a16:creationId xmlns:a16="http://schemas.microsoft.com/office/drawing/2014/main" id="{CFA43210-7A76-4883-871E-02E95FD24494}"/>
              </a:ext>
            </a:extLst>
          </p:cNvPr>
          <p:cNvSpPr/>
          <p:nvPr/>
        </p:nvSpPr>
        <p:spPr>
          <a:xfrm>
            <a:off x="3440788" y="5432123"/>
            <a:ext cx="3311859" cy="1569660"/>
          </a:xfrm>
          <a:prstGeom prst="rect">
            <a:avLst/>
          </a:prstGeom>
          <a:ln w="28575">
            <a:solidFill>
              <a:srgbClr val="00B0F0"/>
            </a:solidFill>
            <a:prstDash val="dash"/>
          </a:ln>
        </p:spPr>
        <p:txBody>
          <a:bodyPr wrap="square">
            <a:spAutoFit/>
          </a:bodyPr>
          <a:lstStyle/>
          <a:p>
            <a:pPr algn="just"/>
            <a:r>
              <a:rPr lang="en-US" sz="1200" b="1" dirty="0"/>
              <a:t>Answer:</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0" name="Rectangle 19">
            <a:extLst>
              <a:ext uri="{FF2B5EF4-FFF2-40B4-BE49-F238E27FC236}">
                <a16:creationId xmlns:a16="http://schemas.microsoft.com/office/drawing/2014/main" id="{E5C98D97-68A9-41DB-AA1E-D7B059827325}"/>
              </a:ext>
            </a:extLst>
          </p:cNvPr>
          <p:cNvSpPr/>
          <p:nvPr/>
        </p:nvSpPr>
        <p:spPr>
          <a:xfrm>
            <a:off x="3440885" y="3043637"/>
            <a:ext cx="3333668" cy="830997"/>
          </a:xfrm>
          <a:prstGeom prst="rect">
            <a:avLst/>
          </a:prstGeom>
          <a:ln w="28575">
            <a:solidFill>
              <a:srgbClr val="FFFF00"/>
            </a:solidFill>
            <a:prstDash val="solid"/>
          </a:ln>
        </p:spPr>
        <p:txBody>
          <a:bodyPr wrap="square">
            <a:spAutoFit/>
          </a:bodyPr>
          <a:lstStyle/>
          <a:p>
            <a:pPr algn="just"/>
            <a:r>
              <a:rPr lang="en-US" sz="1200" b="1" dirty="0"/>
              <a:t>What do organisms need to be covered by before becoming fossils?</a:t>
            </a:r>
          </a:p>
          <a:p>
            <a:pPr algn="just"/>
            <a:r>
              <a:rPr lang="en-US" sz="1200" b="1" dirty="0"/>
              <a:t>__________________________________________________________________________________</a:t>
            </a:r>
            <a:endParaRPr lang="en-GB" sz="1200" b="1" dirty="0"/>
          </a:p>
        </p:txBody>
      </p:sp>
      <p:sp>
        <p:nvSpPr>
          <p:cNvPr id="21" name="Arrow: Down 20">
            <a:extLst>
              <a:ext uri="{FF2B5EF4-FFF2-40B4-BE49-F238E27FC236}">
                <a16:creationId xmlns:a16="http://schemas.microsoft.com/office/drawing/2014/main" id="{98D34946-376D-4274-8ED2-AB19EABFCB9B}"/>
              </a:ext>
            </a:extLst>
          </p:cNvPr>
          <p:cNvSpPr/>
          <p:nvPr/>
        </p:nvSpPr>
        <p:spPr>
          <a:xfrm>
            <a:off x="4880698" y="5225639"/>
            <a:ext cx="410230" cy="326722"/>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AAFC926-447A-4240-974A-7F2A686EB028}"/>
              </a:ext>
            </a:extLst>
          </p:cNvPr>
          <p:cNvSpPr/>
          <p:nvPr/>
        </p:nvSpPr>
        <p:spPr>
          <a:xfrm>
            <a:off x="107120" y="4079793"/>
            <a:ext cx="3248167" cy="3970318"/>
          </a:xfrm>
          <a:prstGeom prst="rect">
            <a:avLst/>
          </a:prstGeom>
          <a:ln w="28575">
            <a:solidFill>
              <a:srgbClr val="FFFF00"/>
            </a:solidFill>
            <a:prstDash val="solid"/>
          </a:ln>
        </p:spPr>
        <p:txBody>
          <a:bodyPr wrap="square">
            <a:spAutoFit/>
          </a:bodyPr>
          <a:lstStyle/>
          <a:p>
            <a:pPr algn="just"/>
            <a:r>
              <a:rPr lang="en-US" sz="1200" b="1" dirty="0"/>
              <a:t>Draw a diagram summarizing the problems with the fossil record </a:t>
            </a:r>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p:txBody>
      </p:sp>
      <p:sp>
        <p:nvSpPr>
          <p:cNvPr id="23" name="Rectangle 22">
            <a:extLst>
              <a:ext uri="{FF2B5EF4-FFF2-40B4-BE49-F238E27FC236}">
                <a16:creationId xmlns:a16="http://schemas.microsoft.com/office/drawing/2014/main" id="{F4A46904-70D5-44CA-B3E5-6646607939E8}"/>
              </a:ext>
            </a:extLst>
          </p:cNvPr>
          <p:cNvSpPr/>
          <p:nvPr/>
        </p:nvSpPr>
        <p:spPr>
          <a:xfrm>
            <a:off x="3417212" y="7053876"/>
            <a:ext cx="3333668"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Scientists have found other fossils of the ancestors of modern birds, but the fossil record is very incomplete.</a:t>
            </a:r>
          </a:p>
          <a:p>
            <a:pPr algn="just"/>
            <a:r>
              <a:rPr lang="en-US" sz="1200" dirty="0"/>
              <a:t>Suggest two reasons why there are gaps in the fossil record.</a:t>
            </a:r>
            <a:endParaRPr lang="en-US" sz="1200" b="1" dirty="0"/>
          </a:p>
        </p:txBody>
      </p:sp>
      <p:sp>
        <p:nvSpPr>
          <p:cNvPr id="24" name="Rectangle 23">
            <a:extLst>
              <a:ext uri="{FF2B5EF4-FFF2-40B4-BE49-F238E27FC236}">
                <a16:creationId xmlns:a16="http://schemas.microsoft.com/office/drawing/2014/main" id="{3DDA6EBA-B313-4CDB-B4FD-67B94ED4976A}"/>
              </a:ext>
            </a:extLst>
          </p:cNvPr>
          <p:cNvSpPr/>
          <p:nvPr/>
        </p:nvSpPr>
        <p:spPr>
          <a:xfrm>
            <a:off x="107121" y="8205280"/>
            <a:ext cx="6643760" cy="830997"/>
          </a:xfrm>
          <a:prstGeom prst="rect">
            <a:avLst/>
          </a:prstGeom>
          <a:ln w="28575">
            <a:solidFill>
              <a:srgbClr val="00B0F0"/>
            </a:solidFill>
            <a:prstDash val="dash"/>
          </a:ln>
        </p:spPr>
        <p:txBody>
          <a:bodyPr wrap="square">
            <a:spAutoFit/>
          </a:bodyPr>
          <a:lstStyle/>
          <a:p>
            <a:pPr algn="just"/>
            <a:r>
              <a:rPr lang="en-US" sz="1200" b="1" dirty="0"/>
              <a:t>Answer:</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5" name="Arrow: Down 24">
            <a:extLst>
              <a:ext uri="{FF2B5EF4-FFF2-40B4-BE49-F238E27FC236}">
                <a16:creationId xmlns:a16="http://schemas.microsoft.com/office/drawing/2014/main" id="{3AF4B6F4-DA06-496A-A2C2-AC8F896519D5}"/>
              </a:ext>
            </a:extLst>
          </p:cNvPr>
          <p:cNvSpPr/>
          <p:nvPr/>
        </p:nvSpPr>
        <p:spPr>
          <a:xfrm>
            <a:off x="5553726" y="7974049"/>
            <a:ext cx="410230" cy="326722"/>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pic>
        <p:nvPicPr>
          <p:cNvPr id="3" name="Picture 2">
            <a:extLst>
              <a:ext uri="{FF2B5EF4-FFF2-40B4-BE49-F238E27FC236}">
                <a16:creationId xmlns:a16="http://schemas.microsoft.com/office/drawing/2014/main" id="{D42BC01E-9BE0-8714-BB51-6DA5250CC7F9}"/>
              </a:ext>
            </a:extLst>
          </p:cNvPr>
          <p:cNvPicPr>
            <a:picLocks noChangeAspect="1"/>
          </p:cNvPicPr>
          <p:nvPr/>
        </p:nvPicPr>
        <p:blipFill>
          <a:blip r:embed="rId13"/>
          <a:stretch>
            <a:fillRect/>
          </a:stretch>
        </p:blipFill>
        <p:spPr>
          <a:xfrm>
            <a:off x="549037" y="4897518"/>
            <a:ext cx="2423764" cy="1363367"/>
          </a:xfrm>
          <a:prstGeom prst="rect">
            <a:avLst/>
          </a:prstGeom>
        </p:spPr>
      </p:pic>
      <p:sp>
        <p:nvSpPr>
          <p:cNvPr id="15" name="TextBox 14">
            <a:hlinkClick r:id="rId14"/>
            <a:extLst>
              <a:ext uri="{FF2B5EF4-FFF2-40B4-BE49-F238E27FC236}">
                <a16:creationId xmlns:a16="http://schemas.microsoft.com/office/drawing/2014/main" id="{CECB4A85-9E24-5633-4EF3-0898EB0ED560}"/>
              </a:ext>
            </a:extLst>
          </p:cNvPr>
          <p:cNvSpPr txBox="1"/>
          <p:nvPr/>
        </p:nvSpPr>
        <p:spPr>
          <a:xfrm>
            <a:off x="3459107" y="5389330"/>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8181</TotalTime>
  <Words>301</Words>
  <Application>Microsoft Office PowerPoint</Application>
  <PresentationFormat>On-screen Show (4:3)</PresentationFormat>
  <Paragraphs>50</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Fossils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12</cp:revision>
  <dcterms:created xsi:type="dcterms:W3CDTF">2019-02-02T18:17:28Z</dcterms:created>
  <dcterms:modified xsi:type="dcterms:W3CDTF">2024-06-09T07:49:14Z</dcterms:modified>
</cp:coreProperties>
</file>