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7" d="100"/>
          <a:sy n="47" d="100"/>
        </p:scale>
        <p:origin x="21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436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5571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5060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7214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278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0322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4589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4748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35358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88614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8178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97006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50147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197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9962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491A-1CF6-4122-8D67-1D497AA1A31E}"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19653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0491A-1CF6-4122-8D67-1D497AA1A31E}"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459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0491A-1CF6-4122-8D67-1D497AA1A31E}" type="datetimeFigureOut">
              <a:rPr lang="en-GB" smtClean="0"/>
              <a:t>03/06/2024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277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0491A-1CF6-4122-8D67-1D497AA1A31E}" type="datetimeFigureOut">
              <a:rPr lang="en-GB" smtClean="0"/>
              <a:t>03/06/2024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8685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491A-1CF6-4122-8D67-1D497AA1A31E}" type="datetimeFigureOut">
              <a:rPr lang="en-GB" smtClean="0"/>
              <a:t>03/06/2024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395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860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230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150491A-1CF6-4122-8D67-1D497AA1A31E}" type="datetimeFigureOut">
              <a:rPr lang="en-GB" smtClean="0"/>
              <a:t>03/06/2024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8212AF-F8A0-4C1D-B892-7FB5C38F7849}" type="slidenum">
              <a:rPr lang="en-GB" smtClean="0"/>
              <a:t>‹#›</a:t>
            </a:fld>
            <a:endParaRPr lang="en-GB"/>
          </a:p>
        </p:txBody>
      </p:sp>
    </p:spTree>
    <p:extLst>
      <p:ext uri="{BB962C8B-B14F-4D97-AF65-F5344CB8AC3E}">
        <p14:creationId xmlns:p14="http://schemas.microsoft.com/office/powerpoint/2010/main" val="155529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03/06/2024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3020334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Chemistry-Fractional-Distillation-Lesson-Activities-2682652"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2016-gcse-chemistry-science-fractional-distillation-lesson-11126258"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6F_pM0LhBLs"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435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300" b="1" kern="0" dirty="0">
                <a:solidFill>
                  <a:prstClr val="black"/>
                </a:solidFill>
                <a:latin typeface="Arial" panose="020B0604020202020204" pitchFamily="34" charset="0"/>
                <a:ea typeface="Times New Roman" panose="02020603050405020304" pitchFamily="18" charset="0"/>
              </a:rPr>
              <a:t>Fractional Distillation Practice Qu</a:t>
            </a:r>
            <a:r>
              <a:rPr kumimoji="0" lang="en-GB" sz="2300" b="1" i="0"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rPr>
              <a:t>estion</a:t>
            </a:r>
            <a:endParaRPr kumimoji="0" lang="en-GB" sz="23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084D59-1CC2-47B3-040A-D3EA5A4DB419}"/>
              </a:ext>
            </a:extLst>
          </p:cNvPr>
          <p:cNvSpPr txBox="1"/>
          <p:nvPr/>
        </p:nvSpPr>
        <p:spPr>
          <a:xfrm>
            <a:off x="356406" y="838330"/>
            <a:ext cx="4584084" cy="1938992"/>
          </a:xfrm>
          <a:prstGeom prst="rect">
            <a:avLst/>
          </a:prstGeom>
          <a:noFill/>
        </p:spPr>
        <p:txBody>
          <a:bodyPr wrap="square">
            <a:spAutoFit/>
          </a:bodyPr>
          <a:lstStyle/>
          <a:p>
            <a:pPr algn="just">
              <a:spcBef>
                <a:spcPts val="1200"/>
              </a:spcBef>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We drill for crude oil as it is found deep below the ground.  Crude oil needs to be separated out into separate fractions before we can use it.  Describe and explain how the fractions are separated in a fractionating column. </a:t>
            </a:r>
            <a:endParaRPr lang="en-GB" sz="2000" b="1" i="0" dirty="0">
              <a:solidFill>
                <a:srgbClr val="222222"/>
              </a:solidFill>
              <a:effectLst/>
              <a:highlight>
                <a:srgbClr val="FFFFFF"/>
              </a:highlight>
              <a:latin typeface="Arial" panose="020B0604020202020204" pitchFamily="34" charset="0"/>
            </a:endParaRPr>
          </a:p>
        </p:txBody>
      </p:sp>
      <p:sp>
        <p:nvSpPr>
          <p:cNvPr id="52" name="TextBox 51">
            <a:extLst>
              <a:ext uri="{FF2B5EF4-FFF2-40B4-BE49-F238E27FC236}">
                <a16:creationId xmlns:a16="http://schemas.microsoft.com/office/drawing/2014/main" id="{311526A9-CE6D-F01A-47EC-33D37C908240}"/>
              </a:ext>
            </a:extLst>
          </p:cNvPr>
          <p:cNvSpPr txBox="1"/>
          <p:nvPr/>
        </p:nvSpPr>
        <p:spPr>
          <a:xfrm rot="16200000">
            <a:off x="-2125809" y="5773197"/>
            <a:ext cx="5464194" cy="584775"/>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Answer</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CC43EE-9B2B-A7E7-803D-C122E47048A9}"/>
              </a:ext>
            </a:extLst>
          </p:cNvPr>
          <p:cNvSpPr txBox="1"/>
          <p:nvPr/>
        </p:nvSpPr>
        <p:spPr>
          <a:xfrm>
            <a:off x="1050590" y="3333489"/>
            <a:ext cx="5459007" cy="369332"/>
          </a:xfrm>
          <a:prstGeom prst="rect">
            <a:avLst/>
          </a:prstGeom>
          <a:solidFill>
            <a:schemeClr val="bg1"/>
          </a:solidFill>
          <a:ln w="38100">
            <a:solidFill>
              <a:srgbClr val="FFFF00"/>
            </a:solidFill>
          </a:ln>
        </p:spPr>
        <p:txBody>
          <a:bodyPr wrap="square" rtlCol="0">
            <a:spAutoFit/>
          </a:bodyPr>
          <a:lstStyle/>
          <a:p>
            <a:pPr lvl="0"/>
            <a:r>
              <a:rPr lang="en-GB" dirty="0"/>
              <a:t>crude oil is heated (to above 350 ºC)</a:t>
            </a:r>
          </a:p>
        </p:txBody>
      </p:sp>
      <p:sp>
        <p:nvSpPr>
          <p:cNvPr id="9" name="TextBox 8">
            <a:extLst>
              <a:ext uri="{FF2B5EF4-FFF2-40B4-BE49-F238E27FC236}">
                <a16:creationId xmlns:a16="http://schemas.microsoft.com/office/drawing/2014/main" id="{5F3E4B49-E01B-FC73-6031-222FD99B17E4}"/>
              </a:ext>
            </a:extLst>
          </p:cNvPr>
          <p:cNvSpPr txBox="1"/>
          <p:nvPr/>
        </p:nvSpPr>
        <p:spPr>
          <a:xfrm>
            <a:off x="1057658" y="3835809"/>
            <a:ext cx="5459007" cy="369332"/>
          </a:xfrm>
          <a:prstGeom prst="rect">
            <a:avLst/>
          </a:prstGeom>
          <a:solidFill>
            <a:schemeClr val="bg1"/>
          </a:solidFill>
          <a:ln w="38100">
            <a:solidFill>
              <a:srgbClr val="FFFF00"/>
            </a:solidFill>
          </a:ln>
        </p:spPr>
        <p:txBody>
          <a:bodyPr wrap="square" rtlCol="0">
            <a:spAutoFit/>
          </a:bodyPr>
          <a:lstStyle/>
          <a:p>
            <a:r>
              <a:rPr lang="en-GB" dirty="0"/>
              <a:t>crude oil is vaporized</a:t>
            </a:r>
          </a:p>
        </p:txBody>
      </p:sp>
      <p:sp>
        <p:nvSpPr>
          <p:cNvPr id="10" name="TextBox 9">
            <a:extLst>
              <a:ext uri="{FF2B5EF4-FFF2-40B4-BE49-F238E27FC236}">
                <a16:creationId xmlns:a16="http://schemas.microsoft.com/office/drawing/2014/main" id="{20BC7886-FCDF-6B01-167C-31FFF6D13AA1}"/>
              </a:ext>
            </a:extLst>
          </p:cNvPr>
          <p:cNvSpPr txBox="1"/>
          <p:nvPr/>
        </p:nvSpPr>
        <p:spPr>
          <a:xfrm>
            <a:off x="1085930" y="4338129"/>
            <a:ext cx="5459007" cy="369332"/>
          </a:xfrm>
          <a:prstGeom prst="rect">
            <a:avLst/>
          </a:prstGeom>
          <a:solidFill>
            <a:schemeClr val="bg1"/>
          </a:solidFill>
          <a:ln w="38100">
            <a:solidFill>
              <a:srgbClr val="FFFF00"/>
            </a:solidFill>
          </a:ln>
        </p:spPr>
        <p:txBody>
          <a:bodyPr wrap="square" rtlCol="0">
            <a:spAutoFit/>
          </a:bodyPr>
          <a:lstStyle/>
          <a:p>
            <a:r>
              <a:rPr lang="en-GB" dirty="0"/>
              <a:t>vapours/gases go into (fractionating) column</a:t>
            </a:r>
          </a:p>
        </p:txBody>
      </p:sp>
      <p:sp>
        <p:nvSpPr>
          <p:cNvPr id="7" name="TextBox 6">
            <a:extLst>
              <a:ext uri="{FF2B5EF4-FFF2-40B4-BE49-F238E27FC236}">
                <a16:creationId xmlns:a16="http://schemas.microsoft.com/office/drawing/2014/main" id="{3B41964C-FA03-9E13-E505-92EA57D2DCCA}"/>
              </a:ext>
            </a:extLst>
          </p:cNvPr>
          <p:cNvSpPr txBox="1"/>
          <p:nvPr/>
        </p:nvSpPr>
        <p:spPr>
          <a:xfrm>
            <a:off x="1064726" y="4840449"/>
            <a:ext cx="5459007" cy="646331"/>
          </a:xfrm>
          <a:prstGeom prst="rect">
            <a:avLst/>
          </a:prstGeom>
          <a:solidFill>
            <a:schemeClr val="bg1"/>
          </a:solidFill>
          <a:ln w="38100">
            <a:solidFill>
              <a:srgbClr val="FFFF00"/>
            </a:solidFill>
          </a:ln>
        </p:spPr>
        <p:txBody>
          <a:bodyPr wrap="square" rtlCol="0">
            <a:spAutoFit/>
          </a:bodyPr>
          <a:lstStyle/>
          <a:p>
            <a:r>
              <a:rPr lang="en-GB" dirty="0"/>
              <a:t>column is hot at bottom, cool at top or correct temperature</a:t>
            </a:r>
          </a:p>
        </p:txBody>
      </p:sp>
      <p:sp>
        <p:nvSpPr>
          <p:cNvPr id="4" name="TextBox 3">
            <a:extLst>
              <a:ext uri="{FF2B5EF4-FFF2-40B4-BE49-F238E27FC236}">
                <a16:creationId xmlns:a16="http://schemas.microsoft.com/office/drawing/2014/main" id="{8F5C73F6-FF81-4E70-F3F9-4B230E29E841}"/>
              </a:ext>
            </a:extLst>
          </p:cNvPr>
          <p:cNvSpPr txBox="1"/>
          <p:nvPr/>
        </p:nvSpPr>
        <p:spPr>
          <a:xfrm>
            <a:off x="1071794" y="5619768"/>
            <a:ext cx="5459007" cy="369332"/>
          </a:xfrm>
          <a:prstGeom prst="rect">
            <a:avLst/>
          </a:prstGeom>
          <a:solidFill>
            <a:schemeClr val="bg1"/>
          </a:solidFill>
          <a:ln w="38100">
            <a:solidFill>
              <a:srgbClr val="FFFF00"/>
            </a:solidFill>
          </a:ln>
        </p:spPr>
        <p:txBody>
          <a:bodyPr wrap="square" rtlCol="0">
            <a:spAutoFit/>
          </a:bodyPr>
          <a:lstStyle/>
          <a:p>
            <a:r>
              <a:rPr lang="en-GB" dirty="0"/>
              <a:t>substances/vapours condense at their boiling points</a:t>
            </a:r>
          </a:p>
        </p:txBody>
      </p:sp>
      <p:sp>
        <p:nvSpPr>
          <p:cNvPr id="13" name="TextBox 12">
            <a:extLst>
              <a:ext uri="{FF2B5EF4-FFF2-40B4-BE49-F238E27FC236}">
                <a16:creationId xmlns:a16="http://schemas.microsoft.com/office/drawing/2014/main" id="{C55E259F-A8CB-105D-B2AA-C0131078AE26}"/>
              </a:ext>
            </a:extLst>
          </p:cNvPr>
          <p:cNvSpPr txBox="1"/>
          <p:nvPr/>
        </p:nvSpPr>
        <p:spPr>
          <a:xfrm>
            <a:off x="1100066" y="6122088"/>
            <a:ext cx="5459007" cy="646331"/>
          </a:xfrm>
          <a:prstGeom prst="rect">
            <a:avLst/>
          </a:prstGeom>
          <a:solidFill>
            <a:schemeClr val="bg1"/>
          </a:solidFill>
          <a:ln w="38100">
            <a:solidFill>
              <a:srgbClr val="FFFF00"/>
            </a:solidFill>
          </a:ln>
        </p:spPr>
        <p:txBody>
          <a:bodyPr wrap="square" rtlCol="0">
            <a:spAutoFit/>
          </a:bodyPr>
          <a:lstStyle/>
          <a:p>
            <a:pPr lvl="0"/>
            <a:r>
              <a:rPr lang="en-GB" dirty="0"/>
              <a:t>different substances/vapours condense at different levels in column</a:t>
            </a:r>
          </a:p>
        </p:txBody>
      </p:sp>
      <p:sp>
        <p:nvSpPr>
          <p:cNvPr id="14" name="TextBox 13">
            <a:extLst>
              <a:ext uri="{FF2B5EF4-FFF2-40B4-BE49-F238E27FC236}">
                <a16:creationId xmlns:a16="http://schemas.microsoft.com/office/drawing/2014/main" id="{BDDF0FCB-E4FE-0C1B-4D40-D53F86E03711}"/>
              </a:ext>
            </a:extLst>
          </p:cNvPr>
          <p:cNvSpPr txBox="1"/>
          <p:nvPr/>
        </p:nvSpPr>
        <p:spPr>
          <a:xfrm>
            <a:off x="1078862" y="6901407"/>
            <a:ext cx="5459007" cy="646331"/>
          </a:xfrm>
          <a:prstGeom prst="rect">
            <a:avLst/>
          </a:prstGeom>
          <a:solidFill>
            <a:schemeClr val="bg1"/>
          </a:solidFill>
          <a:ln w="38100">
            <a:solidFill>
              <a:srgbClr val="FFFF00"/>
            </a:solidFill>
          </a:ln>
        </p:spPr>
        <p:txBody>
          <a:bodyPr wrap="square" rtlCol="0">
            <a:spAutoFit/>
          </a:bodyPr>
          <a:lstStyle/>
          <a:p>
            <a:r>
              <a:rPr lang="en-GB" dirty="0"/>
              <a:t>low boiling points at the top of column or high boiling points at the bottom</a:t>
            </a:r>
          </a:p>
        </p:txBody>
      </p:sp>
      <p:sp>
        <p:nvSpPr>
          <p:cNvPr id="18" name="TextBox 17">
            <a:extLst>
              <a:ext uri="{FF2B5EF4-FFF2-40B4-BE49-F238E27FC236}">
                <a16:creationId xmlns:a16="http://schemas.microsoft.com/office/drawing/2014/main" id="{58BADBC7-E3E3-084F-554E-E05136018C68}"/>
              </a:ext>
            </a:extLst>
          </p:cNvPr>
          <p:cNvSpPr txBox="1"/>
          <p:nvPr/>
        </p:nvSpPr>
        <p:spPr>
          <a:xfrm>
            <a:off x="1092998" y="7680726"/>
            <a:ext cx="5459007" cy="369332"/>
          </a:xfrm>
          <a:prstGeom prst="rect">
            <a:avLst/>
          </a:prstGeom>
          <a:solidFill>
            <a:schemeClr val="bg1"/>
          </a:solidFill>
          <a:ln w="38100">
            <a:solidFill>
              <a:srgbClr val="FFFF00"/>
            </a:solidFill>
          </a:ln>
        </p:spPr>
        <p:txBody>
          <a:bodyPr wrap="square" rtlCol="0">
            <a:spAutoFit/>
          </a:bodyPr>
          <a:lstStyle/>
          <a:p>
            <a:r>
              <a:rPr lang="en-GB" dirty="0"/>
              <a:t>liquids/fractions contain a mixture of substances</a:t>
            </a:r>
          </a:p>
        </p:txBody>
      </p:sp>
      <p:sp>
        <p:nvSpPr>
          <p:cNvPr id="19" name="TextBox 18">
            <a:extLst>
              <a:ext uri="{FF2B5EF4-FFF2-40B4-BE49-F238E27FC236}">
                <a16:creationId xmlns:a16="http://schemas.microsoft.com/office/drawing/2014/main" id="{7D827596-F77B-CF51-1B92-3DA046F705D6}"/>
              </a:ext>
            </a:extLst>
          </p:cNvPr>
          <p:cNvSpPr txBox="1"/>
          <p:nvPr/>
        </p:nvSpPr>
        <p:spPr>
          <a:xfrm>
            <a:off x="1107131" y="8183044"/>
            <a:ext cx="5459007" cy="646331"/>
          </a:xfrm>
          <a:prstGeom prst="rect">
            <a:avLst/>
          </a:prstGeom>
          <a:solidFill>
            <a:schemeClr val="bg1"/>
          </a:solidFill>
          <a:ln w="38100">
            <a:solidFill>
              <a:srgbClr val="FFFF00"/>
            </a:solidFill>
          </a:ln>
        </p:spPr>
        <p:txBody>
          <a:bodyPr wrap="square" rtlCol="0">
            <a:spAutoFit/>
          </a:bodyPr>
          <a:lstStyle/>
          <a:p>
            <a:r>
              <a:rPr lang="en-GB" dirty="0"/>
              <a:t>fractions have substances with a range of boiling points continuous process</a:t>
            </a:r>
          </a:p>
        </p:txBody>
      </p:sp>
      <p:pic>
        <p:nvPicPr>
          <p:cNvPr id="3" name="Picture 2">
            <a:extLst>
              <a:ext uri="{FF2B5EF4-FFF2-40B4-BE49-F238E27FC236}">
                <a16:creationId xmlns:a16="http://schemas.microsoft.com/office/drawing/2014/main" id="{E377E269-A32C-401E-1D54-FAAC2DFB6909}"/>
              </a:ext>
            </a:extLst>
          </p:cNvPr>
          <p:cNvPicPr>
            <a:picLocks noChangeAspect="1"/>
          </p:cNvPicPr>
          <p:nvPr/>
        </p:nvPicPr>
        <p:blipFill>
          <a:blip r:embed="rId3"/>
          <a:stretch>
            <a:fillRect/>
          </a:stretch>
        </p:blipFill>
        <p:spPr>
          <a:xfrm>
            <a:off x="4617015" y="795527"/>
            <a:ext cx="1949123" cy="2471468"/>
          </a:xfrm>
          <a:prstGeom prst="rect">
            <a:avLst/>
          </a:prstGeom>
        </p:spPr>
      </p:pic>
    </p:spTree>
    <p:custDataLst>
      <p:tags r:id="rId1"/>
    </p:custDataLst>
    <p:extLst>
      <p:ext uri="{BB962C8B-B14F-4D97-AF65-F5344CB8AC3E}">
        <p14:creationId xmlns:p14="http://schemas.microsoft.com/office/powerpoint/2010/main" val="34036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7" grpId="0" animBg="1"/>
      <p:bldP spid="4" grpId="0" animBg="1"/>
      <p:bldP spid="13" grpId="0" animBg="1"/>
      <p:bldP spid="14"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5605A7AB-C96D-4E42-9BE9-6DE9ED81896A}"/>
              </a:ext>
            </a:extLst>
          </p:cNvPr>
          <p:cNvSpPr txBox="1"/>
          <p:nvPr/>
        </p:nvSpPr>
        <p:spPr>
          <a:xfrm>
            <a:off x="3459107" y="544782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2" name="Picture 1">
            <a:extLst>
              <a:ext uri="{FF2B5EF4-FFF2-40B4-BE49-F238E27FC236}">
                <a16:creationId xmlns:a16="http://schemas.microsoft.com/office/drawing/2014/main" id="{E2954552-E92A-343F-37A9-08E127248F23}"/>
              </a:ext>
            </a:extLst>
          </p:cNvPr>
          <p:cNvPicPr>
            <a:picLocks noChangeAspect="1"/>
          </p:cNvPicPr>
          <p:nvPr/>
        </p:nvPicPr>
        <p:blipFill>
          <a:blip r:embed="rId14"/>
          <a:stretch>
            <a:fillRect/>
          </a:stretch>
        </p:blipFill>
        <p:spPr>
          <a:xfrm>
            <a:off x="549037" y="4912704"/>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0.2|0.1|0.2"/>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1647</TotalTime>
  <Words>174</Words>
  <Application>Microsoft Office PowerPoint</Application>
  <PresentationFormat>On-screen Show (4:3)</PresentationFormat>
  <Paragraphs>18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53</cp:revision>
  <dcterms:created xsi:type="dcterms:W3CDTF">2024-01-19T05:37:07Z</dcterms:created>
  <dcterms:modified xsi:type="dcterms:W3CDTF">2024-06-03T04:25:57Z</dcterms:modified>
</cp:coreProperties>
</file>