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51" d="100"/>
          <a:sy n="51" d="100"/>
        </p:scale>
        <p:origin x="1368"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20/03/2019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61605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20/03/2019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6678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20/03/2019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270670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20/03/2019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95655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ADA001-6ADF-447A-88E1-D8196C077C92}" type="datetimeFigureOut">
              <a:rPr lang="en-GB" smtClean="0"/>
              <a:t>20/03/2019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10570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ADA001-6ADF-447A-88E1-D8196C077C92}" type="datetimeFigureOut">
              <a:rPr lang="en-GB" smtClean="0"/>
              <a:t>20/03/2019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52611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ADA001-6ADF-447A-88E1-D8196C077C92}" type="datetimeFigureOut">
              <a:rPr lang="en-GB" smtClean="0"/>
              <a:t>20/03/2019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151279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ADA001-6ADF-447A-88E1-D8196C077C92}" type="datetimeFigureOut">
              <a:rPr lang="en-GB" smtClean="0"/>
              <a:t>20/03/2019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7606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DA001-6ADF-447A-88E1-D8196C077C92}" type="datetimeFigureOut">
              <a:rPr lang="en-GB" smtClean="0"/>
              <a:t>20/03/2019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58337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20/03/2019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61137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20/03/2019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9258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BADA001-6ADF-447A-88E1-D8196C077C92}" type="datetimeFigureOut">
              <a:rPr lang="en-GB" smtClean="0"/>
              <a:t>20/03/2019</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EEC938B-848A-4B8C-A5DE-DA75EB83E5BE}" type="slidenum">
              <a:rPr lang="en-GB" smtClean="0"/>
              <a:t>‹#›</a:t>
            </a:fld>
            <a:endParaRPr lang="en-GB"/>
          </a:p>
        </p:txBody>
      </p:sp>
    </p:spTree>
    <p:extLst>
      <p:ext uri="{BB962C8B-B14F-4D97-AF65-F5344CB8AC3E}">
        <p14:creationId xmlns:p14="http://schemas.microsoft.com/office/powerpoint/2010/main" val="13528002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513CCB0-B687-4874-8E5D-5515BCB7CE4E}"/>
              </a:ext>
            </a:extLst>
          </p:cNvPr>
          <p:cNvPicPr>
            <a:picLocks noChangeAspect="1"/>
          </p:cNvPicPr>
          <p:nvPr/>
        </p:nvPicPr>
        <p:blipFill>
          <a:blip r:embed="rId2"/>
          <a:stretch>
            <a:fillRect/>
          </a:stretch>
        </p:blipFill>
        <p:spPr>
          <a:xfrm>
            <a:off x="3576989" y="562528"/>
            <a:ext cx="3260856" cy="4134732"/>
          </a:xfrm>
          <a:prstGeom prst="rect">
            <a:avLst/>
          </a:prstGeom>
        </p:spPr>
      </p:pic>
      <p:sp>
        <p:nvSpPr>
          <p:cNvPr id="4" name="Title 1">
            <a:extLst>
              <a:ext uri="{FF2B5EF4-FFF2-40B4-BE49-F238E27FC236}">
                <a16:creationId xmlns:a16="http://schemas.microsoft.com/office/drawing/2014/main" id="{8A39119F-B05E-435D-9F0D-E1ECCD1B3761}"/>
              </a:ext>
            </a:extLst>
          </p:cNvPr>
          <p:cNvSpPr>
            <a:spLocks noGrp="1"/>
          </p:cNvSpPr>
          <p:nvPr>
            <p:ph type="ctrTitle"/>
          </p:nvPr>
        </p:nvSpPr>
        <p:spPr>
          <a:xfrm>
            <a:off x="0" y="-731990"/>
            <a:ext cx="6858000" cy="1245621"/>
          </a:xfrm>
        </p:spPr>
        <p:txBody>
          <a:bodyPr>
            <a:noAutofit/>
          </a:bodyPr>
          <a:lstStyle/>
          <a:p>
            <a:pPr algn="l"/>
            <a:r>
              <a:rPr lang="en-GB" sz="2000" b="1" dirty="0">
                <a:solidFill>
                  <a:srgbClr val="00B050"/>
                </a:solidFill>
                <a:latin typeface="Comic Sans MS" pitchFamily="66" charset="0"/>
              </a:rPr>
              <a:t>Fractional Distillation Question</a:t>
            </a:r>
          </a:p>
        </p:txBody>
      </p:sp>
      <p:sp>
        <p:nvSpPr>
          <p:cNvPr id="5" name="TextBox 4">
            <a:extLst>
              <a:ext uri="{FF2B5EF4-FFF2-40B4-BE49-F238E27FC236}">
                <a16:creationId xmlns:a16="http://schemas.microsoft.com/office/drawing/2014/main" id="{5CC14DE4-6B04-4B9C-9B4F-4440C207B430}"/>
              </a:ext>
            </a:extLst>
          </p:cNvPr>
          <p:cNvSpPr txBox="1"/>
          <p:nvPr/>
        </p:nvSpPr>
        <p:spPr>
          <a:xfrm>
            <a:off x="4809995" y="0"/>
            <a:ext cx="2048004" cy="523220"/>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lvl="0" defTabSz="914400">
              <a:defRPr/>
            </a:pPr>
            <a:r>
              <a:rPr lang="en-GB" sz="1200" kern="0" dirty="0">
                <a:solidFill>
                  <a:sysClr val="windowText" lastClr="000000"/>
                </a:solidFill>
              </a:rPr>
              <a:t>Organic Chemistry</a:t>
            </a:r>
          </a:p>
        </p:txBody>
      </p:sp>
      <p:sp>
        <p:nvSpPr>
          <p:cNvPr id="6" name="TextBox 5">
            <a:extLst>
              <a:ext uri="{FF2B5EF4-FFF2-40B4-BE49-F238E27FC236}">
                <a16:creationId xmlns:a16="http://schemas.microsoft.com/office/drawing/2014/main" id="{F54895F6-D35B-476E-8E33-8DF19F070597}"/>
              </a:ext>
            </a:extLst>
          </p:cNvPr>
          <p:cNvSpPr txBox="1"/>
          <p:nvPr/>
        </p:nvSpPr>
        <p:spPr>
          <a:xfrm>
            <a:off x="107279" y="4908113"/>
            <a:ext cx="3469707" cy="461665"/>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lgn="just"/>
            <a:r>
              <a:rPr lang="en-US" sz="1200" b="1" dirty="0">
                <a:solidFill>
                  <a:prstClr val="black"/>
                </a:solidFill>
              </a:rPr>
              <a:t>The table below shows the properties of different alkanes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080CB28-94FF-4670-8185-58A3A9CD40B4}"/>
              </a:ext>
            </a:extLst>
          </p:cNvPr>
          <p:cNvSpPr/>
          <p:nvPr/>
        </p:nvSpPr>
        <p:spPr>
          <a:xfrm>
            <a:off x="4091134" y="12891396"/>
            <a:ext cx="4136468" cy="1384995"/>
          </a:xfrm>
          <a:prstGeom prst="rect">
            <a:avLst/>
          </a:prstGeom>
          <a:ln w="28575">
            <a:solidFill>
              <a:srgbClr val="FFFF00"/>
            </a:solidFill>
            <a:prstDash val="solid"/>
          </a:ln>
        </p:spPr>
        <p:txBody>
          <a:bodyPr wrap="square">
            <a:spAutoFit/>
          </a:bodyPr>
          <a:lstStyle/>
          <a:p>
            <a:pPr algn="just"/>
            <a:r>
              <a:rPr lang="en-US" sz="1200" b="1" dirty="0"/>
              <a:t>Describe how the equipment to the left could be used to measure the rate of photosynthesis:</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17" name="Rectangle 16">
            <a:extLst>
              <a:ext uri="{FF2B5EF4-FFF2-40B4-BE49-F238E27FC236}">
                <a16:creationId xmlns:a16="http://schemas.microsoft.com/office/drawing/2014/main" id="{CFA43210-7A76-4883-871E-02E95FD24494}"/>
              </a:ext>
            </a:extLst>
          </p:cNvPr>
          <p:cNvSpPr/>
          <p:nvPr/>
        </p:nvSpPr>
        <p:spPr>
          <a:xfrm>
            <a:off x="100207" y="2118260"/>
            <a:ext cx="4246323" cy="1569660"/>
          </a:xfrm>
          <a:prstGeom prst="rect">
            <a:avLst/>
          </a:prstGeom>
          <a:ln w="28575">
            <a:solidFill>
              <a:srgbClr val="00B0F0"/>
            </a:solidFill>
            <a:prstDash val="dash"/>
          </a:ln>
        </p:spPr>
        <p:txBody>
          <a:bodyPr wrap="square">
            <a:spAutoFit/>
          </a:bodyPr>
          <a:lstStyle/>
          <a:p>
            <a:pPr lvl="0">
              <a:defRPr/>
            </a:pPr>
            <a:r>
              <a:rPr lang="en-GB" sz="1200" dirty="0">
                <a:solidFill>
                  <a:prstClr val="black"/>
                </a:solidFill>
              </a:rPr>
              <a:t>The diagram shows how oil can be split up using fractional distillation.  Describe this process in 6 stages:</a:t>
            </a:r>
            <a:r>
              <a:rPr lang="en-GB" sz="1100" dirty="0">
                <a:solidFill>
                  <a:prstClr val="black"/>
                </a:solidFill>
              </a:rPr>
              <a:t>	</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23" name="Rectangle 22">
            <a:extLst>
              <a:ext uri="{FF2B5EF4-FFF2-40B4-BE49-F238E27FC236}">
                <a16:creationId xmlns:a16="http://schemas.microsoft.com/office/drawing/2014/main" id="{3D4DECF8-A5A2-4648-9F56-D6E2290AB28B}"/>
              </a:ext>
            </a:extLst>
          </p:cNvPr>
          <p:cNvSpPr/>
          <p:nvPr/>
        </p:nvSpPr>
        <p:spPr>
          <a:xfrm>
            <a:off x="3668510" y="4826619"/>
            <a:ext cx="3142280" cy="1200329"/>
          </a:xfrm>
          <a:prstGeom prst="rect">
            <a:avLst/>
          </a:prstGeom>
          <a:ln w="28575">
            <a:solidFill>
              <a:srgbClr val="FF0000"/>
            </a:solidFill>
            <a:prstDash val="dash"/>
          </a:ln>
        </p:spPr>
        <p:txBody>
          <a:bodyPr wrap="square">
            <a:spAutoFit/>
          </a:bodyPr>
          <a:lstStyle/>
          <a:p>
            <a:pPr algn="just"/>
            <a:r>
              <a:rPr lang="en-US" sz="1200" b="1" dirty="0">
                <a:solidFill>
                  <a:prstClr val="black"/>
                </a:solidFill>
              </a:rPr>
              <a:t>What is the trend in boiling points against the length of alkane?</a:t>
            </a:r>
          </a:p>
          <a:p>
            <a:pPr algn="just"/>
            <a:r>
              <a:rPr lang="en-US" sz="1200" b="1" dirty="0"/>
              <a:t>________________________________________________________________________________________________________________________________________________________</a:t>
            </a:r>
            <a:endParaRPr lang="en-GB" sz="1200" b="1" dirty="0"/>
          </a:p>
        </p:txBody>
      </p:sp>
      <p:sp>
        <p:nvSpPr>
          <p:cNvPr id="26" name="Rectangle 25">
            <a:extLst>
              <a:ext uri="{FF2B5EF4-FFF2-40B4-BE49-F238E27FC236}">
                <a16:creationId xmlns:a16="http://schemas.microsoft.com/office/drawing/2014/main" id="{CEF360C4-DC1F-468F-8DA1-282E8A140B95}"/>
              </a:ext>
            </a:extLst>
          </p:cNvPr>
          <p:cNvSpPr/>
          <p:nvPr/>
        </p:nvSpPr>
        <p:spPr>
          <a:xfrm>
            <a:off x="100208" y="978506"/>
            <a:ext cx="4246323" cy="1015663"/>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200" dirty="0"/>
              <a:t>Crude oil is a mixture of hydrocarbons . The crude oil is evaporated and its </a:t>
            </a:r>
            <a:r>
              <a:rPr lang="en-US" sz="1200" dirty="0" err="1"/>
              <a:t>vapours</a:t>
            </a:r>
            <a:r>
              <a:rPr lang="en-US" sz="1200" dirty="0"/>
              <a:t> condense at different temperatures in the fractionating column. Each fraction contains hydrocarbon molecules with a similar number of carbon atoms and a similar range of boiling points.</a:t>
            </a:r>
          </a:p>
        </p:txBody>
      </p:sp>
      <p:sp>
        <p:nvSpPr>
          <p:cNvPr id="27" name="TextBox 26">
            <a:extLst>
              <a:ext uri="{FF2B5EF4-FFF2-40B4-BE49-F238E27FC236}">
                <a16:creationId xmlns:a16="http://schemas.microsoft.com/office/drawing/2014/main" id="{D9909C04-645F-4566-BD1E-5C5E806CE2AD}"/>
              </a:ext>
            </a:extLst>
          </p:cNvPr>
          <p:cNvSpPr txBox="1"/>
          <p:nvPr/>
        </p:nvSpPr>
        <p:spPr>
          <a:xfrm>
            <a:off x="100209" y="587417"/>
            <a:ext cx="2471819" cy="307777"/>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r>
              <a:rPr lang="en-GB" sz="1400" b="1" dirty="0"/>
              <a:t>Highlight key words or phrases</a:t>
            </a:r>
          </a:p>
        </p:txBody>
      </p:sp>
      <p:sp>
        <p:nvSpPr>
          <p:cNvPr id="28" name="Arrow: Right 27">
            <a:extLst>
              <a:ext uri="{FF2B5EF4-FFF2-40B4-BE49-F238E27FC236}">
                <a16:creationId xmlns:a16="http://schemas.microsoft.com/office/drawing/2014/main" id="{5B27DB02-6F6C-47EF-8CD0-185624B58F6A}"/>
              </a:ext>
            </a:extLst>
          </p:cNvPr>
          <p:cNvSpPr/>
          <p:nvPr/>
        </p:nvSpPr>
        <p:spPr>
          <a:xfrm rot="5400000">
            <a:off x="2490643" y="572392"/>
            <a:ext cx="469316" cy="4681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9BD01895-9C31-4B4A-A086-8092FFDCDC92}"/>
              </a:ext>
            </a:extLst>
          </p:cNvPr>
          <p:cNvSpPr/>
          <p:nvPr/>
        </p:nvSpPr>
        <p:spPr>
          <a:xfrm>
            <a:off x="100206" y="3772735"/>
            <a:ext cx="3371053" cy="1015663"/>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200" dirty="0"/>
              <a:t>Alkanes are saturated hydrocarbons. This means that their carbon atoms are joined to each other by single bonds. This makes them relatively unreactive, apart from their reaction with oxygen in the air - which we call burning or combustion.</a:t>
            </a:r>
          </a:p>
        </p:txBody>
      </p:sp>
      <p:graphicFrame>
        <p:nvGraphicFramePr>
          <p:cNvPr id="3" name="Table 2">
            <a:extLst>
              <a:ext uri="{FF2B5EF4-FFF2-40B4-BE49-F238E27FC236}">
                <a16:creationId xmlns:a16="http://schemas.microsoft.com/office/drawing/2014/main" id="{C05E7511-1BBD-47F6-9A30-E6637F705CC9}"/>
              </a:ext>
            </a:extLst>
          </p:cNvPr>
          <p:cNvGraphicFramePr>
            <a:graphicFrameLocks noGrp="1"/>
          </p:cNvGraphicFramePr>
          <p:nvPr>
            <p:extLst>
              <p:ext uri="{D42A27DB-BD31-4B8C-83A1-F6EECF244321}">
                <p14:modId xmlns:p14="http://schemas.microsoft.com/office/powerpoint/2010/main" val="3629987405"/>
              </p:ext>
            </p:extLst>
          </p:nvPr>
        </p:nvGraphicFramePr>
        <p:xfrm>
          <a:off x="107281" y="5489493"/>
          <a:ext cx="3469708" cy="1828800"/>
        </p:xfrm>
        <a:graphic>
          <a:graphicData uri="http://schemas.openxmlformats.org/drawingml/2006/table">
            <a:tbl>
              <a:tblPr/>
              <a:tblGrid>
                <a:gridCol w="1158268">
                  <a:extLst>
                    <a:ext uri="{9D8B030D-6E8A-4147-A177-3AD203B41FA5}">
                      <a16:colId xmlns:a16="http://schemas.microsoft.com/office/drawing/2014/main" val="2406460590"/>
                    </a:ext>
                  </a:extLst>
                </a:gridCol>
                <a:gridCol w="1155720">
                  <a:extLst>
                    <a:ext uri="{9D8B030D-6E8A-4147-A177-3AD203B41FA5}">
                      <a16:colId xmlns:a16="http://schemas.microsoft.com/office/drawing/2014/main" val="1447202595"/>
                    </a:ext>
                  </a:extLst>
                </a:gridCol>
                <a:gridCol w="1155720">
                  <a:extLst>
                    <a:ext uri="{9D8B030D-6E8A-4147-A177-3AD203B41FA5}">
                      <a16:colId xmlns:a16="http://schemas.microsoft.com/office/drawing/2014/main" val="345603629"/>
                    </a:ext>
                  </a:extLst>
                </a:gridCol>
              </a:tblGrid>
              <a:tr h="0">
                <a:tc>
                  <a:txBody>
                    <a:bodyPr/>
                    <a:lstStyle/>
                    <a:p>
                      <a:pPr algn="ctr">
                        <a:spcBef>
                          <a:spcPts val="600"/>
                        </a:spcBef>
                        <a:spcAft>
                          <a:spcPts val="600"/>
                        </a:spcAft>
                      </a:pPr>
                      <a:r>
                        <a:rPr lang="en-GB" sz="1200" b="1" dirty="0">
                          <a:effectLst/>
                          <a:latin typeface="Arial" panose="020B0604020202020204" pitchFamily="34" charset="0"/>
                        </a:rPr>
                        <a:t>Compound</a:t>
                      </a:r>
                      <a:endParaRPr lang="en-GB" sz="1200" dirty="0">
                        <a:effectLst/>
                        <a:latin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1200" b="1" dirty="0">
                          <a:effectLst/>
                          <a:latin typeface="Arial" panose="020B0604020202020204" pitchFamily="34" charset="0"/>
                        </a:rPr>
                        <a:t>State at room temperature (20 °C)</a:t>
                      </a:r>
                      <a:endParaRPr lang="en-US" sz="1200" dirty="0">
                        <a:effectLst/>
                        <a:latin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200" b="1">
                          <a:effectLst/>
                          <a:latin typeface="Arial" panose="020B0604020202020204" pitchFamily="34" charset="0"/>
                        </a:rPr>
                        <a:t>Boiling point in °C</a:t>
                      </a:r>
                      <a:endParaRPr lang="en-GB" sz="1200">
                        <a:effectLst/>
                        <a:latin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39112381"/>
                  </a:ext>
                </a:extLst>
              </a:tr>
              <a:tr h="0">
                <a:tc>
                  <a:txBody>
                    <a:bodyPr/>
                    <a:lstStyle/>
                    <a:p>
                      <a:pPr>
                        <a:spcBef>
                          <a:spcPts val="600"/>
                        </a:spcBef>
                        <a:spcAft>
                          <a:spcPts val="600"/>
                        </a:spcAft>
                      </a:pPr>
                      <a:r>
                        <a:rPr lang="en-GB" sz="1200">
                          <a:effectLst/>
                          <a:latin typeface="Arial" panose="020B0604020202020204" pitchFamily="34" charset="0"/>
                        </a:rPr>
                        <a:t>ethane, C</a:t>
                      </a:r>
                      <a:r>
                        <a:rPr lang="en-GB" sz="1200" baseline="-25000">
                          <a:effectLst/>
                          <a:latin typeface="Arial" panose="020B0604020202020204" pitchFamily="34" charset="0"/>
                        </a:rPr>
                        <a:t>2</a:t>
                      </a:r>
                      <a:r>
                        <a:rPr lang="en-GB" sz="1200">
                          <a:effectLst/>
                          <a:latin typeface="Arial" panose="020B0604020202020204" pitchFamily="34" charset="0"/>
                        </a:rPr>
                        <a:t>H</a:t>
                      </a:r>
                      <a:r>
                        <a:rPr lang="en-GB" sz="1200" baseline="-25000">
                          <a:effectLst/>
                          <a:latin typeface="Arial" panose="020B0604020202020204" pitchFamily="34" charset="0"/>
                        </a:rPr>
                        <a:t>6</a:t>
                      </a:r>
                      <a:endParaRPr lang="en-GB" sz="1200">
                        <a:effectLst/>
                        <a:latin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200" dirty="0">
                          <a:effectLst/>
                          <a:latin typeface="Arial" panose="020B0604020202020204" pitchFamily="34" charset="0"/>
                        </a:rPr>
                        <a:t>gas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200">
                          <a:effectLst/>
                          <a:latin typeface="Arial" panose="020B0604020202020204" pitchFamily="34" charset="0"/>
                        </a:rPr>
                        <a:t>– 89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78829664"/>
                  </a:ext>
                </a:extLst>
              </a:tr>
              <a:tr h="0">
                <a:tc>
                  <a:txBody>
                    <a:bodyPr/>
                    <a:lstStyle/>
                    <a:p>
                      <a:pPr>
                        <a:spcBef>
                          <a:spcPts val="600"/>
                        </a:spcBef>
                        <a:spcAft>
                          <a:spcPts val="600"/>
                        </a:spcAft>
                      </a:pPr>
                      <a:r>
                        <a:rPr lang="en-GB" sz="1200">
                          <a:effectLst/>
                          <a:latin typeface="Arial" panose="020B0604020202020204" pitchFamily="34" charset="0"/>
                        </a:rPr>
                        <a:t>butane, C</a:t>
                      </a:r>
                      <a:r>
                        <a:rPr lang="en-GB" sz="1200" baseline="-25000">
                          <a:effectLst/>
                          <a:latin typeface="Arial" panose="020B0604020202020204" pitchFamily="34" charset="0"/>
                        </a:rPr>
                        <a:t>4</a:t>
                      </a:r>
                      <a:r>
                        <a:rPr lang="en-GB" sz="1200">
                          <a:effectLst/>
                          <a:latin typeface="Arial" panose="020B0604020202020204" pitchFamily="34" charset="0"/>
                        </a:rPr>
                        <a:t>H</a:t>
                      </a:r>
                      <a:r>
                        <a:rPr lang="en-GB" sz="1200" baseline="-25000">
                          <a:effectLst/>
                          <a:latin typeface="Arial" panose="020B0604020202020204" pitchFamily="34" charset="0"/>
                        </a:rPr>
                        <a:t>10</a:t>
                      </a:r>
                      <a:endParaRPr lang="en-GB" sz="1200">
                        <a:effectLst/>
                        <a:latin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200" dirty="0">
                          <a:effectLst/>
                          <a:latin typeface="Arial" panose="020B0604020202020204" pitchFamily="34" charset="0"/>
                        </a:rPr>
                        <a:t>gas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200">
                          <a:effectLst/>
                          <a:latin typeface="Arial" panose="020B0604020202020204" pitchFamily="34" charset="0"/>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83146944"/>
                  </a:ext>
                </a:extLst>
              </a:tr>
              <a:tr h="0">
                <a:tc>
                  <a:txBody>
                    <a:bodyPr/>
                    <a:lstStyle/>
                    <a:p>
                      <a:pPr>
                        <a:spcBef>
                          <a:spcPts val="600"/>
                        </a:spcBef>
                        <a:spcAft>
                          <a:spcPts val="600"/>
                        </a:spcAft>
                      </a:pPr>
                      <a:r>
                        <a:rPr lang="en-GB" sz="1200">
                          <a:effectLst/>
                          <a:latin typeface="Arial" panose="020B0604020202020204" pitchFamily="34" charset="0"/>
                        </a:rPr>
                        <a:t>hexane, C</a:t>
                      </a:r>
                      <a:r>
                        <a:rPr lang="en-GB" sz="1200" baseline="-25000">
                          <a:effectLst/>
                          <a:latin typeface="Arial" panose="020B0604020202020204" pitchFamily="34" charset="0"/>
                        </a:rPr>
                        <a:t>6</a:t>
                      </a:r>
                      <a:r>
                        <a:rPr lang="en-GB" sz="1200">
                          <a:effectLst/>
                          <a:latin typeface="Arial" panose="020B0604020202020204" pitchFamily="34" charset="0"/>
                        </a:rPr>
                        <a:t>H</a:t>
                      </a:r>
                      <a:r>
                        <a:rPr lang="en-GB" sz="1200" baseline="-25000">
                          <a:effectLst/>
                          <a:latin typeface="Arial" panose="020B0604020202020204" pitchFamily="34" charset="0"/>
                        </a:rPr>
                        <a:t>14</a:t>
                      </a:r>
                      <a:endParaRPr lang="en-GB" sz="1200">
                        <a:effectLst/>
                        <a:latin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200" dirty="0">
                          <a:effectLst/>
                          <a:latin typeface="Arial" panose="020B0604020202020204" pitchFamily="34" charset="0"/>
                        </a:rPr>
                        <a:t>liquid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200" dirty="0">
                          <a:effectLst/>
                          <a:latin typeface="Arial" panose="020B0604020202020204" pitchFamily="34" charset="0"/>
                        </a:rPr>
                        <a:t>+69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05407725"/>
                  </a:ext>
                </a:extLst>
              </a:tr>
              <a:tr h="0">
                <a:tc>
                  <a:txBody>
                    <a:bodyPr/>
                    <a:lstStyle/>
                    <a:p>
                      <a:pPr>
                        <a:spcBef>
                          <a:spcPts val="600"/>
                        </a:spcBef>
                        <a:spcAft>
                          <a:spcPts val="600"/>
                        </a:spcAft>
                      </a:pPr>
                      <a:r>
                        <a:rPr lang="en-GB" sz="1200">
                          <a:effectLst/>
                          <a:latin typeface="Arial" panose="020B0604020202020204" pitchFamily="34" charset="0"/>
                        </a:rPr>
                        <a:t>pentadecane, C</a:t>
                      </a:r>
                      <a:r>
                        <a:rPr lang="en-GB" sz="1200" baseline="-25000">
                          <a:effectLst/>
                          <a:latin typeface="Arial" panose="020B0604020202020204" pitchFamily="34" charset="0"/>
                        </a:rPr>
                        <a:t>15</a:t>
                      </a:r>
                      <a:r>
                        <a:rPr lang="en-GB" sz="1200">
                          <a:effectLst/>
                          <a:latin typeface="Arial" panose="020B0604020202020204" pitchFamily="34" charset="0"/>
                        </a:rPr>
                        <a:t>H</a:t>
                      </a:r>
                      <a:r>
                        <a:rPr lang="en-GB" sz="1200" baseline="-25000">
                          <a:effectLst/>
                          <a:latin typeface="Arial" panose="020B0604020202020204" pitchFamily="34" charset="0"/>
                        </a:rPr>
                        <a:t>32</a:t>
                      </a:r>
                      <a:endParaRPr lang="en-GB" sz="1200">
                        <a:effectLst/>
                        <a:latin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200">
                          <a:effectLst/>
                          <a:latin typeface="Arial" panose="020B0604020202020204" pitchFamily="34" charset="0"/>
                        </a:rPr>
                        <a:t>liquid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200" dirty="0">
                          <a:effectLst/>
                          <a:latin typeface="Arial" panose="020B0604020202020204" pitchFamily="34" charset="0"/>
                        </a:rPr>
                        <a:t>+270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05353561"/>
                  </a:ext>
                </a:extLst>
              </a:tr>
              <a:tr h="0">
                <a:tc>
                  <a:txBody>
                    <a:bodyPr/>
                    <a:lstStyle/>
                    <a:p>
                      <a:pPr>
                        <a:spcBef>
                          <a:spcPts val="600"/>
                        </a:spcBef>
                        <a:spcAft>
                          <a:spcPts val="600"/>
                        </a:spcAft>
                      </a:pPr>
                      <a:r>
                        <a:rPr lang="en-GB" sz="1200">
                          <a:effectLst/>
                          <a:latin typeface="Arial" panose="020B0604020202020204" pitchFamily="34" charset="0"/>
                        </a:rPr>
                        <a:t>heptadecane, C</a:t>
                      </a:r>
                      <a:r>
                        <a:rPr lang="en-GB" sz="1200" baseline="-25000">
                          <a:effectLst/>
                          <a:latin typeface="Arial" panose="020B0604020202020204" pitchFamily="34" charset="0"/>
                        </a:rPr>
                        <a:t>17</a:t>
                      </a:r>
                      <a:r>
                        <a:rPr lang="en-GB" sz="1200">
                          <a:effectLst/>
                          <a:latin typeface="Arial" panose="020B0604020202020204" pitchFamily="34" charset="0"/>
                        </a:rPr>
                        <a:t>H</a:t>
                      </a:r>
                      <a:r>
                        <a:rPr lang="en-GB" sz="1200" baseline="-25000">
                          <a:effectLst/>
                          <a:latin typeface="Arial" panose="020B0604020202020204" pitchFamily="34" charset="0"/>
                        </a:rPr>
                        <a:t>36</a:t>
                      </a:r>
                      <a:endParaRPr lang="en-GB" sz="1200">
                        <a:effectLst/>
                        <a:latin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200">
                          <a:effectLst/>
                          <a:latin typeface="Arial" panose="020B0604020202020204" pitchFamily="34" charset="0"/>
                        </a:rPr>
                        <a:t>solid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200" dirty="0">
                          <a:effectLst/>
                          <a:latin typeface="Arial" panose="020B0604020202020204" pitchFamily="34" charset="0"/>
                        </a:rPr>
                        <a:t>+302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25269083"/>
                  </a:ext>
                </a:extLst>
              </a:tr>
            </a:tbl>
          </a:graphicData>
        </a:graphic>
      </p:graphicFrame>
      <p:sp>
        <p:nvSpPr>
          <p:cNvPr id="35" name="Rectangle 34">
            <a:extLst>
              <a:ext uri="{FF2B5EF4-FFF2-40B4-BE49-F238E27FC236}">
                <a16:creationId xmlns:a16="http://schemas.microsoft.com/office/drawing/2014/main" id="{98F19EFD-3600-4C0D-933D-FDCE8CA707F3}"/>
              </a:ext>
            </a:extLst>
          </p:cNvPr>
          <p:cNvSpPr/>
          <p:nvPr/>
        </p:nvSpPr>
        <p:spPr>
          <a:xfrm>
            <a:off x="3668510" y="6199476"/>
            <a:ext cx="3142280" cy="1015663"/>
          </a:xfrm>
          <a:prstGeom prst="rect">
            <a:avLst/>
          </a:prstGeom>
          <a:ln w="28575">
            <a:solidFill>
              <a:srgbClr val="FF0000"/>
            </a:solidFill>
            <a:prstDash val="dash"/>
          </a:ln>
        </p:spPr>
        <p:txBody>
          <a:bodyPr wrap="square">
            <a:spAutoFit/>
          </a:bodyPr>
          <a:lstStyle/>
          <a:p>
            <a:pPr algn="just"/>
            <a:r>
              <a:rPr lang="en-US" sz="1200" b="1" dirty="0">
                <a:solidFill>
                  <a:prstClr val="black"/>
                </a:solidFill>
              </a:rPr>
              <a:t>What is the trend in state at room temperature against the length of alkane?</a:t>
            </a:r>
          </a:p>
          <a:p>
            <a:pPr algn="just"/>
            <a:r>
              <a:rPr lang="en-US" sz="1200" b="1" dirty="0"/>
              <a:t>__________________________________________________________________________________________________________________</a:t>
            </a:r>
            <a:endParaRPr lang="en-GB" sz="1200" b="1" dirty="0"/>
          </a:p>
        </p:txBody>
      </p:sp>
      <p:sp>
        <p:nvSpPr>
          <p:cNvPr id="36" name="Rectangle 35">
            <a:extLst>
              <a:ext uri="{FF2B5EF4-FFF2-40B4-BE49-F238E27FC236}">
                <a16:creationId xmlns:a16="http://schemas.microsoft.com/office/drawing/2014/main" id="{5C0467E1-DD46-4C81-B90C-599A8D9FE6EE}"/>
              </a:ext>
            </a:extLst>
          </p:cNvPr>
          <p:cNvSpPr/>
          <p:nvPr/>
        </p:nvSpPr>
        <p:spPr>
          <a:xfrm>
            <a:off x="107278" y="7438008"/>
            <a:ext cx="6703511" cy="1569660"/>
          </a:xfrm>
          <a:prstGeom prst="rect">
            <a:avLst/>
          </a:prstGeom>
          <a:ln w="28575">
            <a:solidFill>
              <a:srgbClr val="FFFF00"/>
            </a:solidFill>
            <a:prstDash val="solid"/>
          </a:ln>
        </p:spPr>
        <p:txBody>
          <a:bodyPr wrap="square">
            <a:spAutoFit/>
          </a:bodyPr>
          <a:lstStyle/>
          <a:p>
            <a:pPr algn="just"/>
            <a:r>
              <a:rPr lang="en-US" sz="1200" b="1" dirty="0"/>
              <a:t>Each fraction is a mixture of compounds. Most of these compounds are hydrocarbons, made up of the elements hydrogen and carbon.</a:t>
            </a:r>
          </a:p>
          <a:p>
            <a:pPr marL="171450" indent="-171450" algn="just">
              <a:buFont typeface="Arial" panose="020B0604020202020204" pitchFamily="34" charset="0"/>
              <a:buChar char="•"/>
            </a:pPr>
            <a:r>
              <a:rPr lang="en-US" sz="1200" b="1" dirty="0"/>
              <a:t>Explain the difference between a mixture and a compound</a:t>
            </a:r>
          </a:p>
          <a:p>
            <a:pPr algn="just"/>
            <a:r>
              <a:rPr lang="en-US" sz="1200" b="1" dirty="0"/>
              <a:t>.__________________________________________________________________________________________________________________________________________________________________________</a:t>
            </a:r>
          </a:p>
          <a:p>
            <a:pPr marL="171450" indent="-171450" algn="just">
              <a:buFont typeface="Arial" panose="020B0604020202020204" pitchFamily="34" charset="0"/>
              <a:buChar char="•"/>
            </a:pPr>
            <a:r>
              <a:rPr lang="en-US" sz="1200" b="1" dirty="0"/>
              <a:t>Explain the difference between a compound and an element.</a:t>
            </a:r>
          </a:p>
          <a:p>
            <a:pPr algn="just"/>
            <a:r>
              <a:rPr lang="en-US" sz="1200" b="1" dirty="0"/>
              <a:t>__________________________________________________________________________________________________________________________________________________________________________</a:t>
            </a:r>
            <a:endParaRPr lang="en-GB" sz="1200" b="1" dirty="0"/>
          </a:p>
        </p:txBody>
      </p:sp>
    </p:spTree>
    <p:extLst>
      <p:ext uri="{BB962C8B-B14F-4D97-AF65-F5344CB8AC3E}">
        <p14:creationId xmlns:p14="http://schemas.microsoft.com/office/powerpoint/2010/main" val="26129158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10116</TotalTime>
  <Words>267</Words>
  <Application>Microsoft Office PowerPoint</Application>
  <PresentationFormat>On-screen Show (4:3)</PresentationFormat>
  <Paragraphs>38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Fractional Distillation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 Operon</dc:title>
  <dc:creator>Chalky Chalk</dc:creator>
  <cp:lastModifiedBy>Chalky Chalk</cp:lastModifiedBy>
  <cp:revision>29</cp:revision>
  <dcterms:created xsi:type="dcterms:W3CDTF">2019-02-02T18:17:28Z</dcterms:created>
  <dcterms:modified xsi:type="dcterms:W3CDTF">2019-03-21T12:25:39Z</dcterms:modified>
</cp:coreProperties>
</file>