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72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21/04/2024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533508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21/04/2024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079199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21/04/2024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7767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066C09-A7B8-4176-8B8A-BFB31A540D99}" type="datetimeFigureOut">
              <a:rPr lang="en-GB" smtClean="0"/>
              <a:t>21/04/2024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611748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066C09-A7B8-4176-8B8A-BFB31A540D99}" type="datetimeFigureOut">
              <a:rPr lang="en-GB" smtClean="0"/>
              <a:t>21/04/2024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729931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066C09-A7B8-4176-8B8A-BFB31A540D99}" type="datetimeFigureOut">
              <a:rPr lang="en-GB" smtClean="0"/>
              <a:t>21/04/2024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2632538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066C09-A7B8-4176-8B8A-BFB31A540D99}" type="datetimeFigureOut">
              <a:rPr lang="en-GB" smtClean="0"/>
              <a:t>21/04/2024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1159182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066C09-A7B8-4176-8B8A-BFB31A540D99}" type="datetimeFigureOut">
              <a:rPr lang="en-GB" smtClean="0"/>
              <a:t>21/04/2024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88337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066C09-A7B8-4176-8B8A-BFB31A540D99}" type="datetimeFigureOut">
              <a:rPr lang="en-GB" smtClean="0"/>
              <a:t>21/04/2024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207617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21/04/2024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858478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7066C09-A7B8-4176-8B8A-BFB31A540D99}" type="datetimeFigureOut">
              <a:rPr lang="en-GB" smtClean="0"/>
              <a:t>21/04/2024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602E262-62F7-4012-9172-91D4DE8ED01F}" type="slidenum">
              <a:rPr lang="en-GB" smtClean="0"/>
              <a:t>‹#›</a:t>
            </a:fld>
            <a:endParaRPr lang="en-GB"/>
          </a:p>
        </p:txBody>
      </p:sp>
    </p:spTree>
    <p:extLst>
      <p:ext uri="{BB962C8B-B14F-4D97-AF65-F5344CB8AC3E}">
        <p14:creationId xmlns:p14="http://schemas.microsoft.com/office/powerpoint/2010/main" val="3682182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7066C09-A7B8-4176-8B8A-BFB31A540D99}" type="datetimeFigureOut">
              <a:rPr lang="en-GB" smtClean="0"/>
              <a:t>21/04/2024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602E262-62F7-4012-9172-91D4DE8ED01F}" type="slidenum">
              <a:rPr lang="en-GB" smtClean="0"/>
              <a:t>‹#›</a:t>
            </a:fld>
            <a:endParaRPr lang="en-GB"/>
          </a:p>
        </p:txBody>
      </p:sp>
    </p:spTree>
    <p:extLst>
      <p:ext uri="{BB962C8B-B14F-4D97-AF65-F5344CB8AC3E}">
        <p14:creationId xmlns:p14="http://schemas.microsoft.com/office/powerpoint/2010/main" val="37931606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FF3A109-85EB-A947-C6DA-3BCB81A75A43}"/>
              </a:ext>
            </a:extLst>
          </p:cNvPr>
          <p:cNvSpPr/>
          <p:nvPr/>
        </p:nvSpPr>
        <p:spPr>
          <a:xfrm>
            <a:off x="233680" y="223520"/>
            <a:ext cx="8727440" cy="6543040"/>
          </a:xfrm>
          <a:prstGeom prst="rect">
            <a:avLst/>
          </a:prstGeom>
          <a:solidFill>
            <a:schemeClr val="bg1"/>
          </a:solidFill>
          <a:ln w="7620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CDCA4DEF-50E7-6913-3479-A4B0EDFB4332}"/>
              </a:ext>
            </a:extLst>
          </p:cNvPr>
          <p:cNvSpPr/>
          <p:nvPr/>
        </p:nvSpPr>
        <p:spPr>
          <a:xfrm>
            <a:off x="0" y="0"/>
            <a:ext cx="538480" cy="802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C0E20611-5B6F-0595-9389-7865FD4E2E85}"/>
              </a:ext>
            </a:extLst>
          </p:cNvPr>
          <p:cNvSpPr txBox="1"/>
          <p:nvPr/>
        </p:nvSpPr>
        <p:spPr>
          <a:xfrm>
            <a:off x="379098" y="1168077"/>
            <a:ext cx="4639942" cy="5130764"/>
          </a:xfrm>
          <a:prstGeom prst="rect">
            <a:avLst/>
          </a:prstGeom>
          <a:noFill/>
          <a:ln w="57150">
            <a:solidFill>
              <a:srgbClr val="92D050"/>
            </a:solidFill>
          </a:ln>
        </p:spPr>
        <p:txBody>
          <a:bodyPr wrap="square" rtlCol="0">
            <a:spAutoFit/>
          </a:bodyPr>
          <a:lstStyle/>
          <a:p>
            <a:pPr algn="just">
              <a:lnSpc>
                <a:spcPct val="115000"/>
              </a:lnSpc>
              <a:spcAft>
                <a:spcPts val="800"/>
              </a:spcAft>
            </a:pPr>
            <a:r>
              <a:rPr lang="en-GB" sz="1400" kern="100" dirty="0" err="1">
                <a:effectLst/>
                <a:ea typeface="Cambria" panose="02040503050406030204" pitchFamily="18" charset="0"/>
                <a:cs typeface="Times New Roman" panose="02020603050405020304" pitchFamily="18" charset="0"/>
              </a:rPr>
              <a:t>Dr.</a:t>
            </a:r>
            <a:r>
              <a:rPr lang="en-GB" sz="1400" kern="100" dirty="0">
                <a:effectLst/>
                <a:ea typeface="Cambria" panose="02040503050406030204" pitchFamily="18" charset="0"/>
                <a:cs typeface="Times New Roman" panose="02020603050405020304" pitchFamily="18" charset="0"/>
              </a:rPr>
              <a:t> Frankenstein is obsessed with the idea of creating life and, in pursuit of this ambition, he assembles a creature from various body parts and brings it to life through a scientific experiment. However, horrified by what he has made, Victor abandons his creation, setting off a chain of tragic events.</a:t>
            </a:r>
          </a:p>
          <a:p>
            <a:pPr algn="just">
              <a:lnSpc>
                <a:spcPct val="115000"/>
              </a:lnSpc>
              <a:spcAft>
                <a:spcPts val="800"/>
              </a:spcAft>
            </a:pPr>
            <a:r>
              <a:rPr lang="en-GB" sz="1400" kern="100" dirty="0">
                <a:ea typeface="Cambria" panose="02040503050406030204" pitchFamily="18" charset="0"/>
                <a:cs typeface="Times New Roman" panose="02020603050405020304" pitchFamily="18" charset="0"/>
              </a:rPr>
              <a:t>In an extract from the book</a:t>
            </a:r>
            <a:r>
              <a:rPr lang="en-GB" sz="1400" kern="100" dirty="0">
                <a:effectLst/>
                <a:ea typeface="Cambria" panose="02040503050406030204" pitchFamily="18" charset="0"/>
                <a:cs typeface="Times New Roman" panose="02020603050405020304" pitchFamily="18" charset="0"/>
              </a:rPr>
              <a:t> </a:t>
            </a:r>
            <a:r>
              <a:rPr lang="en-GB" sz="1400" kern="100" dirty="0" err="1">
                <a:effectLst/>
                <a:ea typeface="Cambria" panose="02040503050406030204" pitchFamily="18" charset="0"/>
                <a:cs typeface="Times New Roman" panose="02020603050405020304" pitchFamily="18" charset="0"/>
              </a:rPr>
              <a:t>Dr.</a:t>
            </a:r>
            <a:r>
              <a:rPr lang="en-GB" sz="1400" kern="100" dirty="0">
                <a:effectLst/>
                <a:ea typeface="Cambria" panose="02040503050406030204" pitchFamily="18" charset="0"/>
                <a:cs typeface="Times New Roman" panose="02020603050405020304" pitchFamily="18" charset="0"/>
              </a:rPr>
              <a:t> Victor Frankenstein, with a feverish determination, assembles the creature's body from various parts. With trembling hands, he prepares the laboratory for his grand experiment. As lightning flashes outside, </a:t>
            </a:r>
            <a:r>
              <a:rPr lang="en-GB" sz="1400" kern="100" dirty="0" err="1">
                <a:effectLst/>
                <a:ea typeface="Cambria" panose="02040503050406030204" pitchFamily="18" charset="0"/>
                <a:cs typeface="Times New Roman" panose="02020603050405020304" pitchFamily="18" charset="0"/>
              </a:rPr>
              <a:t>Dr.</a:t>
            </a:r>
            <a:r>
              <a:rPr lang="en-GB" sz="1400" kern="100" dirty="0">
                <a:effectLst/>
                <a:ea typeface="Cambria" panose="02040503050406030204" pitchFamily="18" charset="0"/>
                <a:cs typeface="Times New Roman" panose="02020603050405020304" pitchFamily="18" charset="0"/>
              </a:rPr>
              <a:t> Frankenstein harnesses the power of electricity to infuse life into the lifeless form lying on the table. The room crackles with energy as the creature's limbs convulse, and its yellow eyes flicker open. </a:t>
            </a:r>
          </a:p>
          <a:p>
            <a:pPr algn="just">
              <a:lnSpc>
                <a:spcPct val="115000"/>
              </a:lnSpc>
              <a:spcAft>
                <a:spcPts val="800"/>
              </a:spcAft>
            </a:pPr>
            <a:endParaRPr lang="en-GB" sz="100" kern="100" dirty="0">
              <a:ea typeface="Cambria" panose="02040503050406030204" pitchFamily="18" charset="0"/>
              <a:cs typeface="Times New Roman" panose="02020603050405020304" pitchFamily="18" charset="0"/>
            </a:endParaRPr>
          </a:p>
          <a:p>
            <a:pPr algn="just">
              <a:lnSpc>
                <a:spcPct val="115000"/>
              </a:lnSpc>
              <a:spcAft>
                <a:spcPts val="800"/>
              </a:spcAft>
            </a:pPr>
            <a:r>
              <a:rPr lang="en-GB" sz="1400" kern="100" dirty="0">
                <a:effectLst/>
                <a:ea typeface="Cambria" panose="02040503050406030204" pitchFamily="18" charset="0"/>
                <a:cs typeface="Times New Roman" panose="02020603050405020304" pitchFamily="18" charset="0"/>
              </a:rPr>
              <a:t>In this electrifying moment, the monster takes its first breath, filled with a mixture of wonder and fear. The scene epitomizes the clash between human ambition and the unknown, igniting an enduring tale of creation and the consequences that follow.</a:t>
            </a:r>
          </a:p>
        </p:txBody>
      </p:sp>
      <p:pic>
        <p:nvPicPr>
          <p:cNvPr id="4" name="Picture 3">
            <a:extLst>
              <a:ext uri="{FF2B5EF4-FFF2-40B4-BE49-F238E27FC236}">
                <a16:creationId xmlns:a16="http://schemas.microsoft.com/office/drawing/2014/main" id="{A1FBCA3A-6EDE-8B0A-3C71-5306202C1BAE}"/>
              </a:ext>
            </a:extLst>
          </p:cNvPr>
          <p:cNvPicPr>
            <a:picLocks noChangeAspect="1"/>
          </p:cNvPicPr>
          <p:nvPr/>
        </p:nvPicPr>
        <p:blipFill>
          <a:blip r:embed="rId2"/>
          <a:stretch>
            <a:fillRect/>
          </a:stretch>
        </p:blipFill>
        <p:spPr>
          <a:xfrm>
            <a:off x="1" y="0"/>
            <a:ext cx="2798654" cy="1003773"/>
          </a:xfrm>
          <a:prstGeom prst="rect">
            <a:avLst/>
          </a:prstGeom>
        </p:spPr>
      </p:pic>
      <p:sp>
        <p:nvSpPr>
          <p:cNvPr id="8" name="Title 1">
            <a:extLst>
              <a:ext uri="{FF2B5EF4-FFF2-40B4-BE49-F238E27FC236}">
                <a16:creationId xmlns:a16="http://schemas.microsoft.com/office/drawing/2014/main" id="{8762F759-8E5F-E31D-7290-F33E0CA97E50}"/>
              </a:ext>
            </a:extLst>
          </p:cNvPr>
          <p:cNvSpPr>
            <a:spLocks noGrp="1"/>
          </p:cNvSpPr>
          <p:nvPr>
            <p:ph type="ctrTitle"/>
          </p:nvPr>
        </p:nvSpPr>
        <p:spPr>
          <a:xfrm>
            <a:off x="2641600" y="0"/>
            <a:ext cx="6319520" cy="1003773"/>
          </a:xfrm>
        </p:spPr>
        <p:txBody>
          <a:bodyPr>
            <a:normAutofit/>
          </a:bodyPr>
          <a:lstStyle/>
          <a:p>
            <a:r>
              <a:rPr lang="en-GB" sz="4000" b="1" dirty="0">
                <a:solidFill>
                  <a:srgbClr val="00B050"/>
                </a:solidFill>
                <a:latin typeface="Comic Sans MS" pitchFamily="66" charset="0"/>
              </a:rPr>
              <a:t>Frankenstein Article </a:t>
            </a:r>
          </a:p>
        </p:txBody>
      </p:sp>
      <p:sp>
        <p:nvSpPr>
          <p:cNvPr id="10" name="TextBox 9">
            <a:extLst>
              <a:ext uri="{FF2B5EF4-FFF2-40B4-BE49-F238E27FC236}">
                <a16:creationId xmlns:a16="http://schemas.microsoft.com/office/drawing/2014/main" id="{65A5B06B-4200-C81D-C581-6FB98481999A}"/>
              </a:ext>
            </a:extLst>
          </p:cNvPr>
          <p:cNvSpPr txBox="1"/>
          <p:nvPr/>
        </p:nvSpPr>
        <p:spPr>
          <a:xfrm>
            <a:off x="5091749" y="4957191"/>
            <a:ext cx="3796662" cy="1451423"/>
          </a:xfrm>
          <a:prstGeom prst="rect">
            <a:avLst/>
          </a:prstGeom>
          <a:noFill/>
        </p:spPr>
        <p:txBody>
          <a:bodyPr wrap="square">
            <a:spAutoFit/>
          </a:bodyPr>
          <a:lstStyle/>
          <a:p>
            <a:pPr algn="just">
              <a:lnSpc>
                <a:spcPct val="115000"/>
              </a:lnSpc>
              <a:spcAft>
                <a:spcPts val="800"/>
              </a:spcAft>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Questions</a:t>
            </a:r>
          </a:p>
          <a:p>
            <a:pPr marL="228600" indent="-228600" algn="just">
              <a:lnSpc>
                <a:spcPct val="115000"/>
              </a:lnSpc>
              <a:spcAft>
                <a:spcPts val="800"/>
              </a:spcAf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was the monster made from?</a:t>
            </a:r>
          </a:p>
          <a:p>
            <a:pPr marL="228600" indent="-228600" algn="just">
              <a:lnSpc>
                <a:spcPct val="115000"/>
              </a:lnSpc>
              <a:spcAft>
                <a:spcPts val="800"/>
              </a:spcAft>
              <a:buAutoNum type="arabicPeriod"/>
            </a:pPr>
            <a:r>
              <a:rPr lang="en-GB" sz="1200" b="1" kern="100" dirty="0">
                <a:latin typeface="Aptos" panose="020B0004020202020204" pitchFamily="34" charset="0"/>
                <a:ea typeface="Aptos" panose="020B0004020202020204" pitchFamily="34" charset="0"/>
                <a:cs typeface="Times New Roman" panose="02020603050405020304" pitchFamily="18" charset="0"/>
              </a:rPr>
              <a:t>What did Frankenstein harness to bring his monster to life?</a:t>
            </a:r>
          </a:p>
          <a:p>
            <a:pPr marL="228600" indent="-228600" algn="just">
              <a:lnSpc>
                <a:spcPct val="115000"/>
              </a:lnSpc>
              <a:spcAft>
                <a:spcPts val="800"/>
              </a:spcAft>
              <a:buAutoNum type="arabicPeriod"/>
            </a:pPr>
            <a:r>
              <a:rPr lang="en-GB" sz="1200" b="1" kern="100" dirty="0">
                <a:effectLst/>
                <a:latin typeface="Aptos" panose="020B0004020202020204" pitchFamily="34" charset="0"/>
                <a:ea typeface="Aptos" panose="020B0004020202020204" pitchFamily="34" charset="0"/>
                <a:cs typeface="Times New Roman" panose="02020603050405020304" pitchFamily="18" charset="0"/>
              </a:rPr>
              <a:t>What colour were </a:t>
            </a:r>
            <a:r>
              <a:rPr lang="en-GB" sz="1200" b="1" kern="100">
                <a:effectLst/>
                <a:latin typeface="Aptos" panose="020B0004020202020204" pitchFamily="34" charset="0"/>
                <a:ea typeface="Aptos" panose="020B0004020202020204" pitchFamily="34" charset="0"/>
                <a:cs typeface="Times New Roman" panose="02020603050405020304" pitchFamily="18" charset="0"/>
              </a:rPr>
              <a:t>the monster’s eyes?</a:t>
            </a:r>
            <a:endParaRPr lang="en-GB" sz="1200" b="1" kern="100" dirty="0">
              <a:effectLst/>
              <a:latin typeface="Aptos" panose="020B0004020202020204" pitchFamily="34" charset="0"/>
              <a:ea typeface="Aptos" panose="020B0004020202020204" pitchFamily="34" charset="0"/>
              <a:cs typeface="Times New Roman" panose="02020603050405020304" pitchFamily="18" charset="0"/>
            </a:endParaRPr>
          </a:p>
        </p:txBody>
      </p:sp>
      <p:pic>
        <p:nvPicPr>
          <p:cNvPr id="1026" name="Picture 2" descr="Clip art frankenstein cartoon clipart | Cartoon clip art, Frankenstein, Clip  art">
            <a:extLst>
              <a:ext uri="{FF2B5EF4-FFF2-40B4-BE49-F238E27FC236}">
                <a16:creationId xmlns:a16="http://schemas.microsoft.com/office/drawing/2014/main" id="{F3FE3933-A45E-CFE5-0DC6-20ED6AE24A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63743" y="913263"/>
            <a:ext cx="2116833" cy="41344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860042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212</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Aptos Display</vt:lpstr>
      <vt:lpstr>Arial</vt:lpstr>
      <vt:lpstr>Cambria</vt:lpstr>
      <vt:lpstr>Comic Sans MS</vt:lpstr>
      <vt:lpstr>Office Theme</vt:lpstr>
      <vt:lpstr>Frankenstein Article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Y7 Skeleton Article </dc:title>
  <dc:creator>Mr D Chalk</dc:creator>
  <cp:lastModifiedBy>Mr D Chalk</cp:lastModifiedBy>
  <cp:revision>5</cp:revision>
  <dcterms:created xsi:type="dcterms:W3CDTF">2024-03-07T17:21:52Z</dcterms:created>
  <dcterms:modified xsi:type="dcterms:W3CDTF">2024-04-21T20:44:08Z</dcterms:modified>
</cp:coreProperties>
</file>