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8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0ED448-06F3-4A64-9629-48F2AE241B25}" type="datetimeFigureOut">
              <a:rPr lang="en-GB" smtClean="0"/>
              <a:t>02/06/2024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2461879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0ED448-06F3-4A64-9629-48F2AE241B25}" type="datetimeFigureOut">
              <a:rPr lang="en-GB" smtClean="0"/>
              <a:t>02/06/2024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1103497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0ED448-06F3-4A64-9629-48F2AE241B25}" type="datetimeFigureOut">
              <a:rPr lang="en-GB" smtClean="0"/>
              <a:t>02/06/2024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8397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0ED448-06F3-4A64-9629-48F2AE241B25}" type="datetimeFigureOut">
              <a:rPr lang="en-GB" smtClean="0"/>
              <a:t>02/06/2024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3161110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ED448-06F3-4A64-9629-48F2AE241B25}" type="datetimeFigureOut">
              <a:rPr lang="en-GB" smtClean="0"/>
              <a:t>02/06/2024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172023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0ED448-06F3-4A64-9629-48F2AE241B25}" type="datetimeFigureOut">
              <a:rPr lang="en-GB" smtClean="0"/>
              <a:t>02/06/2024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3068000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0ED448-06F3-4A64-9629-48F2AE241B25}" type="datetimeFigureOut">
              <a:rPr lang="en-GB" smtClean="0"/>
              <a:t>02/06/2024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296219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0ED448-06F3-4A64-9629-48F2AE241B25}" type="datetimeFigureOut">
              <a:rPr lang="en-GB" smtClean="0"/>
              <a:t>02/06/2024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190018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ED448-06F3-4A64-9629-48F2AE241B25}" type="datetimeFigureOut">
              <a:rPr lang="en-GB" smtClean="0"/>
              <a:t>02/06/2024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180525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0ED448-06F3-4A64-9629-48F2AE241B25}" type="datetimeFigureOut">
              <a:rPr lang="en-GB" smtClean="0"/>
              <a:t>02/06/2024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358863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0ED448-06F3-4A64-9629-48F2AE241B25}" type="datetimeFigureOut">
              <a:rPr lang="en-GB" smtClean="0"/>
              <a:t>02/06/2024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EFA536-0AB1-4D0F-91C3-6E0A576D9153}" type="slidenum">
              <a:rPr lang="en-GB" smtClean="0"/>
              <a:t>‹#›</a:t>
            </a:fld>
            <a:endParaRPr lang="en-GB"/>
          </a:p>
        </p:txBody>
      </p:sp>
    </p:spTree>
    <p:extLst>
      <p:ext uri="{BB962C8B-B14F-4D97-AF65-F5344CB8AC3E}">
        <p14:creationId xmlns:p14="http://schemas.microsoft.com/office/powerpoint/2010/main" val="361297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0ED448-06F3-4A64-9629-48F2AE241B25}" type="datetimeFigureOut">
              <a:rPr lang="en-GB" smtClean="0"/>
              <a:t>02/06/2024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EEFA536-0AB1-4D0F-91C3-6E0A576D9153}" type="slidenum">
              <a:rPr lang="en-GB" smtClean="0"/>
              <a:t>‹#›</a:t>
            </a:fld>
            <a:endParaRPr lang="en-GB"/>
          </a:p>
        </p:txBody>
      </p:sp>
    </p:spTree>
    <p:extLst>
      <p:ext uri="{BB962C8B-B14F-4D97-AF65-F5344CB8AC3E}">
        <p14:creationId xmlns:p14="http://schemas.microsoft.com/office/powerpoint/2010/main" val="3973673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Halloween s, Frankenstein transparent background PNG clipart -  nohat.cc">
            <a:extLst>
              <a:ext uri="{FF2B5EF4-FFF2-40B4-BE49-F238E27FC236}">
                <a16:creationId xmlns:a16="http://schemas.microsoft.com/office/drawing/2014/main" id="{E7769E97-F6EC-8322-8B8F-86A1E8C2CC8B}"/>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3460538" y="1181100"/>
            <a:ext cx="2222923" cy="449580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a:extLst>
              <a:ext uri="{FF2B5EF4-FFF2-40B4-BE49-F238E27FC236}">
                <a16:creationId xmlns:a16="http://schemas.microsoft.com/office/drawing/2014/main" id="{148E06BD-74B9-5027-16EA-28529E766874}"/>
              </a:ext>
            </a:extLst>
          </p:cNvPr>
          <p:cNvCxnSpPr>
            <a:cxnSpLocks/>
          </p:cNvCxnSpPr>
          <p:nvPr/>
        </p:nvCxnSpPr>
        <p:spPr>
          <a:xfrm>
            <a:off x="4571999" y="688521"/>
            <a:ext cx="0" cy="985157"/>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EBB1E38A-712F-2FB7-42E6-A9BD3FEBB430}"/>
              </a:ext>
            </a:extLst>
          </p:cNvPr>
          <p:cNvCxnSpPr>
            <a:cxnSpLocks/>
          </p:cNvCxnSpPr>
          <p:nvPr/>
        </p:nvCxnSpPr>
        <p:spPr>
          <a:xfrm flipH="1">
            <a:off x="4800599" y="1480458"/>
            <a:ext cx="2144486" cy="606877"/>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C1C2258C-23E4-A525-624D-1CEED03E54F0}"/>
              </a:ext>
            </a:extLst>
          </p:cNvPr>
          <p:cNvCxnSpPr>
            <a:cxnSpLocks/>
          </p:cNvCxnSpPr>
          <p:nvPr/>
        </p:nvCxnSpPr>
        <p:spPr>
          <a:xfrm>
            <a:off x="2759529" y="1850571"/>
            <a:ext cx="1431470" cy="160564"/>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A2F3CB02-5E43-E286-CA65-03E4940E1169}"/>
              </a:ext>
            </a:extLst>
          </p:cNvPr>
          <p:cNvCxnSpPr>
            <a:cxnSpLocks/>
          </p:cNvCxnSpPr>
          <p:nvPr/>
        </p:nvCxnSpPr>
        <p:spPr>
          <a:xfrm>
            <a:off x="2862943" y="2764971"/>
            <a:ext cx="1328056" cy="628650"/>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7748C89A-BA71-0AA9-16AC-51BA52B52619}"/>
              </a:ext>
            </a:extLst>
          </p:cNvPr>
          <p:cNvCxnSpPr>
            <a:cxnSpLocks/>
          </p:cNvCxnSpPr>
          <p:nvPr/>
        </p:nvCxnSpPr>
        <p:spPr>
          <a:xfrm flipH="1">
            <a:off x="4800599" y="2992889"/>
            <a:ext cx="2198913" cy="193902"/>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6BCF8333-A657-5B4D-EA86-47C64BE0BFA6}"/>
              </a:ext>
            </a:extLst>
          </p:cNvPr>
          <p:cNvCxnSpPr>
            <a:cxnSpLocks/>
          </p:cNvCxnSpPr>
          <p:nvPr/>
        </p:nvCxnSpPr>
        <p:spPr>
          <a:xfrm flipH="1" flipV="1">
            <a:off x="4571999" y="3326942"/>
            <a:ext cx="1781492" cy="1224647"/>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C53BD826-BFF7-7CFC-E64C-A8D0A4791E26}"/>
              </a:ext>
            </a:extLst>
          </p:cNvPr>
          <p:cNvCxnSpPr>
            <a:cxnSpLocks/>
          </p:cNvCxnSpPr>
          <p:nvPr/>
        </p:nvCxnSpPr>
        <p:spPr>
          <a:xfrm flipV="1">
            <a:off x="2759529" y="3648075"/>
            <a:ext cx="1621970" cy="684439"/>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D31DE658-3D27-86FE-29A4-88F9CA48DCE3}"/>
              </a:ext>
            </a:extLst>
          </p:cNvPr>
          <p:cNvCxnSpPr>
            <a:cxnSpLocks/>
          </p:cNvCxnSpPr>
          <p:nvPr/>
        </p:nvCxnSpPr>
        <p:spPr>
          <a:xfrm flipH="1" flipV="1">
            <a:off x="4800599" y="3740599"/>
            <a:ext cx="1583871" cy="2344510"/>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6923279F-BA81-302E-3C34-E9985DAE97F0}"/>
              </a:ext>
            </a:extLst>
          </p:cNvPr>
          <p:cNvCxnSpPr>
            <a:cxnSpLocks/>
          </p:cNvCxnSpPr>
          <p:nvPr/>
        </p:nvCxnSpPr>
        <p:spPr>
          <a:xfrm flipV="1">
            <a:off x="3200400" y="3808633"/>
            <a:ext cx="1340620" cy="1868267"/>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1ED4F1A8-EBEF-F052-86C8-B87250760B45}"/>
              </a:ext>
            </a:extLst>
          </p:cNvPr>
          <p:cNvSpPr txBox="1"/>
          <p:nvPr/>
        </p:nvSpPr>
        <p:spPr>
          <a:xfrm>
            <a:off x="2144487" y="111577"/>
            <a:ext cx="5660567"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27" name="TextBox 26">
            <a:extLst>
              <a:ext uri="{FF2B5EF4-FFF2-40B4-BE49-F238E27FC236}">
                <a16:creationId xmlns:a16="http://schemas.microsoft.com/office/drawing/2014/main" id="{03DD7CDB-A27C-5F16-6B99-2EE18F73F265}"/>
              </a:ext>
            </a:extLst>
          </p:cNvPr>
          <p:cNvSpPr txBox="1"/>
          <p:nvPr/>
        </p:nvSpPr>
        <p:spPr>
          <a:xfrm>
            <a:off x="239488" y="1398810"/>
            <a:ext cx="3344148"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28" name="TextBox 27">
            <a:extLst>
              <a:ext uri="{FF2B5EF4-FFF2-40B4-BE49-F238E27FC236}">
                <a16:creationId xmlns:a16="http://schemas.microsoft.com/office/drawing/2014/main" id="{5374EDF2-1272-BD10-38C5-A0BCE8B39527}"/>
              </a:ext>
            </a:extLst>
          </p:cNvPr>
          <p:cNvSpPr txBox="1"/>
          <p:nvPr/>
        </p:nvSpPr>
        <p:spPr>
          <a:xfrm>
            <a:off x="116390" y="2686043"/>
            <a:ext cx="3344148"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29" name="TextBox 28">
            <a:extLst>
              <a:ext uri="{FF2B5EF4-FFF2-40B4-BE49-F238E27FC236}">
                <a16:creationId xmlns:a16="http://schemas.microsoft.com/office/drawing/2014/main" id="{3B137899-2087-AA70-1833-CCF565359BB8}"/>
              </a:ext>
            </a:extLst>
          </p:cNvPr>
          <p:cNvSpPr txBox="1"/>
          <p:nvPr/>
        </p:nvSpPr>
        <p:spPr>
          <a:xfrm>
            <a:off x="116389" y="3990294"/>
            <a:ext cx="3153091"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30" name="TextBox 29">
            <a:extLst>
              <a:ext uri="{FF2B5EF4-FFF2-40B4-BE49-F238E27FC236}">
                <a16:creationId xmlns:a16="http://schemas.microsoft.com/office/drawing/2014/main" id="{87F27E6A-E505-46D9-FB76-1A401AB94DFB}"/>
              </a:ext>
            </a:extLst>
          </p:cNvPr>
          <p:cNvSpPr txBox="1"/>
          <p:nvPr/>
        </p:nvSpPr>
        <p:spPr>
          <a:xfrm>
            <a:off x="347226" y="5370738"/>
            <a:ext cx="3344148"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31" name="TextBox 30">
            <a:extLst>
              <a:ext uri="{FF2B5EF4-FFF2-40B4-BE49-F238E27FC236}">
                <a16:creationId xmlns:a16="http://schemas.microsoft.com/office/drawing/2014/main" id="{2599F66B-4660-0903-8860-37755FC2B1B5}"/>
              </a:ext>
            </a:extLst>
          </p:cNvPr>
          <p:cNvSpPr txBox="1"/>
          <p:nvPr/>
        </p:nvSpPr>
        <p:spPr>
          <a:xfrm>
            <a:off x="4800599" y="5532994"/>
            <a:ext cx="3344148"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32" name="TextBox 31">
            <a:extLst>
              <a:ext uri="{FF2B5EF4-FFF2-40B4-BE49-F238E27FC236}">
                <a16:creationId xmlns:a16="http://schemas.microsoft.com/office/drawing/2014/main" id="{7BF157B2-68BF-A328-47A4-0FADC01FEBEB}"/>
              </a:ext>
            </a:extLst>
          </p:cNvPr>
          <p:cNvSpPr txBox="1"/>
          <p:nvPr/>
        </p:nvSpPr>
        <p:spPr>
          <a:xfrm>
            <a:off x="5507050" y="1377720"/>
            <a:ext cx="3344148"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34" name="TextBox 33">
            <a:extLst>
              <a:ext uri="{FF2B5EF4-FFF2-40B4-BE49-F238E27FC236}">
                <a16:creationId xmlns:a16="http://schemas.microsoft.com/office/drawing/2014/main" id="{1EE255AE-F3AA-04F6-B401-DA6BCCF72C12}"/>
              </a:ext>
            </a:extLst>
          </p:cNvPr>
          <p:cNvSpPr txBox="1"/>
          <p:nvPr/>
        </p:nvSpPr>
        <p:spPr>
          <a:xfrm>
            <a:off x="5677942" y="2663081"/>
            <a:ext cx="3344148"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36" name="TextBox 35">
            <a:extLst>
              <a:ext uri="{FF2B5EF4-FFF2-40B4-BE49-F238E27FC236}">
                <a16:creationId xmlns:a16="http://schemas.microsoft.com/office/drawing/2014/main" id="{37208E3F-37DF-0E3C-C41F-518D8EE55E81}"/>
              </a:ext>
            </a:extLst>
          </p:cNvPr>
          <p:cNvSpPr txBox="1"/>
          <p:nvPr/>
        </p:nvSpPr>
        <p:spPr>
          <a:xfrm>
            <a:off x="5900055" y="3933471"/>
            <a:ext cx="3122035" cy="1122590"/>
          </a:xfrm>
          <a:prstGeom prst="rect">
            <a:avLst/>
          </a:prstGeom>
          <a:solidFill>
            <a:schemeClr val="bg1"/>
          </a:solidFill>
          <a:ln w="57150">
            <a:solidFill>
              <a:srgbClr val="00B0F0"/>
            </a:solidFill>
            <a:prstDash val="dash"/>
          </a:ln>
        </p:spPr>
        <p:txBody>
          <a:bodyPr wrap="square" rtlCol="0">
            <a:spAutoFit/>
          </a:bodyPr>
          <a:lstStyle/>
          <a:p>
            <a:endParaRPr lang="en-GB" dirty="0"/>
          </a:p>
        </p:txBody>
      </p:sp>
      <p:sp>
        <p:nvSpPr>
          <p:cNvPr id="38" name="Rectangle 37">
            <a:extLst>
              <a:ext uri="{FF2B5EF4-FFF2-40B4-BE49-F238E27FC236}">
                <a16:creationId xmlns:a16="http://schemas.microsoft.com/office/drawing/2014/main" id="{4EF87162-D0B4-30B5-6628-BEB3DD208B66}"/>
              </a:ext>
            </a:extLst>
          </p:cNvPr>
          <p:cNvSpPr/>
          <p:nvPr/>
        </p:nvSpPr>
        <p:spPr>
          <a:xfrm>
            <a:off x="2144487" y="109079"/>
            <a:ext cx="1995384"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Brain function</a:t>
            </a:r>
          </a:p>
        </p:txBody>
      </p:sp>
      <p:sp>
        <p:nvSpPr>
          <p:cNvPr id="39" name="Rectangle 38">
            <a:extLst>
              <a:ext uri="{FF2B5EF4-FFF2-40B4-BE49-F238E27FC236}">
                <a16:creationId xmlns:a16="http://schemas.microsoft.com/office/drawing/2014/main" id="{453C5E76-1C6D-971B-B738-67CFD2FA4632}"/>
              </a:ext>
            </a:extLst>
          </p:cNvPr>
          <p:cNvSpPr/>
          <p:nvPr/>
        </p:nvSpPr>
        <p:spPr>
          <a:xfrm>
            <a:off x="239488" y="1357703"/>
            <a:ext cx="1480455"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Ear function</a:t>
            </a:r>
          </a:p>
        </p:txBody>
      </p:sp>
      <p:sp>
        <p:nvSpPr>
          <p:cNvPr id="40" name="Rectangle 39">
            <a:extLst>
              <a:ext uri="{FF2B5EF4-FFF2-40B4-BE49-F238E27FC236}">
                <a16:creationId xmlns:a16="http://schemas.microsoft.com/office/drawing/2014/main" id="{1C4E035F-081B-2CEE-8DE8-BF84689861FB}"/>
              </a:ext>
            </a:extLst>
          </p:cNvPr>
          <p:cNvSpPr/>
          <p:nvPr/>
        </p:nvSpPr>
        <p:spPr>
          <a:xfrm>
            <a:off x="5519057" y="1357703"/>
            <a:ext cx="1480455"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Eye function</a:t>
            </a:r>
          </a:p>
        </p:txBody>
      </p:sp>
      <p:sp>
        <p:nvSpPr>
          <p:cNvPr id="41" name="Rectangle 40">
            <a:extLst>
              <a:ext uri="{FF2B5EF4-FFF2-40B4-BE49-F238E27FC236}">
                <a16:creationId xmlns:a16="http://schemas.microsoft.com/office/drawing/2014/main" id="{ACD9795B-7865-2F33-B642-A52F3B9DE6DE}"/>
              </a:ext>
            </a:extLst>
          </p:cNvPr>
          <p:cNvSpPr/>
          <p:nvPr/>
        </p:nvSpPr>
        <p:spPr>
          <a:xfrm>
            <a:off x="116389" y="2667844"/>
            <a:ext cx="1635093"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Lung function</a:t>
            </a:r>
          </a:p>
        </p:txBody>
      </p:sp>
      <p:sp>
        <p:nvSpPr>
          <p:cNvPr id="42" name="Rectangle 41">
            <a:extLst>
              <a:ext uri="{FF2B5EF4-FFF2-40B4-BE49-F238E27FC236}">
                <a16:creationId xmlns:a16="http://schemas.microsoft.com/office/drawing/2014/main" id="{F5EB81B3-4AE3-233D-154C-1D62C5596B9F}"/>
              </a:ext>
            </a:extLst>
          </p:cNvPr>
          <p:cNvSpPr/>
          <p:nvPr/>
        </p:nvSpPr>
        <p:spPr>
          <a:xfrm>
            <a:off x="108301" y="3990294"/>
            <a:ext cx="1763484"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Liver function</a:t>
            </a:r>
          </a:p>
        </p:txBody>
      </p:sp>
      <p:sp>
        <p:nvSpPr>
          <p:cNvPr id="44" name="Rectangle 43">
            <a:extLst>
              <a:ext uri="{FF2B5EF4-FFF2-40B4-BE49-F238E27FC236}">
                <a16:creationId xmlns:a16="http://schemas.microsoft.com/office/drawing/2014/main" id="{3A913A05-CEEB-1178-0A7C-B552A6101448}"/>
              </a:ext>
            </a:extLst>
          </p:cNvPr>
          <p:cNvSpPr/>
          <p:nvPr/>
        </p:nvSpPr>
        <p:spPr>
          <a:xfrm>
            <a:off x="347226" y="5347829"/>
            <a:ext cx="2084612"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Intestine function</a:t>
            </a:r>
          </a:p>
        </p:txBody>
      </p:sp>
      <p:sp>
        <p:nvSpPr>
          <p:cNvPr id="45" name="Rectangle 44">
            <a:extLst>
              <a:ext uri="{FF2B5EF4-FFF2-40B4-BE49-F238E27FC236}">
                <a16:creationId xmlns:a16="http://schemas.microsoft.com/office/drawing/2014/main" id="{CD0D19A5-6B7E-23BF-7B18-A7C2ADED112D}"/>
              </a:ext>
            </a:extLst>
          </p:cNvPr>
          <p:cNvSpPr/>
          <p:nvPr/>
        </p:nvSpPr>
        <p:spPr>
          <a:xfrm>
            <a:off x="4778294" y="5531116"/>
            <a:ext cx="1995384"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Kidney function</a:t>
            </a:r>
          </a:p>
        </p:txBody>
      </p:sp>
      <p:sp>
        <p:nvSpPr>
          <p:cNvPr id="46" name="Rectangle 45">
            <a:extLst>
              <a:ext uri="{FF2B5EF4-FFF2-40B4-BE49-F238E27FC236}">
                <a16:creationId xmlns:a16="http://schemas.microsoft.com/office/drawing/2014/main" id="{4A722C80-2A78-C56A-B3D0-248F0EBB660F}"/>
              </a:ext>
            </a:extLst>
          </p:cNvPr>
          <p:cNvSpPr/>
          <p:nvPr/>
        </p:nvSpPr>
        <p:spPr>
          <a:xfrm>
            <a:off x="5665302" y="2663081"/>
            <a:ext cx="1746747"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Heart function</a:t>
            </a:r>
          </a:p>
        </p:txBody>
      </p:sp>
      <p:sp>
        <p:nvSpPr>
          <p:cNvPr id="47" name="Rectangle 46">
            <a:extLst>
              <a:ext uri="{FF2B5EF4-FFF2-40B4-BE49-F238E27FC236}">
                <a16:creationId xmlns:a16="http://schemas.microsoft.com/office/drawing/2014/main" id="{2FD0D5F2-8710-AFCC-1315-22E2B5961D72}"/>
              </a:ext>
            </a:extLst>
          </p:cNvPr>
          <p:cNvSpPr/>
          <p:nvPr/>
        </p:nvSpPr>
        <p:spPr>
          <a:xfrm>
            <a:off x="5900055" y="3930813"/>
            <a:ext cx="2084609"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b="1" dirty="0">
                <a:solidFill>
                  <a:prstClr val="black"/>
                </a:solidFill>
              </a:rPr>
              <a:t>Stomach function</a:t>
            </a:r>
          </a:p>
        </p:txBody>
      </p:sp>
    </p:spTree>
    <p:extLst>
      <p:ext uri="{BB962C8B-B14F-4D97-AF65-F5344CB8AC3E}">
        <p14:creationId xmlns:p14="http://schemas.microsoft.com/office/powerpoint/2010/main" val="3501511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1" y="944092"/>
            <a:ext cx="6324599"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6600" b="1" dirty="0">
                <a:solidFill>
                  <a:prstClr val="black"/>
                </a:solidFill>
              </a:rPr>
              <a:t>Heart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152401" y="2432209"/>
            <a:ext cx="6215741" cy="4401205"/>
          </a:xfrm>
          <a:prstGeom prst="rect">
            <a:avLst/>
          </a:prstGeom>
          <a:solidFill>
            <a:schemeClr val="bg1"/>
          </a:solidFill>
          <a:ln w="57150">
            <a:solidFill>
              <a:srgbClr val="00B0F0"/>
            </a:solidFill>
            <a:prstDash val="dash"/>
          </a:ln>
        </p:spPr>
        <p:txBody>
          <a:bodyPr wrap="square" rtlCol="0">
            <a:spAutoFit/>
          </a:bodyPr>
          <a:lstStyle/>
          <a:p>
            <a:pPr algn="ctr"/>
            <a:r>
              <a:rPr lang="en-GB" sz="2800" b="1" dirty="0"/>
              <a:t>Use the information below to summarise the function of the heart</a:t>
            </a:r>
          </a:p>
          <a:p>
            <a:pPr algn="ctr"/>
            <a:endParaRPr lang="en-GB" sz="2800" b="1" dirty="0"/>
          </a:p>
          <a:p>
            <a:pPr algn="just"/>
            <a:r>
              <a:rPr lang="en-GB" sz="2800" b="1" dirty="0"/>
              <a:t>The heart is a muscular organ that pumps blood throughout the body. It ensures that oxygen-rich blood reaches all parts of the body and that carbon dioxide and other waste products are carried away from the tissues to be removed from the body.</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5953365"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8115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1" y="944092"/>
            <a:ext cx="6324599"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6600" b="1" dirty="0">
                <a:solidFill>
                  <a:prstClr val="black"/>
                </a:solidFill>
              </a:rPr>
              <a:t>Brain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152401" y="2432209"/>
            <a:ext cx="6215741" cy="4401205"/>
          </a:xfrm>
          <a:prstGeom prst="rect">
            <a:avLst/>
          </a:prstGeom>
          <a:solidFill>
            <a:schemeClr val="bg1"/>
          </a:solidFill>
          <a:ln w="57150">
            <a:solidFill>
              <a:srgbClr val="00B0F0"/>
            </a:solidFill>
            <a:prstDash val="dash"/>
          </a:ln>
        </p:spPr>
        <p:txBody>
          <a:bodyPr wrap="square" rtlCol="0">
            <a:spAutoFit/>
          </a:bodyPr>
          <a:lstStyle/>
          <a:p>
            <a:pPr algn="ctr"/>
            <a:r>
              <a:rPr lang="en-GB" sz="2800" b="1" dirty="0"/>
              <a:t>Use the information below to summarise the function of the brain</a:t>
            </a:r>
          </a:p>
          <a:p>
            <a:pPr algn="ctr"/>
            <a:endParaRPr lang="en-GB" sz="2800" b="1" dirty="0"/>
          </a:p>
          <a:p>
            <a:pPr algn="just"/>
            <a:r>
              <a:rPr lang="en-GB" sz="2800" b="1" dirty="0"/>
              <a:t>The brain is the control centre of the body. It processes information from our senses, controls our movements, and manages our thoughts, emotions, and memory. It also regulates vital functions such as heartbeat and breathing.</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5953365"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097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2" y="944092"/>
            <a:ext cx="6487886" cy="101566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6000" b="1" dirty="0">
                <a:solidFill>
                  <a:prstClr val="black"/>
                </a:solidFill>
              </a:rPr>
              <a:t>Stomach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152401" y="2432209"/>
            <a:ext cx="6487886" cy="4401205"/>
          </a:xfrm>
          <a:prstGeom prst="rect">
            <a:avLst/>
          </a:prstGeom>
          <a:solidFill>
            <a:schemeClr val="bg1"/>
          </a:solidFill>
          <a:ln w="57150">
            <a:solidFill>
              <a:srgbClr val="00B0F0"/>
            </a:solidFill>
            <a:prstDash val="dash"/>
          </a:ln>
        </p:spPr>
        <p:txBody>
          <a:bodyPr wrap="square" rtlCol="0">
            <a:spAutoFit/>
          </a:bodyPr>
          <a:lstStyle/>
          <a:p>
            <a:pPr algn="ctr"/>
            <a:r>
              <a:rPr lang="en-GB" sz="2800" b="1" dirty="0"/>
              <a:t>Use the information below to summarise the function of the stomach</a:t>
            </a:r>
          </a:p>
          <a:p>
            <a:pPr algn="ctr"/>
            <a:endParaRPr lang="en-GB" sz="2800" b="1" dirty="0"/>
          </a:p>
          <a:p>
            <a:pPr algn="just"/>
            <a:r>
              <a:rPr lang="en-GB" sz="2800" b="1" dirty="0"/>
              <a:t>The stomach is a muscular organ that breaks down food using acids and enzymes. It turns food into a semi-liquid form called chyme, which can then be further digested and absorbed in the intestines.</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6410567"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0057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1" y="944092"/>
            <a:ext cx="6324599" cy="92333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5400" b="1" dirty="0">
                <a:solidFill>
                  <a:prstClr val="black"/>
                </a:solidFill>
              </a:rPr>
              <a:t>Intestine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152401" y="2377779"/>
            <a:ext cx="6215741" cy="4401205"/>
          </a:xfrm>
          <a:prstGeom prst="rect">
            <a:avLst/>
          </a:prstGeom>
          <a:solidFill>
            <a:schemeClr val="bg1"/>
          </a:solidFill>
          <a:ln w="57150">
            <a:solidFill>
              <a:srgbClr val="00B0F0"/>
            </a:solidFill>
            <a:prstDash val="dash"/>
          </a:ln>
        </p:spPr>
        <p:txBody>
          <a:bodyPr wrap="square" rtlCol="0">
            <a:spAutoFit/>
          </a:bodyPr>
          <a:lstStyle/>
          <a:p>
            <a:pPr algn="ctr"/>
            <a:r>
              <a:rPr lang="en-GB" sz="2800" b="1" dirty="0"/>
              <a:t>Use the information below to summarise the function of the intestines</a:t>
            </a:r>
          </a:p>
          <a:p>
            <a:pPr algn="ctr"/>
            <a:endParaRPr lang="en-GB" sz="2800" b="1" dirty="0"/>
          </a:p>
          <a:p>
            <a:pPr algn="just"/>
            <a:r>
              <a:rPr lang="en-GB" sz="2800" b="1" dirty="0"/>
              <a:t>The intestines are divided into the small and large intestines. The small intestine absorbs nutrients from digested food, while the large intestine absorbs water and forms waste to be excreted from the body.</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6029567"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242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1" y="944092"/>
            <a:ext cx="6324599"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6600" b="1" dirty="0">
                <a:solidFill>
                  <a:prstClr val="black"/>
                </a:solidFill>
              </a:rPr>
              <a:t>Eye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217717" y="2432209"/>
            <a:ext cx="6215741" cy="3416320"/>
          </a:xfrm>
          <a:prstGeom prst="rect">
            <a:avLst/>
          </a:prstGeom>
          <a:solidFill>
            <a:schemeClr val="bg1"/>
          </a:solidFill>
          <a:ln w="57150">
            <a:solidFill>
              <a:srgbClr val="00B0F0"/>
            </a:solidFill>
            <a:prstDash val="dash"/>
          </a:ln>
        </p:spPr>
        <p:txBody>
          <a:bodyPr wrap="square" rtlCol="0">
            <a:spAutoFit/>
          </a:bodyPr>
          <a:lstStyle/>
          <a:p>
            <a:pPr algn="ctr"/>
            <a:r>
              <a:rPr lang="en-GB" sz="2400" b="1" dirty="0"/>
              <a:t>Use the information below to summarise the function of the eye</a:t>
            </a:r>
          </a:p>
          <a:p>
            <a:pPr algn="ctr"/>
            <a:endParaRPr lang="en-GB" sz="2400" b="1" dirty="0"/>
          </a:p>
          <a:p>
            <a:pPr algn="just"/>
            <a:r>
              <a:rPr lang="en-GB" sz="2400" b="1" dirty="0"/>
              <a:t>The eye sends signals along this nerve and the brain can then form images. Because of the optic nerve's position, your eye actually has a blind spot. When light rays hit the retina, the image formed is actually upside down. It is your brain that turns it around.</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5953365"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097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1" y="944092"/>
            <a:ext cx="6324599"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6600" b="1" dirty="0">
                <a:solidFill>
                  <a:prstClr val="black"/>
                </a:solidFill>
              </a:rPr>
              <a:t>Ear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152401" y="2432209"/>
            <a:ext cx="6215741" cy="4339650"/>
          </a:xfrm>
          <a:prstGeom prst="rect">
            <a:avLst/>
          </a:prstGeom>
          <a:solidFill>
            <a:schemeClr val="bg1"/>
          </a:solidFill>
          <a:ln w="57150">
            <a:solidFill>
              <a:srgbClr val="00B0F0"/>
            </a:solidFill>
            <a:prstDash val="dash"/>
          </a:ln>
        </p:spPr>
        <p:txBody>
          <a:bodyPr wrap="square" rtlCol="0">
            <a:spAutoFit/>
          </a:bodyPr>
          <a:lstStyle/>
          <a:p>
            <a:pPr algn="ctr"/>
            <a:r>
              <a:rPr lang="en-GB" sz="2800" b="1" dirty="0"/>
              <a:t>Use the information below to summarise the function of the ear</a:t>
            </a:r>
          </a:p>
          <a:p>
            <a:pPr algn="ctr"/>
            <a:endParaRPr lang="en-GB" sz="2400" b="1" dirty="0"/>
          </a:p>
          <a:p>
            <a:pPr algn="just"/>
            <a:r>
              <a:rPr lang="en-GB" sz="2800" b="1" dirty="0"/>
              <a:t>The pinna is the part of the ear that is visible on the side of the head. It funnels sound into the ear. Ear canal - a 2cm passage way that leads from the pinna to the ear drum. Ear drum - a thin flap of skin that vibrates with sound.</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5953365"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7237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1" y="944092"/>
            <a:ext cx="6324599"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6600" b="1" dirty="0">
                <a:solidFill>
                  <a:prstClr val="black"/>
                </a:solidFill>
              </a:rPr>
              <a:t>Kidney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152401" y="2432209"/>
            <a:ext cx="6215741" cy="4401205"/>
          </a:xfrm>
          <a:prstGeom prst="rect">
            <a:avLst/>
          </a:prstGeom>
          <a:solidFill>
            <a:schemeClr val="bg1"/>
          </a:solidFill>
          <a:ln w="57150">
            <a:solidFill>
              <a:srgbClr val="00B0F0"/>
            </a:solidFill>
            <a:prstDash val="dash"/>
          </a:ln>
        </p:spPr>
        <p:txBody>
          <a:bodyPr wrap="square" rtlCol="0">
            <a:spAutoFit/>
          </a:bodyPr>
          <a:lstStyle/>
          <a:p>
            <a:pPr algn="ctr"/>
            <a:r>
              <a:rPr lang="en-GB" sz="2800" b="1" dirty="0"/>
              <a:t>Use the information below to summarise the function of the kidney</a:t>
            </a:r>
          </a:p>
          <a:p>
            <a:pPr algn="ctr"/>
            <a:endParaRPr lang="en-GB" sz="2800" b="1" dirty="0"/>
          </a:p>
          <a:p>
            <a:pPr algn="just"/>
            <a:r>
              <a:rPr lang="en-GB" sz="2800" b="1" dirty="0"/>
              <a:t>The kidneys filter waste products and excess substances from the blood to form urine. They also help regulate blood pressure, maintain fluid and electrolyte balance, and produce hormones that affect other body functions.</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5953365"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255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1" y="944092"/>
            <a:ext cx="6324599"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6600" b="1" dirty="0">
                <a:solidFill>
                  <a:prstClr val="black"/>
                </a:solidFill>
              </a:rPr>
              <a:t>Lung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152401" y="2432209"/>
            <a:ext cx="6215741" cy="3970318"/>
          </a:xfrm>
          <a:prstGeom prst="rect">
            <a:avLst/>
          </a:prstGeom>
          <a:solidFill>
            <a:schemeClr val="bg1"/>
          </a:solidFill>
          <a:ln w="57150">
            <a:solidFill>
              <a:srgbClr val="00B0F0"/>
            </a:solidFill>
            <a:prstDash val="dash"/>
          </a:ln>
        </p:spPr>
        <p:txBody>
          <a:bodyPr wrap="square" rtlCol="0">
            <a:spAutoFit/>
          </a:bodyPr>
          <a:lstStyle/>
          <a:p>
            <a:pPr algn="ctr"/>
            <a:r>
              <a:rPr lang="en-GB" sz="2800" b="1" dirty="0"/>
              <a:t>Use the information below to summarise the function of the lungs</a:t>
            </a:r>
          </a:p>
          <a:p>
            <a:pPr algn="ctr"/>
            <a:endParaRPr lang="en-GB" sz="2800" b="1" dirty="0"/>
          </a:p>
          <a:p>
            <a:pPr algn="just"/>
            <a:r>
              <a:rPr lang="en-GB" sz="2800" b="1" dirty="0"/>
              <a:t>The lungs are responsible for breathing. They take in oxygen from the air we breathe and transfer it to the blood, while also removing carbon dioxide from the blood and expelling it out of the body.</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5953365"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286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F0BBC71-8BFE-B673-CD3E-2D6A9FADAB6F}"/>
              </a:ext>
            </a:extLst>
          </p:cNvPr>
          <p:cNvSpPr/>
          <p:nvPr/>
        </p:nvSpPr>
        <p:spPr>
          <a:xfrm>
            <a:off x="1164771" y="944092"/>
            <a:ext cx="6324599"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US" sz="6600" b="1" dirty="0">
                <a:solidFill>
                  <a:prstClr val="black"/>
                </a:solidFill>
              </a:rPr>
              <a:t>Liver function</a:t>
            </a:r>
          </a:p>
        </p:txBody>
      </p:sp>
      <p:sp>
        <p:nvSpPr>
          <p:cNvPr id="7" name="TextBox 6">
            <a:extLst>
              <a:ext uri="{FF2B5EF4-FFF2-40B4-BE49-F238E27FC236}">
                <a16:creationId xmlns:a16="http://schemas.microsoft.com/office/drawing/2014/main" id="{770E3DEE-BC62-DE0D-B1DE-4CE3B794C0F9}"/>
              </a:ext>
            </a:extLst>
          </p:cNvPr>
          <p:cNvSpPr txBox="1"/>
          <p:nvPr/>
        </p:nvSpPr>
        <p:spPr>
          <a:xfrm>
            <a:off x="152401" y="2432209"/>
            <a:ext cx="6215741" cy="3970318"/>
          </a:xfrm>
          <a:prstGeom prst="rect">
            <a:avLst/>
          </a:prstGeom>
          <a:solidFill>
            <a:schemeClr val="bg1"/>
          </a:solidFill>
          <a:ln w="57150">
            <a:solidFill>
              <a:srgbClr val="00B0F0"/>
            </a:solidFill>
            <a:prstDash val="dash"/>
          </a:ln>
        </p:spPr>
        <p:txBody>
          <a:bodyPr wrap="square" rtlCol="0">
            <a:spAutoFit/>
          </a:bodyPr>
          <a:lstStyle/>
          <a:p>
            <a:pPr algn="ctr"/>
            <a:r>
              <a:rPr lang="en-GB" sz="2800" b="1" dirty="0"/>
              <a:t>Use the information below to summarise the function of the liver</a:t>
            </a:r>
          </a:p>
          <a:p>
            <a:pPr algn="ctr"/>
            <a:endParaRPr lang="en-GB" sz="2800" b="1" dirty="0"/>
          </a:p>
          <a:p>
            <a:pPr algn="just"/>
            <a:r>
              <a:rPr lang="en-GB" sz="2800" b="1" dirty="0"/>
              <a:t>The liver has many important functions, including processing nutrients absorbed from the intestines, detoxifying harmful substances, and producing bile, which helps digest fats.</a:t>
            </a:r>
          </a:p>
        </p:txBody>
      </p:sp>
      <p:pic>
        <p:nvPicPr>
          <p:cNvPr id="5" name="Picture 4">
            <a:extLst>
              <a:ext uri="{FF2B5EF4-FFF2-40B4-BE49-F238E27FC236}">
                <a16:creationId xmlns:a16="http://schemas.microsoft.com/office/drawing/2014/main" id="{94DA2AA2-0CD9-44EA-AADB-89BB7947B31B}"/>
              </a:ext>
            </a:extLst>
          </p:cNvPr>
          <p:cNvPicPr>
            <a:picLocks noChangeAspect="1"/>
          </p:cNvPicPr>
          <p:nvPr/>
        </p:nvPicPr>
        <p:blipFill>
          <a:blip r:embed="rId2"/>
          <a:stretch>
            <a:fillRect/>
          </a:stretch>
        </p:blipFill>
        <p:spPr>
          <a:xfrm>
            <a:off x="-98517" y="-246674"/>
            <a:ext cx="5519603" cy="3023897"/>
          </a:xfrm>
          <a:prstGeom prst="rect">
            <a:avLst/>
          </a:prstGeom>
        </p:spPr>
      </p:pic>
      <p:pic>
        <p:nvPicPr>
          <p:cNvPr id="4" name="Picture 2" descr="Free: Halloween s, Frankenstein transparent background PNG clipart -  nohat.cc">
            <a:extLst>
              <a:ext uri="{FF2B5EF4-FFF2-40B4-BE49-F238E27FC236}">
                <a16:creationId xmlns:a16="http://schemas.microsoft.com/office/drawing/2014/main" id="{D2922977-610E-35C7-4032-E1C9E9EB3B8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645" b="91612" l="9912" r="89868">
                        <a14:foregroundMark x1="30176" y1="91721" x2="30176" y2="91721"/>
                        <a14:foregroundMark x1="73348" y1="91394" x2="73348" y2="91394"/>
                        <a14:foregroundMark x1="49119" y1="6645" x2="49119" y2="6645"/>
                      </a14:backgroundRemoval>
                    </a14:imgEffect>
                  </a14:imgLayer>
                </a14:imgProps>
              </a:ext>
              <a:ext uri="{28A0092B-C50C-407E-A947-70E740481C1C}">
                <a14:useLocalDpi xmlns:a14="http://schemas.microsoft.com/office/drawing/2010/main" val="0"/>
              </a:ext>
            </a:extLst>
          </a:blip>
          <a:srcRect/>
          <a:stretch>
            <a:fillRect/>
          </a:stretch>
        </p:blipFill>
        <p:spPr bwMode="auto">
          <a:xfrm>
            <a:off x="5953365" y="-89657"/>
            <a:ext cx="3647834" cy="7377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3199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243</TotalTime>
  <Words>508</Words>
  <Application>Microsoft Office PowerPoint</Application>
  <PresentationFormat>On-screen Show (4:3)</PresentationFormat>
  <Paragraphs>45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cp:revision>
  <dcterms:created xsi:type="dcterms:W3CDTF">2024-06-02T07:47:45Z</dcterms:created>
  <dcterms:modified xsi:type="dcterms:W3CDTF">2024-06-02T11:51:17Z</dcterms:modified>
</cp:coreProperties>
</file>