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7" d="100"/>
          <a:sy n="47" d="100"/>
        </p:scale>
        <p:origin x="151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20/04/2024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20/04/2024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20/04/2024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20/04/2024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20/04/2024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20/04/2024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20/04/2024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20/04/2024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20/04/2024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20/04/2024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20/04/2024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20/04/2024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GPE Calculation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13899" y="786862"/>
            <a:ext cx="6209732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en-GB" sz="2200" b="1" dirty="0">
                <a:highlight>
                  <a:srgbClr val="FFFFFF"/>
                </a:highlight>
              </a:rPr>
              <a:t>The decrease in gravitational potential energy of one rider on the slide was 8.33 kJ.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GB" sz="2200" b="1" dirty="0">
                <a:highlight>
                  <a:srgbClr val="FFFFFF"/>
                </a:highlight>
              </a:rPr>
              <a:t>The rider moved through a vertical height of 17.0m.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GB" sz="2200" b="1" dirty="0">
                <a:highlight>
                  <a:srgbClr val="FFFFFF"/>
                </a:highlight>
              </a:rPr>
              <a:t>gravitational field strength = 9.8 N/kg</a:t>
            </a:r>
          </a:p>
          <a:p>
            <a:pPr>
              <a:spcBef>
                <a:spcPts val="1200"/>
              </a:spcBef>
            </a:pPr>
            <a:r>
              <a:rPr lang="en-GB" sz="2200" b="1" dirty="0">
                <a:highlight>
                  <a:srgbClr val="FFFFFF"/>
                </a:highlight>
              </a:rPr>
              <a:t>Calculate the mass of the rider.</a:t>
            </a:r>
            <a:endParaRPr lang="en-GB" sz="2200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311526A9-CE6D-F01A-47EC-33D37C908240}"/>
              </a:ext>
            </a:extLst>
          </p:cNvPr>
          <p:cNvSpPr txBox="1"/>
          <p:nvPr/>
        </p:nvSpPr>
        <p:spPr>
          <a:xfrm>
            <a:off x="341693" y="4008284"/>
            <a:ext cx="4134773" cy="46166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2B92D795-BB81-12DA-1144-B8366413BC4C}"/>
              </a:ext>
            </a:extLst>
          </p:cNvPr>
          <p:cNvSpPr txBox="1"/>
          <p:nvPr/>
        </p:nvSpPr>
        <p:spPr>
          <a:xfrm>
            <a:off x="391357" y="4618948"/>
            <a:ext cx="6149524" cy="461665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r>
              <a:rPr lang="en-GB" sz="2400" b="1" dirty="0">
                <a:solidFill>
                  <a:prstClr val="black"/>
                </a:solidFill>
              </a:rPr>
              <a:t>Convert KJ to J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CC6AFC34-6CDE-3878-BB4B-7FF00FF0F268}"/>
              </a:ext>
            </a:extLst>
          </p:cNvPr>
          <p:cNvSpPr txBox="1"/>
          <p:nvPr/>
        </p:nvSpPr>
        <p:spPr>
          <a:xfrm>
            <a:off x="399247" y="5661126"/>
            <a:ext cx="6149524" cy="461665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r>
              <a:rPr lang="en-GB" sz="2400" b="1" dirty="0">
                <a:solidFill>
                  <a:prstClr val="black"/>
                </a:solidFill>
              </a:rPr>
              <a:t>Rearrange equation to give the mass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D6543100-7801-25D5-19E5-92C47D88388D}"/>
              </a:ext>
            </a:extLst>
          </p:cNvPr>
          <p:cNvSpPr txBox="1"/>
          <p:nvPr/>
        </p:nvSpPr>
        <p:spPr>
          <a:xfrm>
            <a:off x="399247" y="6703304"/>
            <a:ext cx="6149524" cy="461665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r>
              <a:rPr lang="en-GB" sz="2400" b="1" dirty="0">
                <a:solidFill>
                  <a:prstClr val="black"/>
                </a:solidFill>
              </a:rPr>
              <a:t>Substitute in values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2920C44-ED6E-F606-8122-3C54BEEED34D}"/>
              </a:ext>
            </a:extLst>
          </p:cNvPr>
          <p:cNvSpPr txBox="1"/>
          <p:nvPr/>
        </p:nvSpPr>
        <p:spPr>
          <a:xfrm>
            <a:off x="374464" y="7745482"/>
            <a:ext cx="6166417" cy="461665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r>
              <a:rPr lang="en-GB" sz="2400" b="1" dirty="0">
                <a:solidFill>
                  <a:prstClr val="black"/>
                </a:solidFill>
              </a:rPr>
              <a:t>Calculate the value for height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ECC43EE-9B2B-A7E7-803D-C122E47048A9}"/>
              </a:ext>
            </a:extLst>
          </p:cNvPr>
          <p:cNvSpPr txBox="1"/>
          <p:nvPr/>
        </p:nvSpPr>
        <p:spPr>
          <a:xfrm>
            <a:off x="341693" y="5140037"/>
            <a:ext cx="6183311" cy="461665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r>
              <a:rPr lang="en-GB" sz="2400" dirty="0">
                <a:solidFill>
                  <a:prstClr val="black"/>
                </a:solidFill>
              </a:rPr>
              <a:t>8.33 x 1000 = 8330J</a:t>
            </a:r>
            <a:endParaRPr lang="pt-BR" sz="2400" dirty="0">
              <a:solidFill>
                <a:prstClr val="black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F3E4B49-E01B-FC73-6031-222FD99B17E4}"/>
              </a:ext>
            </a:extLst>
          </p:cNvPr>
          <p:cNvSpPr txBox="1"/>
          <p:nvPr/>
        </p:nvSpPr>
        <p:spPr>
          <a:xfrm>
            <a:off x="357570" y="6182215"/>
            <a:ext cx="6183311" cy="461665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r>
              <a:rPr lang="en-GB" sz="2400" dirty="0">
                <a:solidFill>
                  <a:prstClr val="black"/>
                </a:solidFill>
              </a:rPr>
              <a:t>GPE / height x gravity =  mass</a:t>
            </a:r>
            <a:endParaRPr lang="pt-BR" sz="2400" dirty="0">
              <a:solidFill>
                <a:prstClr val="black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0BC7886-FCDF-6B01-167C-31FFF6D13AA1}"/>
              </a:ext>
            </a:extLst>
          </p:cNvPr>
          <p:cNvSpPr txBox="1"/>
          <p:nvPr/>
        </p:nvSpPr>
        <p:spPr>
          <a:xfrm>
            <a:off x="341692" y="7224393"/>
            <a:ext cx="6183311" cy="461665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r>
              <a:rPr lang="pt-BR" sz="2400" dirty="0">
                <a:solidFill>
                  <a:prstClr val="black"/>
                </a:solidFill>
              </a:rPr>
              <a:t>38330 / 17 x 9.8 = mass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D1A3410-3B1B-40B3-7BB3-F0AF1FACC5DA}"/>
              </a:ext>
            </a:extLst>
          </p:cNvPr>
          <p:cNvSpPr txBox="1"/>
          <p:nvPr/>
        </p:nvSpPr>
        <p:spPr>
          <a:xfrm>
            <a:off x="341692" y="8266571"/>
            <a:ext cx="6183311" cy="461665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r>
              <a:rPr lang="pt-BR" sz="2400" dirty="0">
                <a:solidFill>
                  <a:prstClr val="black"/>
                </a:solidFill>
              </a:rPr>
              <a:t>mass = 50 Kg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16EDE66-9EEA-B2C1-0248-3BEBED70CBEF}"/>
              </a:ext>
            </a:extLst>
          </p:cNvPr>
          <p:cNvSpPr txBox="1"/>
          <p:nvPr/>
        </p:nvSpPr>
        <p:spPr>
          <a:xfrm>
            <a:off x="331150" y="3370053"/>
            <a:ext cx="5278080" cy="52322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GB" sz="2800" b="1" dirty="0"/>
              <a:t>GPE = mass x gravity x height</a:t>
            </a:r>
            <a:endParaRPr lang="en-GB" sz="2800" dirty="0"/>
          </a:p>
        </p:txBody>
      </p:sp>
      <p:pic>
        <p:nvPicPr>
          <p:cNvPr id="3" name="Picture 2" descr="MECHANICS (MOTION) / GRAVITATIONAL POTENTIAL ENERGY - Pathwayz">
            <a:extLst>
              <a:ext uri="{FF2B5EF4-FFF2-40B4-BE49-F238E27FC236}">
                <a16:creationId xmlns:a16="http://schemas.microsoft.com/office/drawing/2014/main" id="{4869FA7E-9141-E7A4-BC24-93D3B8F4E3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8578" y="2824349"/>
            <a:ext cx="2424912" cy="18027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2124"/>
    </mc:Choice>
    <mc:Fallback xmlns="">
      <p:transition spd="slow" advTm="14212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  <p:bldP spid="56" grpId="0" animBg="1"/>
      <p:bldP spid="57" grpId="0" animBg="1"/>
      <p:bldP spid="8" grpId="0" animBg="1"/>
      <p:bldP spid="2" grpId="0" animBg="1"/>
      <p:bldP spid="9" grpId="0" animBg="1"/>
      <p:bldP spid="10" grpId="0" animBg="1"/>
      <p:bldP spid="12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2|4.3|16.8|2.2|17.3|1.6|37.5|1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1257</TotalTime>
  <Words>92</Words>
  <Application>Microsoft Office PowerPoint</Application>
  <PresentationFormat>On-screen Show 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Mr D Chalk</cp:lastModifiedBy>
  <cp:revision>22</cp:revision>
  <dcterms:created xsi:type="dcterms:W3CDTF">2024-01-19T05:37:07Z</dcterms:created>
  <dcterms:modified xsi:type="dcterms:W3CDTF">2024-04-20T14:49:46Z</dcterms:modified>
</cp:coreProperties>
</file>