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9" r:id="rId3"/>
  </p:sldIdLst>
  <p:sldSz cx="6858000" cy="9144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4" autoAdjust="0"/>
    <p:restoredTop sz="94660"/>
  </p:normalViewPr>
  <p:slideViewPr>
    <p:cSldViewPr snapToGrid="0">
      <p:cViewPr varScale="1">
        <p:scale>
          <a:sx n="47" d="100"/>
          <a:sy n="47" d="100"/>
        </p:scale>
        <p:origin x="2160"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70B6465-94BB-493C-A27F-432E56355E52}" type="datetimeFigureOut">
              <a:rPr lang="en-GB" smtClean="0"/>
              <a:t>08/06/2024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7446DC-8AF4-4902-93D0-A9E4DED6C99E}" type="slidenum">
              <a:rPr lang="en-GB" smtClean="0"/>
              <a:t>‹#›</a:t>
            </a:fld>
            <a:endParaRPr lang="en-GB"/>
          </a:p>
        </p:txBody>
      </p:sp>
    </p:spTree>
    <p:extLst>
      <p:ext uri="{BB962C8B-B14F-4D97-AF65-F5344CB8AC3E}">
        <p14:creationId xmlns:p14="http://schemas.microsoft.com/office/powerpoint/2010/main" val="16678013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0B6465-94BB-493C-A27F-432E56355E52}" type="datetimeFigureOut">
              <a:rPr lang="en-GB" smtClean="0"/>
              <a:t>08/06/2024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7446DC-8AF4-4902-93D0-A9E4DED6C99E}" type="slidenum">
              <a:rPr lang="en-GB" smtClean="0"/>
              <a:t>‹#›</a:t>
            </a:fld>
            <a:endParaRPr lang="en-GB"/>
          </a:p>
        </p:txBody>
      </p:sp>
    </p:spTree>
    <p:extLst>
      <p:ext uri="{BB962C8B-B14F-4D97-AF65-F5344CB8AC3E}">
        <p14:creationId xmlns:p14="http://schemas.microsoft.com/office/powerpoint/2010/main" val="11158639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0B6465-94BB-493C-A27F-432E56355E52}" type="datetimeFigureOut">
              <a:rPr lang="en-GB" smtClean="0"/>
              <a:t>08/06/2024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7446DC-8AF4-4902-93D0-A9E4DED6C99E}" type="slidenum">
              <a:rPr lang="en-GB" smtClean="0"/>
              <a:t>‹#›</a:t>
            </a:fld>
            <a:endParaRPr lang="en-GB"/>
          </a:p>
        </p:txBody>
      </p:sp>
    </p:spTree>
    <p:extLst>
      <p:ext uri="{BB962C8B-B14F-4D97-AF65-F5344CB8AC3E}">
        <p14:creationId xmlns:p14="http://schemas.microsoft.com/office/powerpoint/2010/main" val="28261131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0B6465-94BB-493C-A27F-432E56355E52}" type="datetimeFigureOut">
              <a:rPr lang="en-GB" smtClean="0"/>
              <a:t>08/06/2024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7446DC-8AF4-4902-93D0-A9E4DED6C99E}" type="slidenum">
              <a:rPr lang="en-GB" smtClean="0"/>
              <a:t>‹#›</a:t>
            </a:fld>
            <a:endParaRPr lang="en-GB"/>
          </a:p>
        </p:txBody>
      </p:sp>
    </p:spTree>
    <p:extLst>
      <p:ext uri="{BB962C8B-B14F-4D97-AF65-F5344CB8AC3E}">
        <p14:creationId xmlns:p14="http://schemas.microsoft.com/office/powerpoint/2010/main" val="3288717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70B6465-94BB-493C-A27F-432E56355E52}" type="datetimeFigureOut">
              <a:rPr lang="en-GB" smtClean="0"/>
              <a:t>08/06/2024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7446DC-8AF4-4902-93D0-A9E4DED6C99E}" type="slidenum">
              <a:rPr lang="en-GB" smtClean="0"/>
              <a:t>‹#›</a:t>
            </a:fld>
            <a:endParaRPr lang="en-GB"/>
          </a:p>
        </p:txBody>
      </p:sp>
    </p:spTree>
    <p:extLst>
      <p:ext uri="{BB962C8B-B14F-4D97-AF65-F5344CB8AC3E}">
        <p14:creationId xmlns:p14="http://schemas.microsoft.com/office/powerpoint/2010/main" val="3853514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70B6465-94BB-493C-A27F-432E56355E52}" type="datetimeFigureOut">
              <a:rPr lang="en-GB" smtClean="0"/>
              <a:t>08/06/2024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A7446DC-8AF4-4902-93D0-A9E4DED6C99E}" type="slidenum">
              <a:rPr lang="en-GB" smtClean="0"/>
              <a:t>‹#›</a:t>
            </a:fld>
            <a:endParaRPr lang="en-GB"/>
          </a:p>
        </p:txBody>
      </p:sp>
    </p:spTree>
    <p:extLst>
      <p:ext uri="{BB962C8B-B14F-4D97-AF65-F5344CB8AC3E}">
        <p14:creationId xmlns:p14="http://schemas.microsoft.com/office/powerpoint/2010/main" val="27156392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70B6465-94BB-493C-A27F-432E56355E52}" type="datetimeFigureOut">
              <a:rPr lang="en-GB" smtClean="0"/>
              <a:t>08/06/2024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A7446DC-8AF4-4902-93D0-A9E4DED6C99E}" type="slidenum">
              <a:rPr lang="en-GB" smtClean="0"/>
              <a:t>‹#›</a:t>
            </a:fld>
            <a:endParaRPr lang="en-GB"/>
          </a:p>
        </p:txBody>
      </p:sp>
    </p:spTree>
    <p:extLst>
      <p:ext uri="{BB962C8B-B14F-4D97-AF65-F5344CB8AC3E}">
        <p14:creationId xmlns:p14="http://schemas.microsoft.com/office/powerpoint/2010/main" val="27221885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70B6465-94BB-493C-A27F-432E56355E52}" type="datetimeFigureOut">
              <a:rPr lang="en-GB" smtClean="0"/>
              <a:t>08/06/2024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A7446DC-8AF4-4902-93D0-A9E4DED6C99E}" type="slidenum">
              <a:rPr lang="en-GB" smtClean="0"/>
              <a:t>‹#›</a:t>
            </a:fld>
            <a:endParaRPr lang="en-GB"/>
          </a:p>
        </p:txBody>
      </p:sp>
    </p:spTree>
    <p:extLst>
      <p:ext uri="{BB962C8B-B14F-4D97-AF65-F5344CB8AC3E}">
        <p14:creationId xmlns:p14="http://schemas.microsoft.com/office/powerpoint/2010/main" val="33646753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0B6465-94BB-493C-A27F-432E56355E52}" type="datetimeFigureOut">
              <a:rPr lang="en-GB" smtClean="0"/>
              <a:t>08/06/2024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A7446DC-8AF4-4902-93D0-A9E4DED6C99E}" type="slidenum">
              <a:rPr lang="en-GB" smtClean="0"/>
              <a:t>‹#›</a:t>
            </a:fld>
            <a:endParaRPr lang="en-GB"/>
          </a:p>
        </p:txBody>
      </p:sp>
    </p:spTree>
    <p:extLst>
      <p:ext uri="{BB962C8B-B14F-4D97-AF65-F5344CB8AC3E}">
        <p14:creationId xmlns:p14="http://schemas.microsoft.com/office/powerpoint/2010/main" val="38948652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270B6465-94BB-493C-A27F-432E56355E52}" type="datetimeFigureOut">
              <a:rPr lang="en-GB" smtClean="0"/>
              <a:t>08/06/2024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A7446DC-8AF4-4902-93D0-A9E4DED6C99E}" type="slidenum">
              <a:rPr lang="en-GB" smtClean="0"/>
              <a:t>‹#›</a:t>
            </a:fld>
            <a:endParaRPr lang="en-GB"/>
          </a:p>
        </p:txBody>
      </p:sp>
    </p:spTree>
    <p:extLst>
      <p:ext uri="{BB962C8B-B14F-4D97-AF65-F5344CB8AC3E}">
        <p14:creationId xmlns:p14="http://schemas.microsoft.com/office/powerpoint/2010/main" val="9385681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270B6465-94BB-493C-A27F-432E56355E52}" type="datetimeFigureOut">
              <a:rPr lang="en-GB" smtClean="0"/>
              <a:t>08/06/2024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A7446DC-8AF4-4902-93D0-A9E4DED6C99E}" type="slidenum">
              <a:rPr lang="en-GB" smtClean="0"/>
              <a:t>‹#›</a:t>
            </a:fld>
            <a:endParaRPr lang="en-GB"/>
          </a:p>
        </p:txBody>
      </p:sp>
    </p:spTree>
    <p:extLst>
      <p:ext uri="{BB962C8B-B14F-4D97-AF65-F5344CB8AC3E}">
        <p14:creationId xmlns:p14="http://schemas.microsoft.com/office/powerpoint/2010/main" val="19288723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270B6465-94BB-493C-A27F-432E56355E52}" type="datetimeFigureOut">
              <a:rPr lang="en-GB" smtClean="0"/>
              <a:t>08/06/2024</a:t>
            </a:fld>
            <a:endParaRPr lang="en-GB"/>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DA7446DC-8AF4-4902-93D0-A9E4DED6C99E}" type="slidenum">
              <a:rPr lang="en-GB" smtClean="0"/>
              <a:t>‹#›</a:t>
            </a:fld>
            <a:endParaRPr lang="en-GB"/>
          </a:p>
        </p:txBody>
      </p:sp>
    </p:spTree>
    <p:extLst>
      <p:ext uri="{BB962C8B-B14F-4D97-AF65-F5344CB8AC3E}">
        <p14:creationId xmlns:p14="http://schemas.microsoft.com/office/powerpoint/2010/main" val="103190503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hyperlink" Target="https://www.facebook.com/teachlikeahero" TargetMode="External"/><Relationship Id="rId13" Type="http://schemas.openxmlformats.org/officeDocument/2006/relationships/hyperlink" Target="https://www.teacherspayteachers.com/Product/AP-Biology-Gas-Exchange-Bundle-11042152" TargetMode="External"/><Relationship Id="rId3" Type="http://schemas.openxmlformats.org/officeDocument/2006/relationships/hyperlink" Target="https://www.instagram.com/teachlikeahero/" TargetMode="External"/><Relationship Id="rId7" Type="http://schemas.openxmlformats.org/officeDocument/2006/relationships/hyperlink" Target="https://www.youtube.com/channel/UCusRyTOMev92b-esEk3kVew" TargetMode="External"/><Relationship Id="rId12" Type="http://schemas.openxmlformats.org/officeDocument/2006/relationships/hyperlink" Target="https://www.tes.com/teaching-resource/a-level-biology-gas-exchange-surfaces-bundle-12943779" TargetMode="Externa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hyperlink" Target="https://www.pinterest.co.uk/isany1coming4an/" TargetMode="External"/><Relationship Id="rId11" Type="http://schemas.openxmlformats.org/officeDocument/2006/relationships/hyperlink" Target="https://www.youtube.com/watch?v=VNS5BDy_hIw" TargetMode="External"/><Relationship Id="rId5" Type="http://schemas.openxmlformats.org/officeDocument/2006/relationships/hyperlink" Target="https://twitter.com/teacherchalky1" TargetMode="External"/><Relationship Id="rId10" Type="http://schemas.openxmlformats.org/officeDocument/2006/relationships/image" Target="../media/image4.png"/><Relationship Id="rId4" Type="http://schemas.openxmlformats.org/officeDocument/2006/relationships/image" Target="../media/image3.jpeg"/><Relationship Id="rId9" Type="http://schemas.openxmlformats.org/officeDocument/2006/relationships/hyperlink" Target="https://mailchi.mp/b9218a58e7d3/subscribe-to-our-newsletter-to-keep-up-to-date-with-all-our-teaching-cpd-updates" TargetMode="External"/><Relationship Id="rId1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0670A99-C8EB-491A-8552-1D869781E0B1}"/>
              </a:ext>
            </a:extLst>
          </p:cNvPr>
          <p:cNvSpPr>
            <a:spLocks noGrp="1"/>
          </p:cNvSpPr>
          <p:nvPr>
            <p:ph type="ctrTitle"/>
          </p:nvPr>
        </p:nvSpPr>
        <p:spPr>
          <a:xfrm>
            <a:off x="0" y="-731990"/>
            <a:ext cx="6858000" cy="1245621"/>
          </a:xfrm>
        </p:spPr>
        <p:txBody>
          <a:bodyPr>
            <a:noAutofit/>
          </a:bodyPr>
          <a:lstStyle/>
          <a:p>
            <a:pPr algn="l"/>
            <a:r>
              <a:rPr lang="en-GB" sz="2400" b="1" dirty="0">
                <a:solidFill>
                  <a:srgbClr val="00B050"/>
                </a:solidFill>
                <a:latin typeface="Comic Sans MS" pitchFamily="66" charset="0"/>
              </a:rPr>
              <a:t>Gas Exchange Surfaces</a:t>
            </a:r>
          </a:p>
        </p:txBody>
      </p:sp>
      <p:sp>
        <p:nvSpPr>
          <p:cNvPr id="5" name="TextBox 4">
            <a:extLst>
              <a:ext uri="{FF2B5EF4-FFF2-40B4-BE49-F238E27FC236}">
                <a16:creationId xmlns:a16="http://schemas.microsoft.com/office/drawing/2014/main" id="{71E5C128-8CE8-44CA-96D9-240077AC8E76}"/>
              </a:ext>
            </a:extLst>
          </p:cNvPr>
          <p:cNvSpPr txBox="1"/>
          <p:nvPr/>
        </p:nvSpPr>
        <p:spPr>
          <a:xfrm>
            <a:off x="4659682" y="0"/>
            <a:ext cx="2198318" cy="523220"/>
          </a:xfrm>
          <a:prstGeom prst="rect">
            <a:avLst/>
          </a:prstGeom>
          <a:solidFill>
            <a:srgbClr val="92D050"/>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Specification Link:</a:t>
            </a:r>
          </a:p>
          <a:p>
            <a:pPr lvl="0">
              <a:defRPr/>
            </a:pPr>
            <a:r>
              <a:rPr lang="en-GB" sz="1200" dirty="0">
                <a:solidFill>
                  <a:prstClr val="black"/>
                </a:solidFill>
              </a:rPr>
              <a:t>Gas Exchange Surfaces</a:t>
            </a:r>
          </a:p>
        </p:txBody>
      </p:sp>
      <p:sp>
        <p:nvSpPr>
          <p:cNvPr id="6" name="Rectangle 5">
            <a:extLst>
              <a:ext uri="{FF2B5EF4-FFF2-40B4-BE49-F238E27FC236}">
                <a16:creationId xmlns:a16="http://schemas.microsoft.com/office/drawing/2014/main" id="{E84EBF6F-428C-474E-85C3-9360996142AD}"/>
              </a:ext>
            </a:extLst>
          </p:cNvPr>
          <p:cNvSpPr/>
          <p:nvPr/>
        </p:nvSpPr>
        <p:spPr>
          <a:xfrm>
            <a:off x="105818" y="553423"/>
            <a:ext cx="3565430" cy="276999"/>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28575">
            <a:solidFill>
              <a:srgbClr val="FF0000"/>
            </a:solidFill>
            <a:prstDash val="solid"/>
          </a:ln>
        </p:spPr>
        <p:txBody>
          <a:bodyPr wrap="square">
            <a:spAutoFit/>
          </a:bodyPr>
          <a:lstStyle/>
          <a:p>
            <a:r>
              <a:rPr lang="en-US" sz="1200" dirty="0"/>
              <a:t>The diagram below shows the structure of the alveoli</a:t>
            </a:r>
          </a:p>
        </p:txBody>
      </p:sp>
      <p:pic>
        <p:nvPicPr>
          <p:cNvPr id="7" name="Picture 6">
            <a:extLst>
              <a:ext uri="{FF2B5EF4-FFF2-40B4-BE49-F238E27FC236}">
                <a16:creationId xmlns:a16="http://schemas.microsoft.com/office/drawing/2014/main" id="{C8F4A16A-4636-4AEF-9CF4-CC1826B6FEAE}"/>
              </a:ext>
            </a:extLst>
          </p:cNvPr>
          <p:cNvPicPr>
            <a:picLocks noChangeAspect="1"/>
          </p:cNvPicPr>
          <p:nvPr/>
        </p:nvPicPr>
        <p:blipFill rotWithShape="1">
          <a:blip r:embed="rId2"/>
          <a:srcRect l="9650" t="10999" r="20282"/>
          <a:stretch/>
        </p:blipFill>
        <p:spPr>
          <a:xfrm>
            <a:off x="73404" y="919833"/>
            <a:ext cx="3630257" cy="2593788"/>
          </a:xfrm>
          <a:prstGeom prst="rect">
            <a:avLst/>
          </a:prstGeom>
        </p:spPr>
      </p:pic>
      <p:sp>
        <p:nvSpPr>
          <p:cNvPr id="8" name="Rectangle 7">
            <a:extLst>
              <a:ext uri="{FF2B5EF4-FFF2-40B4-BE49-F238E27FC236}">
                <a16:creationId xmlns:a16="http://schemas.microsoft.com/office/drawing/2014/main" id="{3FBF94C0-8767-4D2C-B879-D6992F3B526E}"/>
              </a:ext>
            </a:extLst>
          </p:cNvPr>
          <p:cNvSpPr/>
          <p:nvPr/>
        </p:nvSpPr>
        <p:spPr>
          <a:xfrm>
            <a:off x="3797629" y="1165433"/>
            <a:ext cx="3019380" cy="1954381"/>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28575">
            <a:solidFill>
              <a:srgbClr val="FF0000"/>
            </a:solidFill>
            <a:prstDash val="solid"/>
          </a:ln>
        </p:spPr>
        <p:txBody>
          <a:bodyPr wrap="square">
            <a:spAutoFit/>
          </a:bodyPr>
          <a:lstStyle/>
          <a:p>
            <a:pPr algn="just"/>
            <a:r>
              <a:rPr lang="en-US" sz="1100" dirty="0"/>
              <a:t>At the end of each of the many tiny branches of our bronchial tree, we find openings to microscopic sacs. Each little sac is an alveolus, singular for alveoli. There may be several alveoli coming from one duct, forming a little clump. These groups of alveoli somewhat resemble a cluster of grapes that are all attached. It is in the alveoli that one of the most important transfers in our entire body takes place. It is here that the respiratory system comes into direct contact with the circulatory system, or blood vessels.</a:t>
            </a:r>
          </a:p>
        </p:txBody>
      </p:sp>
      <p:sp>
        <p:nvSpPr>
          <p:cNvPr id="9" name="TextBox 8">
            <a:extLst>
              <a:ext uri="{FF2B5EF4-FFF2-40B4-BE49-F238E27FC236}">
                <a16:creationId xmlns:a16="http://schemas.microsoft.com/office/drawing/2014/main" id="{D8250373-2BEF-4C0A-A3B1-49AF32548FD9}"/>
              </a:ext>
            </a:extLst>
          </p:cNvPr>
          <p:cNvSpPr txBox="1"/>
          <p:nvPr/>
        </p:nvSpPr>
        <p:spPr>
          <a:xfrm>
            <a:off x="3797629" y="628883"/>
            <a:ext cx="2102084" cy="430887"/>
          </a:xfrm>
          <a:prstGeom prst="rect">
            <a:avLst/>
          </a:prstGeo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lin ang="2700000" scaled="1"/>
            <a:tileRect/>
          </a:gradFill>
          <a:ln w="38100">
            <a:solidFill>
              <a:srgbClr val="FF0000"/>
            </a:solidFill>
          </a:ln>
        </p:spPr>
        <p:txBody>
          <a:bodyPr wrap="square" rtlCol="0">
            <a:spAutoFit/>
          </a:bodyPr>
          <a:lstStyle/>
          <a:p>
            <a:pPr lvl="0" algn="ctr"/>
            <a:r>
              <a:rPr lang="en-GB" sz="1100" b="1" dirty="0">
                <a:solidFill>
                  <a:prstClr val="black"/>
                </a:solidFill>
              </a:rPr>
              <a:t>Highlight key words in the information below</a:t>
            </a:r>
            <a:endParaRPr kumimoji="0" lang="en-GB" sz="11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Arrow: Down 9">
            <a:extLst>
              <a:ext uri="{FF2B5EF4-FFF2-40B4-BE49-F238E27FC236}">
                <a16:creationId xmlns:a16="http://schemas.microsoft.com/office/drawing/2014/main" id="{BA7279A6-C37E-445E-86B5-C9D8B1D9B4B3}"/>
              </a:ext>
            </a:extLst>
          </p:cNvPr>
          <p:cNvSpPr/>
          <p:nvPr/>
        </p:nvSpPr>
        <p:spPr>
          <a:xfrm>
            <a:off x="6026094" y="599175"/>
            <a:ext cx="526094" cy="54207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55670785-7587-4CF6-8F84-F0D71B6BB548}"/>
              </a:ext>
            </a:extLst>
          </p:cNvPr>
          <p:cNvSpPr/>
          <p:nvPr/>
        </p:nvSpPr>
        <p:spPr>
          <a:xfrm>
            <a:off x="3770051" y="3225477"/>
            <a:ext cx="3046958" cy="5632311"/>
          </a:xfrm>
          <a:prstGeom prst="rect">
            <a:avLst/>
          </a:prstGeom>
          <a:ln w="38100">
            <a:solidFill>
              <a:srgbClr val="FFFF00"/>
            </a:solidFill>
          </a:ln>
        </p:spPr>
        <p:txBody>
          <a:bodyPr wrap="square">
            <a:spAutoFit/>
          </a:bodyPr>
          <a:lstStyle/>
          <a:p>
            <a:r>
              <a:rPr lang="en-GB" sz="1200" b="1" dirty="0"/>
              <a:t>Describe how each of the following increases gas exchange:</a:t>
            </a:r>
          </a:p>
          <a:p>
            <a:pPr marL="171450" indent="-171450">
              <a:buFont typeface="Arial" panose="020B0604020202020204" pitchFamily="34" charset="0"/>
              <a:buChar char="•"/>
            </a:pPr>
            <a:r>
              <a:rPr lang="en-GB" sz="1200" dirty="0"/>
              <a:t>Good ventilation?</a:t>
            </a:r>
          </a:p>
          <a:p>
            <a:r>
              <a:rPr lang="en-GB" sz="1200" b="1"/>
              <a:t>_________________________________________________________________________________________________________________________________________________________________________________________</a:t>
            </a:r>
            <a:endParaRPr lang="en-GB" sz="1200" b="1" dirty="0"/>
          </a:p>
          <a:p>
            <a:pPr marL="171450" indent="-171450">
              <a:buFont typeface="Arial" panose="020B0604020202020204" pitchFamily="34" charset="0"/>
              <a:buChar char="•"/>
            </a:pPr>
            <a:r>
              <a:rPr lang="en-GB" sz="1200" dirty="0"/>
              <a:t>Good circulation?</a:t>
            </a:r>
          </a:p>
          <a:p>
            <a:r>
              <a:rPr lang="en-GB" sz="1200" b="1" dirty="0"/>
              <a:t>____________________________________________________________________________________________________________________________________________________</a:t>
            </a:r>
          </a:p>
          <a:p>
            <a:pPr marL="171450" indent="-171450">
              <a:buFont typeface="Arial" panose="020B0604020202020204" pitchFamily="34" charset="0"/>
              <a:buChar char="•"/>
            </a:pPr>
            <a:r>
              <a:rPr lang="en-GB" sz="1200" dirty="0"/>
              <a:t>A large surface area?</a:t>
            </a:r>
          </a:p>
          <a:p>
            <a:r>
              <a:rPr lang="en-GB" sz="1200" b="1" dirty="0"/>
              <a:t>_________________________________________________________________________________________________________________________________________________________________________________________</a:t>
            </a:r>
          </a:p>
          <a:p>
            <a:pPr marL="171450" indent="-171450">
              <a:buFont typeface="Arial" panose="020B0604020202020204" pitchFamily="34" charset="0"/>
              <a:buChar char="•"/>
            </a:pPr>
            <a:r>
              <a:rPr lang="en-GB" sz="1200" dirty="0"/>
              <a:t>Moist surface?</a:t>
            </a:r>
          </a:p>
          <a:p>
            <a:r>
              <a:rPr lang="en-GB" sz="1200" b="1" dirty="0"/>
              <a:t>____________________________________________________________________________________________________________________________________________________</a:t>
            </a:r>
          </a:p>
          <a:p>
            <a:pPr marL="171450" indent="-171450">
              <a:buFont typeface="Arial" panose="020B0604020202020204" pitchFamily="34" charset="0"/>
              <a:buChar char="•"/>
            </a:pPr>
            <a:r>
              <a:rPr lang="en-GB" sz="1200" dirty="0"/>
              <a:t>Short diffusion distance?</a:t>
            </a:r>
          </a:p>
          <a:p>
            <a:r>
              <a:rPr lang="en-GB" sz="1200" b="1" dirty="0"/>
              <a:t>_________________________________________________________________________________________________________________________________________________________________________________________</a:t>
            </a:r>
          </a:p>
        </p:txBody>
      </p:sp>
      <p:sp>
        <p:nvSpPr>
          <p:cNvPr id="12" name="Rectangle 11">
            <a:extLst>
              <a:ext uri="{FF2B5EF4-FFF2-40B4-BE49-F238E27FC236}">
                <a16:creationId xmlns:a16="http://schemas.microsoft.com/office/drawing/2014/main" id="{E05BFC8E-8130-4EA1-B2E2-A8B6CCE3EC80}"/>
              </a:ext>
            </a:extLst>
          </p:cNvPr>
          <p:cNvSpPr/>
          <p:nvPr/>
        </p:nvSpPr>
        <p:spPr>
          <a:xfrm>
            <a:off x="155406" y="3513621"/>
            <a:ext cx="3466252" cy="5447645"/>
          </a:xfrm>
          <a:prstGeom prst="rect">
            <a:avLst/>
          </a:prstGeom>
          <a:ln w="28575">
            <a:solidFill>
              <a:srgbClr val="00B0F0"/>
            </a:solidFill>
            <a:prstDash val="dash"/>
          </a:ln>
        </p:spPr>
        <p:txBody>
          <a:bodyPr wrap="square">
            <a:spAutoFit/>
          </a:bodyPr>
          <a:lstStyle/>
          <a:p>
            <a:pPr algn="just"/>
            <a:r>
              <a:rPr lang="en-US" sz="1200" b="1" dirty="0"/>
              <a:t>The alveoli of the human lungs cluster together in alveolar sacs. These clusters are commonly said to resemble clusters of grapes, as the nearly spherical alveoli appear to bud away from "stems" (alveolar ducts).  Describe in detail how blood becomes oxygenated in the lungs:</a:t>
            </a:r>
          </a:p>
          <a:p>
            <a:pPr algn="just"/>
            <a:r>
              <a:rPr lang="en-US" sz="1200" b="1"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n-GB" sz="1200" b="1" dirty="0"/>
          </a:p>
          <a:p>
            <a:pPr algn="just"/>
            <a:r>
              <a:rPr lang="en-US" sz="1200" b="1"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n-GB" sz="1200" b="1" dirty="0"/>
          </a:p>
          <a:p>
            <a:pPr algn="just"/>
            <a:r>
              <a:rPr lang="en-GB" sz="1200" b="1" dirty="0"/>
              <a:t>______________________________________________________________________________________</a:t>
            </a:r>
          </a:p>
        </p:txBody>
      </p:sp>
    </p:spTree>
    <p:extLst>
      <p:ext uri="{BB962C8B-B14F-4D97-AF65-F5344CB8AC3E}">
        <p14:creationId xmlns:p14="http://schemas.microsoft.com/office/powerpoint/2010/main" val="693864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61AB1D5-46D3-59D1-2B68-632BE9731D4E}"/>
              </a:ext>
            </a:extLst>
          </p:cNvPr>
          <p:cNvPicPr>
            <a:picLocks noChangeAspect="1"/>
          </p:cNvPicPr>
          <p:nvPr/>
        </p:nvPicPr>
        <p:blipFill>
          <a:blip r:embed="rId2"/>
          <a:stretch>
            <a:fillRect/>
          </a:stretch>
        </p:blipFill>
        <p:spPr>
          <a:xfrm>
            <a:off x="0" y="0"/>
            <a:ext cx="6858000" cy="9144000"/>
          </a:xfrm>
          <a:prstGeom prst="rect">
            <a:avLst/>
          </a:prstGeom>
        </p:spPr>
      </p:pic>
      <p:sp>
        <p:nvSpPr>
          <p:cNvPr id="5" name="TextBox 4">
            <a:extLst>
              <a:ext uri="{FF2B5EF4-FFF2-40B4-BE49-F238E27FC236}">
                <a16:creationId xmlns:a16="http://schemas.microsoft.com/office/drawing/2014/main" id="{CD88466C-4A7F-6581-C065-0F7F1AEC9599}"/>
              </a:ext>
            </a:extLst>
          </p:cNvPr>
          <p:cNvSpPr txBox="1"/>
          <p:nvPr/>
        </p:nvSpPr>
        <p:spPr>
          <a:xfrm>
            <a:off x="181866" y="6593553"/>
            <a:ext cx="10630513" cy="46166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B050"/>
                </a:solidFill>
                <a:effectLst/>
                <a:uLnTx/>
                <a:uFillTx/>
                <a:latin typeface="Comic Sans MS" panose="030F0702030302020204" pitchFamily="66" charset="0"/>
                <a:ea typeface="+mn-ea"/>
                <a:cs typeface="+mn-cs"/>
              </a:rPr>
              <a:t>Follow me on social media to stay in touch</a:t>
            </a: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2C1EAFA8-0B77-BD02-E1B8-BE5054BB4AA7}"/>
              </a:ext>
            </a:extLst>
          </p:cNvPr>
          <p:cNvSpPr txBox="1"/>
          <p:nvPr/>
        </p:nvSpPr>
        <p:spPr>
          <a:xfrm>
            <a:off x="181867" y="7888002"/>
            <a:ext cx="6555818" cy="461665"/>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B050"/>
                </a:solidFill>
                <a:effectLst/>
                <a:uLnTx/>
                <a:uFillTx/>
                <a:latin typeface="Comic Sans MS" panose="030F0702030302020204" pitchFamily="66" charset="0"/>
                <a:ea typeface="+mn-ea"/>
                <a:cs typeface="+mn-cs"/>
              </a:rPr>
              <a:t>Keep up to date with my new content:</a:t>
            </a: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Picture 2" descr="Creating Social Media Share Buttons | by David Olurebi | Medium">
            <a:hlinkClick r:id="rId3"/>
            <a:extLst>
              <a:ext uri="{FF2B5EF4-FFF2-40B4-BE49-F238E27FC236}">
                <a16:creationId xmlns:a16="http://schemas.microsoft.com/office/drawing/2014/main" id="{8709037B-2D2A-2871-6025-219AB18D8A6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65745" b="50000"/>
          <a:stretch/>
        </p:blipFill>
        <p:spPr bwMode="auto">
          <a:xfrm>
            <a:off x="1538488" y="7055218"/>
            <a:ext cx="585949" cy="64145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reating Social Media Share Buttons | by David Olurebi | Medium">
            <a:hlinkClick r:id="rId5"/>
            <a:extLst>
              <a:ext uri="{FF2B5EF4-FFF2-40B4-BE49-F238E27FC236}">
                <a16:creationId xmlns:a16="http://schemas.microsoft.com/office/drawing/2014/main" id="{FE4668F3-07B4-061C-992D-2AB8D9BFDF3C}"/>
              </a:ext>
            </a:extLst>
          </p:cNvPr>
          <p:cNvPicPr/>
          <p:nvPr/>
        </p:nvPicPr>
        <p:blipFill rotWithShape="1">
          <a:blip r:embed="rId4">
            <a:extLst>
              <a:ext uri="{28A0092B-C50C-407E-A947-70E740481C1C}">
                <a14:useLocalDpi xmlns:a14="http://schemas.microsoft.com/office/drawing/2010/main" val="0"/>
              </a:ext>
            </a:extLst>
          </a:blip>
          <a:srcRect l="34652" r="34165" b="51080"/>
          <a:stretch/>
        </p:blipFill>
        <p:spPr bwMode="auto">
          <a:xfrm>
            <a:off x="2289097" y="7069078"/>
            <a:ext cx="533400" cy="62759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reating Social Media Share Buttons | by David Olurebi | Medium">
            <a:hlinkClick r:id="rId6"/>
            <a:extLst>
              <a:ext uri="{FF2B5EF4-FFF2-40B4-BE49-F238E27FC236}">
                <a16:creationId xmlns:a16="http://schemas.microsoft.com/office/drawing/2014/main" id="{9D724994-7DC6-00DB-75CF-70F7C0A36D1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5745" b="50000"/>
          <a:stretch/>
        </p:blipFill>
        <p:spPr bwMode="auto">
          <a:xfrm>
            <a:off x="3056268" y="7069078"/>
            <a:ext cx="585949" cy="64145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reating Social Media Share Buttons | by David Olurebi | Medium">
            <a:hlinkClick r:id="rId7"/>
            <a:extLst>
              <a:ext uri="{FF2B5EF4-FFF2-40B4-BE49-F238E27FC236}">
                <a16:creationId xmlns:a16="http://schemas.microsoft.com/office/drawing/2014/main" id="{0C10102D-C99F-EFEB-B6C6-D7486B9749F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4255" t="50000" r="34563"/>
          <a:stretch/>
        </p:blipFill>
        <p:spPr bwMode="auto">
          <a:xfrm>
            <a:off x="3784545" y="7120116"/>
            <a:ext cx="533400" cy="64145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reating Social Media Share Buttons | by David Olurebi | Medium">
            <a:hlinkClick r:id="rId8"/>
            <a:extLst>
              <a:ext uri="{FF2B5EF4-FFF2-40B4-BE49-F238E27FC236}">
                <a16:creationId xmlns:a16="http://schemas.microsoft.com/office/drawing/2014/main" id="{667B59A2-C43B-952A-BD9E-96C4CC0F7F3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6749" t="50000"/>
          <a:stretch/>
        </p:blipFill>
        <p:spPr bwMode="auto">
          <a:xfrm>
            <a:off x="4640224" y="7120115"/>
            <a:ext cx="568783" cy="64145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hlinkClick r:id="rId9"/>
            <a:extLst>
              <a:ext uri="{FF2B5EF4-FFF2-40B4-BE49-F238E27FC236}">
                <a16:creationId xmlns:a16="http://schemas.microsoft.com/office/drawing/2014/main" id="{F8C9123E-1A57-C29C-3133-2D24E1C8A5FA}"/>
              </a:ext>
            </a:extLst>
          </p:cNvPr>
          <p:cNvPicPr>
            <a:picLocks noChangeAspect="1"/>
          </p:cNvPicPr>
          <p:nvPr/>
        </p:nvPicPr>
        <p:blipFill>
          <a:blip r:embed="rId10"/>
          <a:stretch>
            <a:fillRect/>
          </a:stretch>
        </p:blipFill>
        <p:spPr>
          <a:xfrm>
            <a:off x="1831462" y="8410202"/>
            <a:ext cx="3517697" cy="493819"/>
          </a:xfrm>
          <a:prstGeom prst="rect">
            <a:avLst/>
          </a:prstGeom>
        </p:spPr>
      </p:pic>
      <p:sp>
        <p:nvSpPr>
          <p:cNvPr id="13" name="Rectangle 12">
            <a:extLst>
              <a:ext uri="{FF2B5EF4-FFF2-40B4-BE49-F238E27FC236}">
                <a16:creationId xmlns:a16="http://schemas.microsoft.com/office/drawing/2014/main" id="{240C70AA-9D1A-6EBE-7D76-FC2E8B5245FC}"/>
              </a:ext>
            </a:extLst>
          </p:cNvPr>
          <p:cNvSpPr/>
          <p:nvPr/>
        </p:nvSpPr>
        <p:spPr>
          <a:xfrm>
            <a:off x="402840" y="4032301"/>
            <a:ext cx="2653427" cy="2380245"/>
          </a:xfrm>
          <a:prstGeom prst="rect">
            <a:avLst/>
          </a:prstGeom>
          <a:solidFill>
            <a:schemeClr val="bg1"/>
          </a:solidFill>
          <a:ln w="571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hlinkClick r:id="rId11"/>
            <a:extLst>
              <a:ext uri="{FF2B5EF4-FFF2-40B4-BE49-F238E27FC236}">
                <a16:creationId xmlns:a16="http://schemas.microsoft.com/office/drawing/2014/main" id="{B44B7E01-518A-5A10-A601-09209E4CEF1A}"/>
              </a:ext>
            </a:extLst>
          </p:cNvPr>
          <p:cNvSpPr txBox="1"/>
          <p:nvPr/>
        </p:nvSpPr>
        <p:spPr>
          <a:xfrm>
            <a:off x="549037" y="4181605"/>
            <a:ext cx="2338542" cy="738664"/>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57150">
            <a:solidFill>
              <a:srgbClr val="FF0000"/>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Calibri" panose="020F0502020204030204"/>
                <a:ea typeface="+mn-ea"/>
                <a:cs typeface="+mn-cs"/>
              </a:rPr>
              <a:t>Click here to access my percentage composition </a:t>
            </a:r>
            <a:r>
              <a:rPr kumimoji="0" lang="en-GB" sz="1400" b="1" i="0" u="none" strike="noStrike" kern="1200" cap="none" spc="0" normalizeH="0" baseline="0" noProof="0" dirty="0" err="1">
                <a:ln>
                  <a:noFill/>
                </a:ln>
                <a:solidFill>
                  <a:prstClr val="black"/>
                </a:solidFill>
                <a:effectLst/>
                <a:uLnTx/>
                <a:uFillTx/>
                <a:latin typeface="Calibri" panose="020F0502020204030204"/>
                <a:ea typeface="+mn-ea"/>
                <a:cs typeface="+mn-cs"/>
              </a:rPr>
              <a:t>youtube</a:t>
            </a:r>
            <a:r>
              <a:rPr kumimoji="0" lang="en-GB" sz="1400" b="1" i="0" u="none" strike="noStrike" kern="1200" cap="none" spc="0" normalizeH="0" baseline="0" noProof="0" dirty="0">
                <a:ln>
                  <a:noFill/>
                </a:ln>
                <a:solidFill>
                  <a:prstClr val="black"/>
                </a:solidFill>
                <a:effectLst/>
                <a:uLnTx/>
                <a:uFillTx/>
                <a:latin typeface="Calibri" panose="020F0502020204030204"/>
                <a:ea typeface="+mn-ea"/>
                <a:cs typeface="+mn-cs"/>
              </a:rPr>
              <a:t> videos</a:t>
            </a:r>
          </a:p>
        </p:txBody>
      </p:sp>
      <p:sp>
        <p:nvSpPr>
          <p:cNvPr id="16" name="Rectangle 15">
            <a:extLst>
              <a:ext uri="{FF2B5EF4-FFF2-40B4-BE49-F238E27FC236}">
                <a16:creationId xmlns:a16="http://schemas.microsoft.com/office/drawing/2014/main" id="{79F371CF-2DD3-9FE4-95D6-D7F2A1B89C68}"/>
              </a:ext>
            </a:extLst>
          </p:cNvPr>
          <p:cNvSpPr/>
          <p:nvPr/>
        </p:nvSpPr>
        <p:spPr>
          <a:xfrm>
            <a:off x="3313510" y="4032301"/>
            <a:ext cx="3141650" cy="2380245"/>
          </a:xfrm>
          <a:prstGeom prst="rect">
            <a:avLst/>
          </a:prstGeom>
          <a:solidFill>
            <a:schemeClr val="bg1"/>
          </a:solidFill>
          <a:ln w="571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815893D7-5996-C913-F8FC-365A8A445234}"/>
              </a:ext>
            </a:extLst>
          </p:cNvPr>
          <p:cNvSpPr txBox="1"/>
          <p:nvPr/>
        </p:nvSpPr>
        <p:spPr>
          <a:xfrm>
            <a:off x="3202465" y="4086660"/>
            <a:ext cx="3252696" cy="584775"/>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00B050"/>
                </a:solidFill>
                <a:effectLst/>
                <a:uLnTx/>
                <a:uFillTx/>
                <a:latin typeface="Comic Sans MS" panose="030F0702030302020204" pitchFamily="66" charset="0"/>
                <a:ea typeface="+mn-ea"/>
                <a:cs typeface="+mn-cs"/>
              </a:rPr>
              <a:t>Resources that this activity would work well with</a:t>
            </a: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TextBox 17">
            <a:hlinkClick r:id="rId12"/>
            <a:extLst>
              <a:ext uri="{FF2B5EF4-FFF2-40B4-BE49-F238E27FC236}">
                <a16:creationId xmlns:a16="http://schemas.microsoft.com/office/drawing/2014/main" id="{73842A33-4CC3-ED2D-3E8F-77BB3EEB177A}"/>
              </a:ext>
            </a:extLst>
          </p:cNvPr>
          <p:cNvSpPr txBox="1"/>
          <p:nvPr/>
        </p:nvSpPr>
        <p:spPr>
          <a:xfrm>
            <a:off x="3459107" y="4807498"/>
            <a:ext cx="2849856" cy="369332"/>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57150">
            <a:solidFill>
              <a:srgbClr val="FF0000"/>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Lesson on TES</a:t>
            </a:r>
          </a:p>
        </p:txBody>
      </p:sp>
      <p:sp>
        <p:nvSpPr>
          <p:cNvPr id="19" name="TextBox 18">
            <a:hlinkClick r:id="rId13"/>
            <a:extLst>
              <a:ext uri="{FF2B5EF4-FFF2-40B4-BE49-F238E27FC236}">
                <a16:creationId xmlns:a16="http://schemas.microsoft.com/office/drawing/2014/main" id="{A6B715A4-B4C1-D925-DB55-C751830CEEFE}"/>
              </a:ext>
            </a:extLst>
          </p:cNvPr>
          <p:cNvSpPr txBox="1"/>
          <p:nvPr/>
        </p:nvSpPr>
        <p:spPr>
          <a:xfrm>
            <a:off x="3459107" y="5361934"/>
            <a:ext cx="2849856" cy="369332"/>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57150">
            <a:solidFill>
              <a:srgbClr val="FF0000"/>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black"/>
                </a:solidFill>
                <a:effectLst/>
                <a:uLnTx/>
                <a:uFillTx/>
                <a:latin typeface="Calibri" panose="020F0502020204030204"/>
                <a:ea typeface="+mn-ea"/>
                <a:cs typeface="+mn-cs"/>
              </a:rPr>
              <a:t>Lesson on TPT</a:t>
            </a:r>
            <a:endPar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B768FBC5-0D85-D50D-3DF0-B174708D1547}"/>
              </a:ext>
            </a:extLst>
          </p:cNvPr>
          <p:cNvPicPr>
            <a:picLocks noChangeAspect="1"/>
          </p:cNvPicPr>
          <p:nvPr/>
        </p:nvPicPr>
        <p:blipFill>
          <a:blip r:embed="rId14"/>
          <a:stretch>
            <a:fillRect/>
          </a:stretch>
        </p:blipFill>
        <p:spPr>
          <a:xfrm>
            <a:off x="501254" y="4980885"/>
            <a:ext cx="2456597" cy="1381836"/>
          </a:xfrm>
          <a:prstGeom prst="rect">
            <a:avLst/>
          </a:prstGeom>
        </p:spPr>
      </p:pic>
    </p:spTree>
    <p:extLst>
      <p:ext uri="{BB962C8B-B14F-4D97-AF65-F5344CB8AC3E}">
        <p14:creationId xmlns:p14="http://schemas.microsoft.com/office/powerpoint/2010/main" val="175551488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61</TotalTime>
  <Words>255</Words>
  <Application>Microsoft Office PowerPoint</Application>
  <PresentationFormat>On-screen Show (4:3)</PresentationFormat>
  <Paragraphs>27</Paragraphs>
  <Slides>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Arial</vt:lpstr>
      <vt:lpstr>Calibri</vt:lpstr>
      <vt:lpstr>Calibri Light</vt:lpstr>
      <vt:lpstr>Comic Sans MS</vt:lpstr>
      <vt:lpstr>Office Theme</vt:lpstr>
      <vt:lpstr>Gas Exchange Surfaces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Chalky Chalk</dc:creator>
  <cp:lastModifiedBy>Mr D Chalk</cp:lastModifiedBy>
  <cp:revision>7</cp:revision>
  <dcterms:created xsi:type="dcterms:W3CDTF">2019-01-24T19:55:36Z</dcterms:created>
  <dcterms:modified xsi:type="dcterms:W3CDTF">2024-06-08T15:11:38Z</dcterms:modified>
</cp:coreProperties>
</file>