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A001-6ADF-447A-88E1-D8196C077C9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Rectangle 4">
            <a:extLst>
              <a:ext uri="{FF2B5EF4-FFF2-40B4-BE49-F238E27FC236}">
                <a16:creationId xmlns:a16="http://schemas.microsoft.com/office/drawing/2014/main" id="{4E842FF9-0345-4CB2-87E6-D9051AE5C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284" y="4399469"/>
            <a:ext cx="3783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en-US" altLang="en-US" sz="2000" b="1" dirty="0">
                <a:solidFill>
                  <a:srgbClr val="222222"/>
                </a:solidFill>
                <a:cs typeface="Arial" panose="020B0604020202020204" pitchFamily="34" charset="0"/>
              </a:rPr>
              <a:t>N</a:t>
            </a:r>
            <a:r>
              <a:rPr lang="en-US" altLang="en-US" sz="2400" b="1" baseline="-30000" dirty="0">
                <a:solidFill>
                  <a:srgbClr val="222222"/>
                </a:solidFill>
                <a:cs typeface="Arial" panose="020B0604020202020204" pitchFamily="34" charset="0"/>
              </a:rPr>
              <a:t>2</a:t>
            </a:r>
            <a:r>
              <a:rPr lang="en-US" altLang="en-US" sz="2000" b="1" dirty="0">
                <a:solidFill>
                  <a:srgbClr val="222222"/>
                </a:solidFill>
                <a:cs typeface="Arial" panose="020B0604020202020204" pitchFamily="34" charset="0"/>
              </a:rPr>
              <a:t>  + 3 H</a:t>
            </a:r>
            <a:r>
              <a:rPr lang="en-US" altLang="en-US" b="1" baseline="-30000" dirty="0">
                <a:solidFill>
                  <a:srgbClr val="222222"/>
                </a:solidFill>
                <a:cs typeface="Arial" panose="020B0604020202020204" pitchFamily="34" charset="0"/>
              </a:rPr>
              <a:t>2</a:t>
            </a:r>
            <a:r>
              <a:rPr lang="en-US" altLang="en-US" sz="2000" b="1" dirty="0">
                <a:solidFill>
                  <a:srgbClr val="222222"/>
                </a:solidFill>
                <a:cs typeface="Arial" panose="020B0604020202020204" pitchFamily="34" charset="0"/>
              </a:rPr>
              <a:t>  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 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 __________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7D82F7-521C-4778-A7A1-5C6EFFDBC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63" r="14814"/>
          <a:stretch/>
        </p:blipFill>
        <p:spPr>
          <a:xfrm>
            <a:off x="0" y="883492"/>
            <a:ext cx="3909185" cy="304043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A39119F-B05E-435D-9F0D-E1ECCD1B3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31990"/>
            <a:ext cx="6858000" cy="1245621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Haber Process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14DE4-6B04-4B9C-9B4F-4440C207B430}"/>
              </a:ext>
            </a:extLst>
          </p:cNvPr>
          <p:cNvSpPr txBox="1"/>
          <p:nvPr/>
        </p:nvSpPr>
        <p:spPr>
          <a:xfrm>
            <a:off x="4809995" y="0"/>
            <a:ext cx="204800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 Link:</a:t>
            </a:r>
          </a:p>
          <a:p>
            <a:pPr lvl="0" defTabSz="914400">
              <a:defRPr/>
            </a:pPr>
            <a:r>
              <a:rPr lang="en-GB" sz="1200" kern="0" dirty="0">
                <a:solidFill>
                  <a:sysClr val="windowText" lastClr="000000"/>
                </a:solidFill>
              </a:rPr>
              <a:t>Using Resources:  4.10.4.1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895F6-D35B-476E-8E33-8DF19F070597}"/>
              </a:ext>
            </a:extLst>
          </p:cNvPr>
          <p:cNvSpPr txBox="1"/>
          <p:nvPr/>
        </p:nvSpPr>
        <p:spPr>
          <a:xfrm>
            <a:off x="3082723" y="4935057"/>
            <a:ext cx="3655969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1200" b="1" dirty="0">
                <a:solidFill>
                  <a:prstClr val="black"/>
                </a:solidFill>
              </a:rPr>
              <a:t>The figure below shows how the equilibrium yield of ammonia changes with pressure at different temperatures.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0CB28-94FF-4670-8185-58A3A9CD40B4}"/>
              </a:ext>
            </a:extLst>
          </p:cNvPr>
          <p:cNvSpPr/>
          <p:nvPr/>
        </p:nvSpPr>
        <p:spPr>
          <a:xfrm>
            <a:off x="4091134" y="12891396"/>
            <a:ext cx="4136468" cy="1384995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Describe how the equipment to the left could be used to measure the rate of photosynthesis: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A23075-3523-4BB0-B3A2-FE322E0E1554}"/>
              </a:ext>
            </a:extLst>
          </p:cNvPr>
          <p:cNvSpPr/>
          <p:nvPr/>
        </p:nvSpPr>
        <p:spPr>
          <a:xfrm>
            <a:off x="119308" y="4248834"/>
            <a:ext cx="2648944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Complete and balance the chemical equation for the production of ammonia from nitrogen and hydrogen.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A43210-7A76-4883-871E-02E95FD24494}"/>
              </a:ext>
            </a:extLst>
          </p:cNvPr>
          <p:cNvSpPr/>
          <p:nvPr/>
        </p:nvSpPr>
        <p:spPr>
          <a:xfrm>
            <a:off x="119308" y="5002777"/>
            <a:ext cx="2835976" cy="1754326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Explain what compromise conditions are and what conditions are used in the Haber process: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78EE5A-6FFB-4AB2-8E93-F4F66DF30D7A}"/>
              </a:ext>
            </a:extLst>
          </p:cNvPr>
          <p:cNvSpPr/>
          <p:nvPr/>
        </p:nvSpPr>
        <p:spPr>
          <a:xfrm>
            <a:off x="119308" y="523220"/>
            <a:ext cx="3496000" cy="27699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Annotate the diagram of the Haber process below: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3F3960-797D-47D7-8AA9-185F41EFD90D}"/>
              </a:ext>
            </a:extLst>
          </p:cNvPr>
          <p:cNvSpPr/>
          <p:nvPr/>
        </p:nvSpPr>
        <p:spPr>
          <a:xfrm>
            <a:off x="3883702" y="642796"/>
            <a:ext cx="2928921" cy="1015663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Explain why iron is used in the reactor for the Haber process: 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C2CB22DF-ED70-4C0E-AA8D-5C52CEECF0D0}"/>
              </a:ext>
            </a:extLst>
          </p:cNvPr>
          <p:cNvSpPr/>
          <p:nvPr/>
        </p:nvSpPr>
        <p:spPr>
          <a:xfrm>
            <a:off x="3323944" y="495037"/>
            <a:ext cx="410230" cy="542079"/>
          </a:xfrm>
          <a:prstGeom prst="downArrow">
            <a:avLst>
              <a:gd name="adj1" fmla="val 43493"/>
              <a:gd name="adj2" fmla="val 46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C2A569-6626-464F-AB56-B29D3F36A527}"/>
              </a:ext>
            </a:extLst>
          </p:cNvPr>
          <p:cNvSpPr/>
          <p:nvPr/>
        </p:nvSpPr>
        <p:spPr>
          <a:xfrm>
            <a:off x="3883701" y="1775528"/>
            <a:ext cx="2928921" cy="1015663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Describe how the ammonia is separated from the other gases.: 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856BDA-10BB-4B74-BE1B-97B23D16E363}"/>
              </a:ext>
            </a:extLst>
          </p:cNvPr>
          <p:cNvSpPr/>
          <p:nvPr/>
        </p:nvSpPr>
        <p:spPr>
          <a:xfrm>
            <a:off x="3982654" y="2908260"/>
            <a:ext cx="2829967" cy="1200329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happens to the mixture of unreacted gases (nitrogen and hydrogen)?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</a:t>
            </a:r>
            <a:endParaRPr lang="en-GB" sz="1200" b="1" dirty="0"/>
          </a:p>
        </p:txBody>
      </p:sp>
      <p:pic>
        <p:nvPicPr>
          <p:cNvPr id="1027" name="Picture 3" descr="https://app.doublestruck.eu/content/AG_CHM/HTML/Q/Q14S3H05_files/img01.png">
            <a:extLst>
              <a:ext uri="{FF2B5EF4-FFF2-40B4-BE49-F238E27FC236}">
                <a16:creationId xmlns:a16="http://schemas.microsoft.com/office/drawing/2014/main" id="{C6E0878A-6915-456D-A802-0516536AA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592" y="4399469"/>
            <a:ext cx="836026" cy="35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pp.doublestruck.eu/content/AG_CHM/HTML/Q/Q14S3H05_files/img02.png">
            <a:extLst>
              <a:ext uri="{FF2B5EF4-FFF2-40B4-BE49-F238E27FC236}">
                <a16:creationId xmlns:a16="http://schemas.microsoft.com/office/drawing/2014/main" id="{2D453225-CD84-47CB-8AE0-9580D3CBF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19" y="5981460"/>
            <a:ext cx="3655969" cy="291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0F6CAA4E-7D71-44B7-98E7-18066983617E}"/>
              </a:ext>
            </a:extLst>
          </p:cNvPr>
          <p:cNvSpPr/>
          <p:nvPr/>
        </p:nvSpPr>
        <p:spPr>
          <a:xfrm>
            <a:off x="5008204" y="5527625"/>
            <a:ext cx="410230" cy="508786"/>
          </a:xfrm>
          <a:prstGeom prst="downArrow">
            <a:avLst>
              <a:gd name="adj1" fmla="val 43493"/>
              <a:gd name="adj2" fmla="val 74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A6CFAA-3F7E-4336-9CA1-F8EDD0A5C6A6}"/>
              </a:ext>
            </a:extLst>
          </p:cNvPr>
          <p:cNvSpPr/>
          <p:nvPr/>
        </p:nvSpPr>
        <p:spPr>
          <a:xfrm>
            <a:off x="119308" y="6898812"/>
            <a:ext cx="2835976" cy="2123658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Use the equation and your knowledge of reversible reactions to explain why these conditions are used in the Haber process.</a:t>
            </a:r>
          </a:p>
          <a:p>
            <a:pPr algn="just"/>
            <a:r>
              <a:rPr lang="en-US" sz="1200" b="1" dirty="0"/>
              <a:t>.________________________________________________________________________________________________________________________________________________________________________________________________________________________________________________________________________________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61291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8166</TotalTime>
  <Words>149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Haber Process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Operon</dc:title>
  <dc:creator>Chalky Chalk</dc:creator>
  <cp:lastModifiedBy>Chalky Chalk</cp:lastModifiedBy>
  <cp:revision>17</cp:revision>
  <dcterms:created xsi:type="dcterms:W3CDTF">2019-02-02T18:17:28Z</dcterms:created>
  <dcterms:modified xsi:type="dcterms:W3CDTF">2019-02-18T22:08:04Z</dcterms:modified>
</cp:coreProperties>
</file>