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71" autoAdjust="0"/>
    <p:restoredTop sz="94660"/>
  </p:normalViewPr>
  <p:slideViewPr>
    <p:cSldViewPr snapToGrid="0">
      <p:cViewPr varScale="1">
        <p:scale>
          <a:sx n="47" d="100"/>
          <a:sy n="47" d="100"/>
        </p:scale>
        <p:origin x="21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16186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42024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54767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296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99013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78623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5014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6874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434356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98590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8154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668626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image" Target="../media/image14.png"/><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health-issues-lesson-12372664"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health" TargetMode="External"/><Relationship Id="rId5" Type="http://schemas.openxmlformats.org/officeDocument/2006/relationships/hyperlink" Target="https://twitter.com/teacherchalky1" TargetMode="External"/><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mailchi.mp/b9218a58e7d3/subscribe-to-our-newsletter-to-keep-up-to-date-with-all-our-teaching-cpd-upd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Box 131">
            <a:extLst>
              <a:ext uri="{FF2B5EF4-FFF2-40B4-BE49-F238E27FC236}">
                <a16:creationId xmlns:a16="http://schemas.microsoft.com/office/drawing/2014/main" id="{F8722802-F8E0-4D54-809B-EDC8B264EB5E}"/>
              </a:ext>
            </a:extLst>
          </p:cNvPr>
          <p:cNvSpPr txBox="1"/>
          <p:nvPr/>
        </p:nvSpPr>
        <p:spPr>
          <a:xfrm>
            <a:off x="2089787" y="3246817"/>
            <a:ext cx="3122293" cy="1171154"/>
          </a:xfrm>
          <a:prstGeom prst="rect">
            <a:avLst/>
          </a:prstGeom>
          <a:noFill/>
          <a:ln w="28575">
            <a:solidFill>
              <a:srgbClr val="00B0F0"/>
            </a:solidFill>
            <a:prstDash val="lgDash"/>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Type 2 diabetes is a common condition that causes the level of sugar (glucose) in the blood to become too high. It can cause symptoms like excessive thirst, needing to pee a lot and tiredness. It can also increase your risk of getting serious problems with your eyes, heart and nerves.</a:t>
            </a:r>
          </a:p>
        </p:txBody>
      </p:sp>
      <p:pic>
        <p:nvPicPr>
          <p:cNvPr id="130" name="Picture 129">
            <a:extLst>
              <a:ext uri="{FF2B5EF4-FFF2-40B4-BE49-F238E27FC236}">
                <a16:creationId xmlns:a16="http://schemas.microsoft.com/office/drawing/2014/main" id="{5BF60EE9-1E1E-4405-A383-C2B453C9D545}"/>
              </a:ext>
            </a:extLst>
          </p:cNvPr>
          <p:cNvPicPr>
            <a:picLocks noChangeAspect="1"/>
          </p:cNvPicPr>
          <p:nvPr/>
        </p:nvPicPr>
        <p:blipFill rotWithShape="1">
          <a:blip r:embed="rId2"/>
          <a:srcRect l="21502" t="13426" b="21403"/>
          <a:stretch/>
        </p:blipFill>
        <p:spPr>
          <a:xfrm>
            <a:off x="125219" y="3366960"/>
            <a:ext cx="1964568" cy="917454"/>
          </a:xfrm>
          <a:prstGeom prst="rect">
            <a:avLst/>
          </a:prstGeom>
        </p:spPr>
      </p:pic>
      <p:sp>
        <p:nvSpPr>
          <p:cNvPr id="110" name="TextBox 109">
            <a:extLst>
              <a:ext uri="{FF2B5EF4-FFF2-40B4-BE49-F238E27FC236}">
                <a16:creationId xmlns:a16="http://schemas.microsoft.com/office/drawing/2014/main" id="{9C5A230C-75CD-45D2-ACB6-89197E7B0F47}"/>
              </a:ext>
            </a:extLst>
          </p:cNvPr>
          <p:cNvSpPr txBox="1"/>
          <p:nvPr/>
        </p:nvSpPr>
        <p:spPr>
          <a:xfrm>
            <a:off x="492305" y="1714424"/>
            <a:ext cx="6240292" cy="627736"/>
          </a:xfrm>
          <a:prstGeom prst="rect">
            <a:avLst/>
          </a:prstGeom>
          <a:noFill/>
          <a:ln w="28575">
            <a:solidFill>
              <a:srgbClr val="00B0F0"/>
            </a:solidFill>
            <a:prstDash val="lgDash"/>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Over time, excessive alcohol use can lead to the development of chronic diseases and other serious problems including: High blood pressure, heart disease, stroke, liver disease, and digestive problems. Cancer of the breast, mouth, throat, esophagus, liver, and colon.</a:t>
            </a:r>
          </a:p>
        </p:txBody>
      </p:sp>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3"/>
          <a:stretch>
            <a:fillRect/>
          </a:stretch>
        </p:blipFill>
        <p:spPr>
          <a:xfrm>
            <a:off x="12524" y="6011111"/>
            <a:ext cx="6858000" cy="3857625"/>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4"/>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539497" y="1022671"/>
            <a:ext cx="5383801" cy="639146"/>
          </a:xfrm>
          <a:prstGeom prst="wedgeRoundRectCallout">
            <a:avLst>
              <a:gd name="adj1" fmla="val 60144"/>
              <a:gd name="adj2" fmla="val -30501"/>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24075" y="54352"/>
            <a:ext cx="3584870" cy="400110"/>
          </a:xfrm>
          <a:prstGeom prst="rect">
            <a:avLst/>
          </a:prstGeom>
          <a:noFill/>
        </p:spPr>
        <p:txBody>
          <a:bodyPr wrap="square" rtlCol="0">
            <a:spAutoFit/>
          </a:bodyPr>
          <a:lstStyle/>
          <a:p>
            <a:pPr algn="ctr"/>
            <a:r>
              <a:rPr lang="en-GB" sz="2000" b="1" dirty="0"/>
              <a:t>Non-communicable diseases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56706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600164"/>
          </a:xfrm>
          <a:prstGeom prst="rect">
            <a:avLst/>
          </a:prstGeom>
          <a:noFill/>
        </p:spPr>
        <p:txBody>
          <a:bodyPr wrap="square">
            <a:spAutoFit/>
          </a:bodyPr>
          <a:lstStyle/>
          <a:p>
            <a:pPr lvl="0" algn="just">
              <a:defRPr/>
            </a:pPr>
            <a:r>
              <a:rPr lang="en-US" sz="1100" b="1" dirty="0">
                <a:solidFill>
                  <a:prstClr val="black"/>
                </a:solidFill>
              </a:rPr>
              <a:t>Health is the state of physical and mental well-being. Factors work together and affect physical and mental health. A disease is a disorder that affects an organism's body, organs, tissues or cells.</a:t>
            </a:r>
            <a:endParaRPr lang="en-GB" sz="1100" b="1" dirty="0"/>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7"/>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557784" y="1040656"/>
            <a:ext cx="5383801" cy="600164"/>
          </a:xfrm>
          <a:prstGeom prst="rect">
            <a:avLst/>
          </a:prstGeom>
          <a:noFill/>
        </p:spPr>
        <p:txBody>
          <a:bodyPr wrap="square">
            <a:spAutoFit/>
          </a:bodyPr>
          <a:lstStyle/>
          <a:p>
            <a:pPr marL="171450" lvl="0" indent="-171450" algn="just">
              <a:buFont typeface="Arial" panose="020B0604020202020204" pitchFamily="34" charset="0"/>
              <a:buChar char="•"/>
              <a:defRPr/>
            </a:pPr>
            <a:r>
              <a:rPr lang="en-US" sz="1100" b="1" dirty="0">
                <a:solidFill>
                  <a:prstClr val="black"/>
                </a:solidFill>
              </a:rPr>
              <a:t>communicable, which can be transferred from one person to another, or from one organism to another, eg in humans, these include measles, food poisoning and malaria</a:t>
            </a:r>
          </a:p>
          <a:p>
            <a:pPr marL="171450" lvl="0" indent="-171450" algn="just">
              <a:buFont typeface="Arial" panose="020B0604020202020204" pitchFamily="34" charset="0"/>
              <a:buChar char="•"/>
              <a:defRPr/>
            </a:pPr>
            <a:r>
              <a:rPr lang="en-US" sz="1100" b="1" dirty="0">
                <a:solidFill>
                  <a:prstClr val="black"/>
                </a:solidFill>
              </a:rPr>
              <a:t>non-communicable, which are not transferred between people or other organisms</a:t>
            </a:r>
          </a:p>
        </p:txBody>
      </p:sp>
      <p:pic>
        <p:nvPicPr>
          <p:cNvPr id="126" name="Picture 125">
            <a:extLst>
              <a:ext uri="{FF2B5EF4-FFF2-40B4-BE49-F238E27FC236}">
                <a16:creationId xmlns:a16="http://schemas.microsoft.com/office/drawing/2014/main" id="{D901A8C3-3B6A-459B-A657-261952F8E25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9950" b="100000" l="0" r="95980"/>
                    </a14:imgEffect>
                  </a14:imgLayer>
                </a14:imgProps>
              </a:ext>
              <a:ext uri="{28A0092B-C50C-407E-A947-70E740481C1C}">
                <a14:useLocalDpi xmlns:a14="http://schemas.microsoft.com/office/drawing/2010/main" val="0"/>
              </a:ext>
            </a:extLst>
          </a:blip>
          <a:stretch>
            <a:fillRect/>
          </a:stretch>
        </p:blipFill>
        <p:spPr>
          <a:xfrm>
            <a:off x="-872723" y="465591"/>
            <a:ext cx="1843384" cy="1843384"/>
          </a:xfrm>
          <a:prstGeom prst="rect">
            <a:avLst/>
          </a:prstGeom>
        </p:spPr>
      </p:pic>
      <p:pic>
        <p:nvPicPr>
          <p:cNvPr id="128" name="Picture 127">
            <a:extLst>
              <a:ext uri="{FF2B5EF4-FFF2-40B4-BE49-F238E27FC236}">
                <a16:creationId xmlns:a16="http://schemas.microsoft.com/office/drawing/2014/main" id="{F7E3701B-57B2-4199-9174-F21F969F0ACC}"/>
              </a:ext>
            </a:extLst>
          </p:cNvPr>
          <p:cNvPicPr>
            <a:picLocks noChangeAspect="1"/>
          </p:cNvPicPr>
          <p:nvPr/>
        </p:nvPicPr>
        <p:blipFill>
          <a:blip r:embed="rId10"/>
          <a:stretch>
            <a:fillRect/>
          </a:stretch>
        </p:blipFill>
        <p:spPr>
          <a:xfrm>
            <a:off x="5098793" y="2411382"/>
            <a:ext cx="1790248" cy="1705730"/>
          </a:xfrm>
          <a:prstGeom prst="rect">
            <a:avLst/>
          </a:prstGeom>
        </p:spPr>
      </p:pic>
      <p:sp>
        <p:nvSpPr>
          <p:cNvPr id="114" name="TextBox 113">
            <a:extLst>
              <a:ext uri="{FF2B5EF4-FFF2-40B4-BE49-F238E27FC236}">
                <a16:creationId xmlns:a16="http://schemas.microsoft.com/office/drawing/2014/main" id="{FEA1FE2F-09ED-4590-A9C0-E179AF431503}"/>
              </a:ext>
            </a:extLst>
          </p:cNvPr>
          <p:cNvSpPr txBox="1"/>
          <p:nvPr/>
        </p:nvSpPr>
        <p:spPr>
          <a:xfrm>
            <a:off x="66776" y="2394767"/>
            <a:ext cx="5013729" cy="80887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Alcohol has a profound effect on the complex structures of the brain. It blocks chemical signals between brain cells (called neurons), leading to the common immediate symptoms of intoxication, including impulsive behavior, slurred speech, poor memory, and slowed reflexes.</a:t>
            </a:r>
          </a:p>
        </p:txBody>
      </p:sp>
      <p:sp>
        <p:nvSpPr>
          <p:cNvPr id="136" name="TextBox 135">
            <a:extLst>
              <a:ext uri="{FF2B5EF4-FFF2-40B4-BE49-F238E27FC236}">
                <a16:creationId xmlns:a16="http://schemas.microsoft.com/office/drawing/2014/main" id="{FC5E87FA-AC58-49DD-9C99-8F7E4B4FBBAB}"/>
              </a:ext>
            </a:extLst>
          </p:cNvPr>
          <p:cNvSpPr txBox="1"/>
          <p:nvPr/>
        </p:nvSpPr>
        <p:spPr>
          <a:xfrm>
            <a:off x="66776" y="4448288"/>
            <a:ext cx="1964568" cy="17145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tumor is any abnormal proliferation of cells, which may be either benign or malignant. A benign tumor, such as a common skin wart, remains confined to its original location, neither invading surrounding normal tissue nor spreading to distant body sites.</a:t>
            </a:r>
          </a:p>
        </p:txBody>
      </p:sp>
      <p:pic>
        <p:nvPicPr>
          <p:cNvPr id="138" name="Picture 137">
            <a:extLst>
              <a:ext uri="{FF2B5EF4-FFF2-40B4-BE49-F238E27FC236}">
                <a16:creationId xmlns:a16="http://schemas.microsoft.com/office/drawing/2014/main" id="{A99499BD-9988-4263-9B14-3CC30F4F00EE}"/>
              </a:ext>
            </a:extLst>
          </p:cNvPr>
          <p:cNvPicPr>
            <a:picLocks noChangeAspect="1"/>
          </p:cNvPicPr>
          <p:nvPr/>
        </p:nvPicPr>
        <p:blipFill rotWithShape="1">
          <a:blip r:embed="rId11"/>
          <a:srcRect l="34849" t="11992" r="25033" b="14738"/>
          <a:stretch/>
        </p:blipFill>
        <p:spPr>
          <a:xfrm>
            <a:off x="5470098" y="4156599"/>
            <a:ext cx="1321125" cy="1357234"/>
          </a:xfrm>
          <a:prstGeom prst="rect">
            <a:avLst/>
          </a:prstGeom>
        </p:spPr>
      </p:pic>
      <p:sp>
        <p:nvSpPr>
          <p:cNvPr id="140" name="TextBox 139">
            <a:extLst>
              <a:ext uri="{FF2B5EF4-FFF2-40B4-BE49-F238E27FC236}">
                <a16:creationId xmlns:a16="http://schemas.microsoft.com/office/drawing/2014/main" id="{CF0A7611-BD42-4546-B001-9064456D4D33}"/>
              </a:ext>
            </a:extLst>
          </p:cNvPr>
          <p:cNvSpPr txBox="1"/>
          <p:nvPr/>
        </p:nvSpPr>
        <p:spPr>
          <a:xfrm>
            <a:off x="2085596" y="4469285"/>
            <a:ext cx="3336796" cy="80887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benign tumor is a mass of cells (tumor) that lacks the ability to invade neighboring tissue or metastasize. These do not spread into, or invade, nearby tissues; however, they can sometimes be quite large. </a:t>
            </a:r>
          </a:p>
        </p:txBody>
      </p:sp>
      <p:sp>
        <p:nvSpPr>
          <p:cNvPr id="142" name="TextBox 141">
            <a:extLst>
              <a:ext uri="{FF2B5EF4-FFF2-40B4-BE49-F238E27FC236}">
                <a16:creationId xmlns:a16="http://schemas.microsoft.com/office/drawing/2014/main" id="{170B4489-40AC-4317-A38A-A8BCA6DA775E}"/>
              </a:ext>
            </a:extLst>
          </p:cNvPr>
          <p:cNvSpPr txBox="1"/>
          <p:nvPr/>
        </p:nvSpPr>
        <p:spPr>
          <a:xfrm>
            <a:off x="2085596" y="5342956"/>
            <a:ext cx="3336796" cy="80887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Malignant tumors are cancerous tumors that can potentially result in death. Unlike benign tumors, malignant ones grow quickly, and can spread to new territory in a process known as metastasis. </a:t>
            </a:r>
          </a:p>
        </p:txBody>
      </p:sp>
      <p:pic>
        <p:nvPicPr>
          <p:cNvPr id="73" name="Picture 72">
            <a:extLst>
              <a:ext uri="{FF2B5EF4-FFF2-40B4-BE49-F238E27FC236}">
                <a16:creationId xmlns:a16="http://schemas.microsoft.com/office/drawing/2014/main" id="{EF9BDE53-ACE6-4FF4-A34C-3D24E70E2AF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99" b="98492" l="9799" r="89950"/>
                    </a14:imgEffect>
                  </a14:imgLayer>
                </a14:imgProps>
              </a:ext>
              <a:ext uri="{28A0092B-C50C-407E-A947-70E740481C1C}">
                <a14:useLocalDpi xmlns:a14="http://schemas.microsoft.com/office/drawing/2010/main" val="0"/>
              </a:ext>
            </a:extLst>
          </a:blip>
          <a:stretch>
            <a:fillRect/>
          </a:stretch>
        </p:blipFill>
        <p:spPr>
          <a:xfrm flipH="1">
            <a:off x="4985571" y="3788908"/>
            <a:ext cx="3008816" cy="3067439"/>
          </a:xfrm>
          <a:prstGeom prst="rect">
            <a:avLst/>
          </a:prstGeom>
        </p:spPr>
      </p:pic>
      <p:pic>
        <p:nvPicPr>
          <p:cNvPr id="144" name="Picture 143">
            <a:extLst>
              <a:ext uri="{FF2B5EF4-FFF2-40B4-BE49-F238E27FC236}">
                <a16:creationId xmlns:a16="http://schemas.microsoft.com/office/drawing/2014/main" id="{F5DDC5D1-48F2-4EA1-B4F7-1EC3D15ED416}"/>
              </a:ext>
            </a:extLst>
          </p:cNvPr>
          <p:cNvPicPr>
            <a:picLocks noChangeAspect="1"/>
          </p:cNvPicPr>
          <p:nvPr/>
        </p:nvPicPr>
        <p:blipFill>
          <a:blip r:embed="rId14"/>
          <a:stretch>
            <a:fillRect/>
          </a:stretch>
        </p:blipFill>
        <p:spPr>
          <a:xfrm>
            <a:off x="5448727" y="5629231"/>
            <a:ext cx="1430575" cy="3222598"/>
          </a:xfrm>
          <a:prstGeom prst="rect">
            <a:avLst/>
          </a:prstGeom>
        </p:spPr>
      </p:pic>
      <p:sp>
        <p:nvSpPr>
          <p:cNvPr id="146" name="TextBox 145">
            <a:extLst>
              <a:ext uri="{FF2B5EF4-FFF2-40B4-BE49-F238E27FC236}">
                <a16:creationId xmlns:a16="http://schemas.microsoft.com/office/drawing/2014/main" id="{6323E1C1-D5AF-444E-9BAD-8E0B65698B99}"/>
              </a:ext>
            </a:extLst>
          </p:cNvPr>
          <p:cNvSpPr txBox="1"/>
          <p:nvPr/>
        </p:nvSpPr>
        <p:spPr>
          <a:xfrm>
            <a:off x="1471733" y="6227655"/>
            <a:ext cx="3950659" cy="990015"/>
          </a:xfrm>
          <a:prstGeom prst="rect">
            <a:avLst/>
          </a:prstGeom>
          <a:noFill/>
          <a:ln w="28575">
            <a:solidFill>
              <a:srgbClr val="00B0F0"/>
            </a:solidFill>
            <a:prstDash val="lgDash"/>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Coronary heart disease (CHD) is a disease in which a waxy substance called plaque builds up inside the coronary arteries. These arteries supply oxygen-rich blood to your heart muscle. When plaque builds up in the arteries, the condition is called atherosclerosis.</a:t>
            </a:r>
          </a:p>
        </p:txBody>
      </p:sp>
      <p:sp>
        <p:nvSpPr>
          <p:cNvPr id="150" name="TextBox 149">
            <a:extLst>
              <a:ext uri="{FF2B5EF4-FFF2-40B4-BE49-F238E27FC236}">
                <a16:creationId xmlns:a16="http://schemas.microsoft.com/office/drawing/2014/main" id="{8969E7BC-E4A2-47F7-BE00-090DAE8E1948}"/>
              </a:ext>
            </a:extLst>
          </p:cNvPr>
          <p:cNvSpPr txBox="1"/>
          <p:nvPr/>
        </p:nvSpPr>
        <p:spPr>
          <a:xfrm>
            <a:off x="1828800" y="7261705"/>
            <a:ext cx="3619927" cy="153343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Both nicotine and carbon monoxide (from the smoke) put a strain on the heart by making it work faster. They also increase your risk of blood clots. Other chemicals in cigarette smoke can damage the lining of your coronary arteries, leading to furring of the arteries. Smoking damages the lining of the arteries, including the coronary arteries. The damage encourages the build-up of fatty material in the arteries. This can lead to a heart attack or a stroke.</a:t>
            </a:r>
          </a:p>
        </p:txBody>
      </p:sp>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lang="en-GB" sz="1400" b="1" dirty="0">
                <a:solidFill>
                  <a:prstClr val="black"/>
                </a:solidFill>
                <a:latin typeface="Aptos" panose="02110004020202020204"/>
              </a:rPr>
              <a:t>health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pic>
        <p:nvPicPr>
          <p:cNvPr id="2" name="Picture 1">
            <a:extLst>
              <a:ext uri="{FF2B5EF4-FFF2-40B4-BE49-F238E27FC236}">
                <a16:creationId xmlns:a16="http://schemas.microsoft.com/office/drawing/2014/main" id="{34BA717A-FCE7-BDCB-80D3-1DB268B87863}"/>
              </a:ext>
            </a:extLst>
          </p:cNvPr>
          <p:cNvPicPr>
            <a:picLocks noChangeAspect="1"/>
          </p:cNvPicPr>
          <p:nvPr/>
        </p:nvPicPr>
        <p:blipFill>
          <a:blip r:embed="rId13"/>
          <a:stretch>
            <a:fillRect/>
          </a:stretch>
        </p:blipFill>
        <p:spPr>
          <a:xfrm>
            <a:off x="533400" y="4914877"/>
            <a:ext cx="2289097" cy="1287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2415</TotalTime>
  <Words>534</Words>
  <Application>Microsoft Office PowerPoint</Application>
  <PresentationFormat>On-screen Show (4:3)</PresentationFormat>
  <Paragraphs>17</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38</cp:revision>
  <dcterms:created xsi:type="dcterms:W3CDTF">2020-08-09T12:15:05Z</dcterms:created>
  <dcterms:modified xsi:type="dcterms:W3CDTF">2024-08-01T07:20:35Z</dcterms:modified>
</cp:coreProperties>
</file>