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7"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1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40335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55243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56540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244051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663035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06292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377C4E-E024-48FA-8573-FE6645764305}" type="datetimeFigureOut">
              <a:rPr lang="en-GB" smtClean="0"/>
              <a:t>04/08/2024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91193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377C4E-E024-48FA-8573-FE6645764305}" type="datetimeFigureOut">
              <a:rPr lang="en-GB" smtClean="0"/>
              <a:t>04/08/2024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51746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77C4E-E024-48FA-8573-FE6645764305}" type="datetimeFigureOut">
              <a:rPr lang="en-GB" smtClean="0"/>
              <a:t>04/08/2024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0291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947926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50495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377C4E-E024-48FA-8573-FE6645764305}" type="datetimeFigureOut">
              <a:rPr lang="en-GB" smtClean="0"/>
              <a:t>04/08/2024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2B01241-C8E6-4DCD-8264-22BB957141B3}" type="slidenum">
              <a:rPr lang="en-GB" smtClean="0"/>
              <a:t>‹#›</a:t>
            </a:fld>
            <a:endParaRPr lang="en-GB"/>
          </a:p>
        </p:txBody>
      </p:sp>
    </p:spTree>
    <p:extLst>
      <p:ext uri="{BB962C8B-B14F-4D97-AF65-F5344CB8AC3E}">
        <p14:creationId xmlns:p14="http://schemas.microsoft.com/office/powerpoint/2010/main" val="37719427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png"/><Relationship Id="rId3" Type="http://schemas.openxmlformats.org/officeDocument/2006/relationships/image" Target="../media/image2.JPG"/><Relationship Id="rId7" Type="http://schemas.openxmlformats.org/officeDocument/2006/relationships/image" Target="../media/image5.png"/><Relationship Id="rId12"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8.png"/><Relationship Id="rId5" Type="http://schemas.openxmlformats.org/officeDocument/2006/relationships/image" Target="../media/image4.png"/><Relationship Id="rId10" Type="http://schemas.openxmlformats.org/officeDocument/2006/relationships/image" Target="../media/image7.JPG"/><Relationship Id="rId4" Type="http://schemas.openxmlformats.org/officeDocument/2006/relationships/image" Target="../media/image3.png"/><Relationship Id="rId9" Type="http://schemas.microsoft.com/office/2007/relationships/hdphoto" Target="../media/hdphoto2.wdp"/><Relationship Id="rId14" Type="http://schemas.microsoft.com/office/2007/relationships/hdphoto" Target="../media/hdphoto4.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2">
            <a:extLst>
              <a:ext uri="{FF2B5EF4-FFF2-40B4-BE49-F238E27FC236}">
                <a16:creationId xmlns:a16="http://schemas.microsoft.com/office/drawing/2014/main" id="{048DBDE2-00A7-4A2D-AF2A-28DB3B8ABEA5}"/>
              </a:ext>
            </a:extLst>
          </p:cNvPr>
          <p:cNvPicPr>
            <a:picLocks noChangeAspect="1"/>
          </p:cNvPicPr>
          <p:nvPr/>
        </p:nvPicPr>
        <p:blipFill rotWithShape="1">
          <a:blip r:embed="rId2"/>
          <a:srcRect l="15886" t="14841" r="2432" b="9415"/>
          <a:stretch/>
        </p:blipFill>
        <p:spPr>
          <a:xfrm>
            <a:off x="48411" y="7945716"/>
            <a:ext cx="2297290" cy="1198284"/>
          </a:xfrm>
          <a:prstGeom prst="rect">
            <a:avLst/>
          </a:prstGeom>
        </p:spPr>
      </p:pic>
      <p:pic>
        <p:nvPicPr>
          <p:cNvPr id="29" name="Picture 28">
            <a:extLst>
              <a:ext uri="{FF2B5EF4-FFF2-40B4-BE49-F238E27FC236}">
                <a16:creationId xmlns:a16="http://schemas.microsoft.com/office/drawing/2014/main" id="{9AD2071F-550E-4B73-9F30-B07E9BCB7187}"/>
              </a:ext>
            </a:extLst>
          </p:cNvPr>
          <p:cNvPicPr>
            <a:picLocks noChangeAspect="1"/>
          </p:cNvPicPr>
          <p:nvPr/>
        </p:nvPicPr>
        <p:blipFill rotWithShape="1">
          <a:blip r:embed="rId3">
            <a:extLst>
              <a:ext uri="{28A0092B-C50C-407E-A947-70E740481C1C}">
                <a14:useLocalDpi xmlns:a14="http://schemas.microsoft.com/office/drawing/2010/main" val="0"/>
              </a:ext>
            </a:extLst>
          </a:blip>
          <a:srcRect l="47255" t="23421"/>
          <a:stretch/>
        </p:blipFill>
        <p:spPr>
          <a:xfrm>
            <a:off x="48411" y="1723308"/>
            <a:ext cx="2582792" cy="2109321"/>
          </a:xfrm>
          <a:prstGeom prst="rect">
            <a:avLst/>
          </a:prstGeom>
        </p:spPr>
      </p:pic>
      <p:sp>
        <p:nvSpPr>
          <p:cNvPr id="110" name="TextBox 109">
            <a:extLst>
              <a:ext uri="{FF2B5EF4-FFF2-40B4-BE49-F238E27FC236}">
                <a16:creationId xmlns:a16="http://schemas.microsoft.com/office/drawing/2014/main" id="{9C5A230C-75CD-45D2-ACB6-89197E7B0F47}"/>
              </a:ext>
            </a:extLst>
          </p:cNvPr>
          <p:cNvSpPr txBox="1"/>
          <p:nvPr/>
        </p:nvSpPr>
        <p:spPr>
          <a:xfrm>
            <a:off x="2388680" y="8009238"/>
            <a:ext cx="3295959" cy="1107996"/>
          </a:xfrm>
          <a:prstGeom prst="rect">
            <a:avLst/>
          </a:prstGeom>
          <a:noFill/>
          <a:ln w="28575">
            <a:solidFill>
              <a:srgbClr val="00B0F0"/>
            </a:solidFill>
            <a:prstDash val="lgDash"/>
          </a:ln>
        </p:spPr>
        <p:txBody>
          <a:bodyPr wrap="square" rtlCol="0">
            <a:spAutoFit/>
          </a:bodyPr>
          <a:lstStyle/>
          <a:p>
            <a:pPr algn="just"/>
            <a:r>
              <a:rPr lang="en-GB" sz="1100" b="1" i="0" dirty="0">
                <a:solidFill>
                  <a:srgbClr val="231F20"/>
                </a:solidFill>
                <a:effectLst/>
              </a:rPr>
              <a:t>Radiation</a:t>
            </a:r>
          </a:p>
          <a:p>
            <a:pPr algn="just"/>
            <a:r>
              <a:rPr lang="en-GB" sz="1100" i="0" dirty="0">
                <a:solidFill>
                  <a:srgbClr val="231F20"/>
                </a:solidFill>
                <a:effectLst/>
              </a:rPr>
              <a:t>Heat can be transferred by infrared radiation. When infrared radiation is absorbed by an object it is heated and its temperature rises. Light from the sun reaching earth. Because no particles are involved, radiation can work through the vacuum of space.</a:t>
            </a:r>
          </a:p>
        </p:txBody>
      </p:sp>
      <p:sp>
        <p:nvSpPr>
          <p:cNvPr id="5" name="Rectangle 4">
            <a:extLst>
              <a:ext uri="{FF2B5EF4-FFF2-40B4-BE49-F238E27FC236}">
                <a16:creationId xmlns:a16="http://schemas.microsoft.com/office/drawing/2014/main" id="{DFB6ABEB-76A2-4F38-AF25-05D119E712A9}"/>
              </a:ext>
            </a:extLst>
          </p:cNvPr>
          <p:cNvSpPr/>
          <p:nvPr/>
        </p:nvSpPr>
        <p:spPr>
          <a:xfrm>
            <a:off x="0" y="-61670"/>
            <a:ext cx="6858000" cy="989556"/>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0" name="Picture 99">
            <a:extLst>
              <a:ext uri="{FF2B5EF4-FFF2-40B4-BE49-F238E27FC236}">
                <a16:creationId xmlns:a16="http://schemas.microsoft.com/office/drawing/2014/main" id="{BD4F26EF-4C09-4AF4-BF65-2500442ECAFB}"/>
              </a:ext>
            </a:extLst>
          </p:cNvPr>
          <p:cNvPicPr>
            <a:picLocks noChangeAspect="1"/>
          </p:cNvPicPr>
          <p:nvPr/>
        </p:nvPicPr>
        <p:blipFill>
          <a:blip r:embed="rId4"/>
          <a:stretch>
            <a:fillRect/>
          </a:stretch>
        </p:blipFill>
        <p:spPr>
          <a:xfrm rot="5400000">
            <a:off x="1537177" y="-441993"/>
            <a:ext cx="491882" cy="1351229"/>
          </a:xfrm>
          <a:prstGeom prst="rect">
            <a:avLst/>
          </a:prstGeom>
        </p:spPr>
      </p:pic>
      <p:grpSp>
        <p:nvGrpSpPr>
          <p:cNvPr id="20" name="Group 19">
            <a:extLst>
              <a:ext uri="{FF2B5EF4-FFF2-40B4-BE49-F238E27FC236}">
                <a16:creationId xmlns:a16="http://schemas.microsoft.com/office/drawing/2014/main" id="{92ACEAE7-0011-408F-9BCE-498CB80F1D96}"/>
              </a:ext>
            </a:extLst>
          </p:cNvPr>
          <p:cNvGrpSpPr/>
          <p:nvPr/>
        </p:nvGrpSpPr>
        <p:grpSpPr>
          <a:xfrm flipH="1">
            <a:off x="4424746" y="-386090"/>
            <a:ext cx="2442574" cy="2396516"/>
            <a:chOff x="1533525" y="2676525"/>
            <a:chExt cx="3790950" cy="3790950"/>
          </a:xfrm>
        </p:grpSpPr>
        <p:sp>
          <p:nvSpPr>
            <p:cNvPr id="19" name="Rectangle 18">
              <a:extLst>
                <a:ext uri="{FF2B5EF4-FFF2-40B4-BE49-F238E27FC236}">
                  <a16:creationId xmlns:a16="http://schemas.microsoft.com/office/drawing/2014/main" id="{562F221C-846E-4462-A8EA-CF1D36D53519}"/>
                </a:ext>
              </a:extLst>
            </p:cNvPr>
            <p:cNvSpPr/>
            <p:nvPr/>
          </p:nvSpPr>
          <p:spPr>
            <a:xfrm rot="1397024">
              <a:off x="1801081" y="4079000"/>
              <a:ext cx="1052187" cy="4967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EE2027F8-2006-4B5E-A1C8-F35F76641A0E}"/>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2312" b="91960" l="0" r="49749"/>
                      </a14:imgEffect>
                    </a14:imgLayer>
                  </a14:imgProps>
                </a:ext>
                <a:ext uri="{28A0092B-C50C-407E-A947-70E740481C1C}">
                  <a14:useLocalDpi xmlns:a14="http://schemas.microsoft.com/office/drawing/2010/main" val="0"/>
                </a:ext>
              </a:extLst>
            </a:blip>
            <a:stretch>
              <a:fillRect/>
            </a:stretch>
          </p:blipFill>
          <p:spPr>
            <a:xfrm>
              <a:off x="1533525" y="2676525"/>
              <a:ext cx="3790950" cy="3790950"/>
            </a:xfrm>
            <a:prstGeom prst="rect">
              <a:avLst/>
            </a:prstGeom>
          </p:spPr>
        </p:pic>
      </p:grpSp>
      <p:sp>
        <p:nvSpPr>
          <p:cNvPr id="16" name="Speech Bubble: Rectangle with Corners Rounded 15">
            <a:extLst>
              <a:ext uri="{FF2B5EF4-FFF2-40B4-BE49-F238E27FC236}">
                <a16:creationId xmlns:a16="http://schemas.microsoft.com/office/drawing/2014/main" id="{3D10BD40-0352-45F0-BDE9-6752CF50DA75}"/>
              </a:ext>
            </a:extLst>
          </p:cNvPr>
          <p:cNvSpPr/>
          <p:nvPr/>
        </p:nvSpPr>
        <p:spPr>
          <a:xfrm>
            <a:off x="386009" y="1022670"/>
            <a:ext cx="5499189" cy="686377"/>
          </a:xfrm>
          <a:prstGeom prst="wedgeRoundRectCallout">
            <a:avLst>
              <a:gd name="adj1" fmla="val 59586"/>
              <a:gd name="adj2" fmla="val -40556"/>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0B281D1-5703-4953-8F84-2AB85F5A24FD}"/>
              </a:ext>
            </a:extLst>
          </p:cNvPr>
          <p:cNvSpPr txBox="1"/>
          <p:nvPr/>
        </p:nvSpPr>
        <p:spPr>
          <a:xfrm>
            <a:off x="2279737" y="-49166"/>
            <a:ext cx="358487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700" b="1" dirty="0">
                <a:solidFill>
                  <a:prstClr val="black"/>
                </a:solidFill>
                <a:latin typeface="Calibri" panose="020F0502020204030204"/>
              </a:rPr>
              <a:t>Heat Transfer </a:t>
            </a:r>
            <a:r>
              <a:rPr kumimoji="0" lang="en-GB" sz="2700" b="1" i="0" u="none" strike="noStrike" kern="1200" cap="none" spc="0" normalizeH="0" baseline="0" noProof="0" dirty="0">
                <a:ln>
                  <a:noFill/>
                </a:ln>
                <a:solidFill>
                  <a:prstClr val="black"/>
                </a:solidFill>
                <a:effectLst/>
                <a:uLnTx/>
                <a:uFillTx/>
                <a:latin typeface="Calibri" panose="020F0502020204030204"/>
                <a:ea typeface="+mn-ea"/>
                <a:cs typeface="+mn-cs"/>
              </a:rPr>
              <a:t>Notes</a:t>
            </a:r>
          </a:p>
        </p:txBody>
      </p:sp>
      <p:sp>
        <p:nvSpPr>
          <p:cNvPr id="9" name="Rectangle: Rounded Corners 8">
            <a:extLst>
              <a:ext uri="{FF2B5EF4-FFF2-40B4-BE49-F238E27FC236}">
                <a16:creationId xmlns:a16="http://schemas.microsoft.com/office/drawing/2014/main" id="{A6937834-42EB-46F3-A260-F98DDAB66A84}"/>
              </a:ext>
            </a:extLst>
          </p:cNvPr>
          <p:cNvSpPr/>
          <p:nvPr/>
        </p:nvSpPr>
        <p:spPr>
          <a:xfrm>
            <a:off x="425886" y="494778"/>
            <a:ext cx="5298510" cy="801280"/>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40D8BC30-B541-4DAE-8AAA-1B063CB9AEDD}"/>
              </a:ext>
            </a:extLst>
          </p:cNvPr>
          <p:cNvSpPr txBox="1"/>
          <p:nvPr/>
        </p:nvSpPr>
        <p:spPr>
          <a:xfrm>
            <a:off x="433561" y="505258"/>
            <a:ext cx="5298510" cy="769441"/>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The Thermal Energy Store is the Energy Store associated with the temperature of an object. The hotter an object the more energy in the thermal energy store.  The more mass an object has the more energy in its thermal energy store.  Different materials can store different amounts of energy at the same temperature.</a:t>
            </a:r>
          </a:p>
        </p:txBody>
      </p:sp>
      <p:sp>
        <p:nvSpPr>
          <p:cNvPr id="40" name="TextBox 39">
            <a:extLst>
              <a:ext uri="{FF2B5EF4-FFF2-40B4-BE49-F238E27FC236}">
                <a16:creationId xmlns:a16="http://schemas.microsoft.com/office/drawing/2014/main" id="{53881757-CC93-4E1C-A6AD-D90FFA720F4A}"/>
              </a:ext>
            </a:extLst>
          </p:cNvPr>
          <p:cNvSpPr txBox="1"/>
          <p:nvPr/>
        </p:nvSpPr>
        <p:spPr>
          <a:xfrm>
            <a:off x="386009" y="1267945"/>
            <a:ext cx="5499189" cy="430887"/>
          </a:xfrm>
          <a:prstGeom prst="rect">
            <a:avLst/>
          </a:prstGeom>
          <a:noFill/>
        </p:spPr>
        <p:txBody>
          <a:bodyPr wrap="square">
            <a:spAutoFit/>
          </a:bodyPr>
          <a:lstStyle/>
          <a:p>
            <a:pPr marR="0" lvl="0" algn="just" defTabSz="457200" rtl="0" eaLnBrk="1" fontAlgn="auto" latinLnBrk="0" hangingPunct="1">
              <a:lnSpc>
                <a:spcPct val="100000"/>
              </a:lnSpc>
              <a:spcBef>
                <a:spcPts val="0"/>
              </a:spcBef>
              <a:spcAft>
                <a:spcPts val="0"/>
              </a:spcAft>
              <a:buClrTx/>
              <a:buSzTx/>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Thermal energy can only move from a higher temperature material to a lower temperature material - there must be a negative temperature gradient for a net flow of thermal energy.</a:t>
            </a:r>
          </a:p>
        </p:txBody>
      </p:sp>
      <p:pic>
        <p:nvPicPr>
          <p:cNvPr id="98" name="Picture 97">
            <a:extLst>
              <a:ext uri="{FF2B5EF4-FFF2-40B4-BE49-F238E27FC236}">
                <a16:creationId xmlns:a16="http://schemas.microsoft.com/office/drawing/2014/main" id="{FBD12BBC-8BE3-48BC-B1E6-D961880C08B3}"/>
              </a:ext>
            </a:extLst>
          </p:cNvPr>
          <p:cNvPicPr>
            <a:picLocks noChangeAspect="1"/>
          </p:cNvPicPr>
          <p:nvPr/>
        </p:nvPicPr>
        <p:blipFill>
          <a:blip r:embed="rId7"/>
          <a:stretch>
            <a:fillRect/>
          </a:stretch>
        </p:blipFill>
        <p:spPr>
          <a:xfrm>
            <a:off x="-91658" y="-101613"/>
            <a:ext cx="1309315" cy="1393515"/>
          </a:xfrm>
          <a:prstGeom prst="rect">
            <a:avLst/>
          </a:prstGeom>
        </p:spPr>
      </p:pic>
      <p:sp>
        <p:nvSpPr>
          <p:cNvPr id="55" name="TextBox 54">
            <a:extLst>
              <a:ext uri="{FF2B5EF4-FFF2-40B4-BE49-F238E27FC236}">
                <a16:creationId xmlns:a16="http://schemas.microsoft.com/office/drawing/2014/main" id="{6343B34A-CC7A-4802-A050-004C0EB221E8}"/>
              </a:ext>
            </a:extLst>
          </p:cNvPr>
          <p:cNvSpPr txBox="1"/>
          <p:nvPr/>
        </p:nvSpPr>
        <p:spPr>
          <a:xfrm>
            <a:off x="2565400" y="1850242"/>
            <a:ext cx="4244189" cy="938719"/>
          </a:xfrm>
          <a:prstGeom prst="rect">
            <a:avLst/>
          </a:prstGeom>
          <a:solidFill>
            <a:schemeClr val="bg1"/>
          </a:solidFill>
          <a:ln w="38100">
            <a:solidFill>
              <a:srgbClr val="00B0F0"/>
            </a:solidFill>
            <a:prstDash val="lgDash"/>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Conduction</a:t>
            </a:r>
          </a:p>
          <a:p>
            <a:pPr algn="just" defTabSz="457200"/>
            <a:r>
              <a:rPr lang="en-US" sz="1100" dirty="0">
                <a:solidFill>
                  <a:prstClr val="black"/>
                </a:solidFill>
                <a:latin typeface="Calibri"/>
              </a:rPr>
              <a:t>Conduction occurs when two object at different temperatures are in contact with each other. Heat flows from the warmer to the cooler object until they are both at the same temperature. Conduction is the movement of heat through a substance by the collision of molecules.</a:t>
            </a:r>
            <a:endParaRPr lang="en-GB" sz="1100" dirty="0">
              <a:solidFill>
                <a:prstClr val="black"/>
              </a:solidFill>
              <a:latin typeface="Calibri"/>
            </a:endParaRPr>
          </a:p>
        </p:txBody>
      </p:sp>
      <p:grpSp>
        <p:nvGrpSpPr>
          <p:cNvPr id="38" name="Group 37">
            <a:extLst>
              <a:ext uri="{FF2B5EF4-FFF2-40B4-BE49-F238E27FC236}">
                <a16:creationId xmlns:a16="http://schemas.microsoft.com/office/drawing/2014/main" id="{2ECFECE1-144C-4CC5-B3CE-4526A5ABFB34}"/>
              </a:ext>
            </a:extLst>
          </p:cNvPr>
          <p:cNvGrpSpPr/>
          <p:nvPr/>
        </p:nvGrpSpPr>
        <p:grpSpPr>
          <a:xfrm>
            <a:off x="-536264" y="2319602"/>
            <a:ext cx="1782507" cy="1746033"/>
            <a:chOff x="-3365065" y="2264036"/>
            <a:chExt cx="3790950" cy="3790950"/>
          </a:xfrm>
        </p:grpSpPr>
        <p:sp>
          <p:nvSpPr>
            <p:cNvPr id="37" name="Rectangle 36">
              <a:extLst>
                <a:ext uri="{FF2B5EF4-FFF2-40B4-BE49-F238E27FC236}">
                  <a16:creationId xmlns:a16="http://schemas.microsoft.com/office/drawing/2014/main" id="{07ADFBEA-7FB1-4E2A-B6B8-8918DA7F5B1F}"/>
                </a:ext>
              </a:extLst>
            </p:cNvPr>
            <p:cNvSpPr/>
            <p:nvPr/>
          </p:nvSpPr>
          <p:spPr>
            <a:xfrm rot="1674590">
              <a:off x="-1995432" y="3729976"/>
              <a:ext cx="1014609" cy="5832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6" name="Picture 35">
              <a:extLst>
                <a:ext uri="{FF2B5EF4-FFF2-40B4-BE49-F238E27FC236}">
                  <a16:creationId xmlns:a16="http://schemas.microsoft.com/office/drawing/2014/main" id="{46D6C02D-15D6-4F3C-9EA0-5FBA786ED313}"/>
                </a:ext>
              </a:extLst>
            </p:cNvPr>
            <p:cNvPicPr>
              <a:picLocks noChangeAspect="1"/>
            </p:cNvPicPr>
            <p:nvPr/>
          </p:nvPicPr>
          <p:blipFill>
            <a:blip r:embed="rId8">
              <a:extLst>
                <a:ext uri="{BEBA8EAE-BF5A-486C-A8C5-ECC9F3942E4B}">
                  <a14:imgProps xmlns:a14="http://schemas.microsoft.com/office/drawing/2010/main">
                    <a14:imgLayer r:embed="rId9">
                      <a14:imgEffect>
                        <a14:backgroundRemoval t="10302" b="100000" l="20101" r="89196"/>
                      </a14:imgEffect>
                    </a14:imgLayer>
                  </a14:imgProps>
                </a:ext>
                <a:ext uri="{28A0092B-C50C-407E-A947-70E740481C1C}">
                  <a14:useLocalDpi xmlns:a14="http://schemas.microsoft.com/office/drawing/2010/main" val="0"/>
                </a:ext>
              </a:extLst>
            </a:blip>
            <a:stretch>
              <a:fillRect/>
            </a:stretch>
          </p:blipFill>
          <p:spPr>
            <a:xfrm>
              <a:off x="-3365065" y="2264036"/>
              <a:ext cx="3790950" cy="3790950"/>
            </a:xfrm>
            <a:prstGeom prst="rect">
              <a:avLst/>
            </a:prstGeom>
          </p:spPr>
        </p:pic>
      </p:grpSp>
      <p:sp>
        <p:nvSpPr>
          <p:cNvPr id="58" name="TextBox 57">
            <a:extLst>
              <a:ext uri="{FF2B5EF4-FFF2-40B4-BE49-F238E27FC236}">
                <a16:creationId xmlns:a16="http://schemas.microsoft.com/office/drawing/2014/main" id="{255925FD-A4A1-48B3-B07A-B94F2A08F62E}"/>
              </a:ext>
            </a:extLst>
          </p:cNvPr>
          <p:cNvSpPr txBox="1"/>
          <p:nvPr/>
        </p:nvSpPr>
        <p:spPr>
          <a:xfrm>
            <a:off x="48411" y="3857082"/>
            <a:ext cx="2380025" cy="1446550"/>
          </a:xfrm>
          <a:prstGeom prst="rect">
            <a:avLst/>
          </a:prstGeom>
          <a:noFill/>
          <a:ln w="28575">
            <a:solidFill>
              <a:srgbClr val="00B0F0"/>
            </a:solidFill>
            <a:prstDash val="lgDash"/>
          </a:ln>
        </p:spPr>
        <p:txBody>
          <a:bodyPr wrap="square" rtlCol="0">
            <a:spAutoFit/>
          </a:bodyPr>
          <a:lstStyle/>
          <a:p>
            <a:pPr algn="ctr"/>
            <a:r>
              <a:rPr lang="en-GB" sz="1100" b="1" i="0" dirty="0">
                <a:solidFill>
                  <a:srgbClr val="231F20"/>
                </a:solidFill>
                <a:effectLst/>
              </a:rPr>
              <a:t>Convection</a:t>
            </a:r>
          </a:p>
          <a:p>
            <a:pPr algn="just"/>
            <a:r>
              <a:rPr lang="en-GB" sz="1100" i="0" dirty="0">
                <a:solidFill>
                  <a:srgbClr val="231F20"/>
                </a:solidFill>
                <a:effectLst/>
              </a:rPr>
              <a:t>Convection is the transfer of heat by the movement of a fluid (liquid or gas) between areas of different temperature. Warm air is less dense than cold air, and so convection currents can form in the presence of a temperature gradient.</a:t>
            </a:r>
          </a:p>
        </p:txBody>
      </p:sp>
      <p:sp>
        <p:nvSpPr>
          <p:cNvPr id="30" name="Rectangle 29">
            <a:extLst>
              <a:ext uri="{FF2B5EF4-FFF2-40B4-BE49-F238E27FC236}">
                <a16:creationId xmlns:a16="http://schemas.microsoft.com/office/drawing/2014/main" id="{386C6D3F-72E5-482A-805C-CF542BB014E7}"/>
              </a:ext>
            </a:extLst>
          </p:cNvPr>
          <p:cNvSpPr/>
          <p:nvPr/>
        </p:nvSpPr>
        <p:spPr>
          <a:xfrm>
            <a:off x="2458733" y="2944651"/>
            <a:ext cx="4350856" cy="66383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lvl="0" algn="just">
              <a:lnSpc>
                <a:spcPct val="115000"/>
              </a:lnSpc>
              <a:spcAft>
                <a:spcPts val="1000"/>
              </a:spcAft>
              <a:defRPr/>
            </a:pPr>
            <a:r>
              <a:rPr lang="en-GB" sz="1100" b="1" dirty="0">
                <a:solidFill>
                  <a:prstClr val="black"/>
                </a:solidFill>
              </a:rPr>
              <a:t>When a substance is heated, its particles gain internal energy and move more vigorously. The particles bump into nearby particles and make them vibrate more.</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68F3B79E-A831-4431-8E13-0D1700904980}"/>
              </a:ext>
            </a:extLst>
          </p:cNvPr>
          <p:cNvSpPr/>
          <p:nvPr/>
        </p:nvSpPr>
        <p:spPr>
          <a:xfrm>
            <a:off x="2458733" y="4819388"/>
            <a:ext cx="3426465" cy="46916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lvl="0" algn="just">
              <a:lnSpc>
                <a:spcPct val="115000"/>
              </a:lnSpc>
              <a:spcAft>
                <a:spcPts val="1000"/>
              </a:spcAft>
              <a:defRPr/>
            </a:pPr>
            <a:r>
              <a:rPr lang="en-GB" sz="1100" b="1" dirty="0">
                <a:solidFill>
                  <a:prstClr val="black"/>
                </a:solidFill>
              </a:rPr>
              <a:t>This passes internal energy through the substance by conduction, from the hot end to the cold end.</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2" name="Rectangle 31">
            <a:extLst>
              <a:ext uri="{FF2B5EF4-FFF2-40B4-BE49-F238E27FC236}">
                <a16:creationId xmlns:a16="http://schemas.microsoft.com/office/drawing/2014/main" id="{347CED02-4617-433F-9870-1FD5E3EE1998}"/>
              </a:ext>
            </a:extLst>
          </p:cNvPr>
          <p:cNvSpPr/>
          <p:nvPr/>
        </p:nvSpPr>
        <p:spPr>
          <a:xfrm>
            <a:off x="2449602" y="4251336"/>
            <a:ext cx="3906356" cy="46916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lvl="0" algn="just">
              <a:lnSpc>
                <a:spcPct val="115000"/>
              </a:lnSpc>
              <a:spcAft>
                <a:spcPts val="1000"/>
              </a:spcAft>
              <a:defRPr/>
            </a:pPr>
            <a:r>
              <a:rPr lang="en-GB" sz="1100" b="1" dirty="0">
                <a:solidFill>
                  <a:prstClr val="black"/>
                </a:solidFill>
              </a:rPr>
              <a:t>A substance that transfers energy easily from the hot part to the cold part is called a conductor. Metals are good conductors.</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509655E3-7CF5-4369-A334-E4C968200B37}"/>
              </a:ext>
            </a:extLst>
          </p:cNvPr>
          <p:cNvSpPr/>
          <p:nvPr/>
        </p:nvSpPr>
        <p:spPr>
          <a:xfrm>
            <a:off x="2458733" y="3690107"/>
            <a:ext cx="4222249" cy="46916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lvl="0" algn="just">
              <a:lnSpc>
                <a:spcPct val="115000"/>
              </a:lnSpc>
              <a:spcAft>
                <a:spcPts val="1000"/>
              </a:spcAft>
              <a:defRPr/>
            </a:pPr>
            <a:r>
              <a:rPr lang="en-GB" sz="1100" b="1" dirty="0">
                <a:solidFill>
                  <a:prstClr val="black"/>
                </a:solidFill>
              </a:rPr>
              <a:t>A substance that does not transfer energy easily from the hot part to the cold part is called an insulator. Air and plastics are insulators.</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4" name="Picture 33">
            <a:extLst>
              <a:ext uri="{FF2B5EF4-FFF2-40B4-BE49-F238E27FC236}">
                <a16:creationId xmlns:a16="http://schemas.microsoft.com/office/drawing/2014/main" id="{45B179EF-244B-428E-8DC1-9DB1BEF66CA0}"/>
              </a:ext>
            </a:extLst>
          </p:cNvPr>
          <p:cNvPicPr>
            <a:picLocks noChangeAspect="1"/>
          </p:cNvPicPr>
          <p:nvPr/>
        </p:nvPicPr>
        <p:blipFill rotWithShape="1">
          <a:blip r:embed="rId10">
            <a:extLst>
              <a:ext uri="{28A0092B-C50C-407E-A947-70E740481C1C}">
                <a14:useLocalDpi xmlns:a14="http://schemas.microsoft.com/office/drawing/2010/main" val="0"/>
              </a:ext>
            </a:extLst>
          </a:blip>
          <a:srcRect l="62157" t="15047"/>
          <a:stretch/>
        </p:blipFill>
        <p:spPr>
          <a:xfrm>
            <a:off x="5088835" y="5422900"/>
            <a:ext cx="1780038" cy="2419784"/>
          </a:xfrm>
          <a:prstGeom prst="rect">
            <a:avLst/>
          </a:prstGeom>
        </p:spPr>
      </p:pic>
      <p:pic>
        <p:nvPicPr>
          <p:cNvPr id="11" name="Picture 10">
            <a:extLst>
              <a:ext uri="{FF2B5EF4-FFF2-40B4-BE49-F238E27FC236}">
                <a16:creationId xmlns:a16="http://schemas.microsoft.com/office/drawing/2014/main" id="{4AC465F3-22B1-4789-BA25-10BBF74F5981}"/>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flipH="1">
            <a:off x="5508080" y="4035027"/>
            <a:ext cx="1931879" cy="1719929"/>
          </a:xfrm>
          <a:prstGeom prst="rect">
            <a:avLst/>
          </a:prstGeom>
        </p:spPr>
      </p:pic>
      <p:sp>
        <p:nvSpPr>
          <p:cNvPr id="35" name="Rectangle 34">
            <a:extLst>
              <a:ext uri="{FF2B5EF4-FFF2-40B4-BE49-F238E27FC236}">
                <a16:creationId xmlns:a16="http://schemas.microsoft.com/office/drawing/2014/main" id="{769A12E0-C3BD-49FC-B6F7-21877C524414}"/>
              </a:ext>
            </a:extLst>
          </p:cNvPr>
          <p:cNvSpPr/>
          <p:nvPr/>
        </p:nvSpPr>
        <p:spPr>
          <a:xfrm>
            <a:off x="72616" y="5423038"/>
            <a:ext cx="5022411" cy="85850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7030A0"/>
            </a:solidFill>
          </a:ln>
        </p:spPr>
        <p:txBody>
          <a:bodyPr wrap="square">
            <a:spAutoFit/>
          </a:bodyPr>
          <a:lstStyle/>
          <a:p>
            <a:pPr lvl="0" algn="just">
              <a:lnSpc>
                <a:spcPct val="115000"/>
              </a:lnSpc>
              <a:spcAft>
                <a:spcPts val="1000"/>
              </a:spcAft>
              <a:defRPr/>
            </a:pPr>
            <a:r>
              <a:rPr lang="en-GB" sz="1100" b="1" dirty="0">
                <a:solidFill>
                  <a:prstClr val="black"/>
                </a:solidFill>
              </a:rPr>
              <a:t>Liquids and gases are fluids. The particles in these fluids can move from place to place. Convection occurs when particles with a lot of heat energy in a liquid or gas move and take the place of particles with less heat energy. Heat energy is transferred from hot places to cooler places by convection.</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41" name="Rectangle 40">
            <a:extLst>
              <a:ext uri="{FF2B5EF4-FFF2-40B4-BE49-F238E27FC236}">
                <a16:creationId xmlns:a16="http://schemas.microsoft.com/office/drawing/2014/main" id="{2A46EF08-3B90-4B73-B575-38A6744F9589}"/>
              </a:ext>
            </a:extLst>
          </p:cNvPr>
          <p:cNvSpPr/>
          <p:nvPr/>
        </p:nvSpPr>
        <p:spPr>
          <a:xfrm>
            <a:off x="72616" y="6331226"/>
            <a:ext cx="5022410" cy="85850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7030A0"/>
            </a:solidFill>
          </a:ln>
        </p:spPr>
        <p:txBody>
          <a:bodyPr wrap="square">
            <a:spAutoFit/>
          </a:bodyPr>
          <a:lstStyle/>
          <a:p>
            <a:pPr lvl="0" algn="just">
              <a:lnSpc>
                <a:spcPct val="115000"/>
              </a:lnSpc>
              <a:spcAft>
                <a:spcPts val="1000"/>
              </a:spcAft>
              <a:defRPr/>
            </a:pPr>
            <a:r>
              <a:rPr lang="en-GB" sz="1100" b="1" dirty="0">
                <a:solidFill>
                  <a:prstClr val="black"/>
                </a:solidFill>
              </a:rPr>
              <a:t>Liquids and gases expand when they are heated. This is because the particles in liquids and gases move faster when they are heated than they do when they are cold. As a result, the particles take up more volume. This is because the gap between particles widens</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42" name="Rectangle 41">
            <a:extLst>
              <a:ext uri="{FF2B5EF4-FFF2-40B4-BE49-F238E27FC236}">
                <a16:creationId xmlns:a16="http://schemas.microsoft.com/office/drawing/2014/main" id="{E1E65185-5E8E-44AB-9478-357F325AA869}"/>
              </a:ext>
            </a:extLst>
          </p:cNvPr>
          <p:cNvSpPr/>
          <p:nvPr/>
        </p:nvSpPr>
        <p:spPr>
          <a:xfrm>
            <a:off x="66423" y="7254002"/>
            <a:ext cx="5022412" cy="663836"/>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7030A0"/>
            </a:solidFill>
          </a:ln>
        </p:spPr>
        <p:txBody>
          <a:bodyPr wrap="square">
            <a:spAutoFit/>
          </a:bodyPr>
          <a:lstStyle/>
          <a:p>
            <a:pPr lvl="0" algn="just">
              <a:lnSpc>
                <a:spcPct val="115000"/>
              </a:lnSpc>
              <a:spcAft>
                <a:spcPts val="1000"/>
              </a:spcAft>
              <a:defRPr/>
            </a:pPr>
            <a:r>
              <a:rPr lang="en-GB" sz="1100" b="1" dirty="0">
                <a:solidFill>
                  <a:prstClr val="black"/>
                </a:solidFill>
              </a:rPr>
              <a:t>The liquid or gas in hot areas is less dense than the liquid or gas in cold areas, so it rises into the cold areas. The denser cold liquid or gas falls into the warm areas. In this way, convection currents that transfer heat from place to place are set up.</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 name="Picture 2" descr="A picture containing vector graphics&#10;&#10;Description automatically generated">
            <a:extLst>
              <a:ext uri="{FF2B5EF4-FFF2-40B4-BE49-F238E27FC236}">
                <a16:creationId xmlns:a16="http://schemas.microsoft.com/office/drawing/2014/main" id="{E4228D43-0709-4B04-AD77-6E3F26675B71}"/>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9799" b="97990" l="9799" r="89950">
                        <a14:foregroundMark x1="56784" y1="51005" x2="88191" y2="56281"/>
                        <a14:foregroundMark x1="59548" y1="59799" x2="59548" y2="49749"/>
                        <a14:foregroundMark x1="38442" y1="71357" x2="49497" y2="96482"/>
                        <a14:foregroundMark x1="49497" y1="96482" x2="51759" y2="97990"/>
                        <a14:foregroundMark x1="89196" y1="57035" x2="84422" y2="51005"/>
                      </a14:backgroundRemoval>
                    </a14:imgEffect>
                  </a14:imgLayer>
                </a14:imgProps>
              </a:ext>
              <a:ext uri="{28A0092B-C50C-407E-A947-70E740481C1C}">
                <a14:useLocalDpi xmlns:a14="http://schemas.microsoft.com/office/drawing/2010/main" val="0"/>
              </a:ext>
            </a:extLst>
          </a:blip>
          <a:stretch>
            <a:fillRect/>
          </a:stretch>
        </p:blipFill>
        <p:spPr>
          <a:xfrm>
            <a:off x="4874484" y="6878964"/>
            <a:ext cx="2307260" cy="2307260"/>
          </a:xfrm>
          <a:prstGeom prst="rect">
            <a:avLst/>
          </a:prstGeom>
        </p:spPr>
      </p:pic>
    </p:spTree>
    <p:extLst>
      <p:ext uri="{BB962C8B-B14F-4D97-AF65-F5344CB8AC3E}">
        <p14:creationId xmlns:p14="http://schemas.microsoft.com/office/powerpoint/2010/main" val="257493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fade">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5" grpId="0" animBg="1"/>
      <p:bldP spid="41" grpId="0" animBg="1"/>
      <p:bldP spid="42" grpId="0" animBg="1"/>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E78F43C374B4B832AF8735A4A1964" ma:contentTypeVersion="8" ma:contentTypeDescription="Create a new document." ma:contentTypeScope="" ma:versionID="cf517aa42d4c24b76851e87f85864215">
  <xsd:schema xmlns:xsd="http://www.w3.org/2001/XMLSchema" xmlns:xs="http://www.w3.org/2001/XMLSchema" xmlns:p="http://schemas.microsoft.com/office/2006/metadata/properties" xmlns:ns2="769298bc-ba72-45b7-b5ff-56b26ce5c177" targetNamespace="http://schemas.microsoft.com/office/2006/metadata/properties" ma:root="true" ma:fieldsID="9cc2aca055787d2e061a29ee4350ab0a" ns2:_="">
    <xsd:import namespace="769298bc-ba72-45b7-b5ff-56b26ce5c1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9298bc-ba72-45b7-b5ff-56b26ce5c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58055D-9E42-4FD8-BC22-51D972A2CDB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ED8761A-10D8-4E43-9971-D436C3837F4D}">
  <ds:schemaRefs>
    <ds:schemaRef ds:uri="http://schemas.microsoft.com/sharepoint/v3/contenttype/forms"/>
  </ds:schemaRefs>
</ds:datastoreItem>
</file>

<file path=customXml/itemProps3.xml><?xml version="1.0" encoding="utf-8"?>
<ds:datastoreItem xmlns:ds="http://schemas.openxmlformats.org/officeDocument/2006/customXml" ds:itemID="{4F5C7618-EA6B-4C71-8129-975DB17A8E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9298bc-ba72-45b7-b5ff-56b26ce5c1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7703</TotalTime>
  <Words>497</Words>
  <Application>Microsoft Office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38</cp:revision>
  <dcterms:created xsi:type="dcterms:W3CDTF">2020-12-11T10:00:07Z</dcterms:created>
  <dcterms:modified xsi:type="dcterms:W3CDTF">2024-08-04T20:16:33Z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0x010100F73E78F43C374B4B832AF8735A4A1964</vt:lpwstr>
  </property>
</Properties>
</file>