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7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63D-0FD0-4B39-A8DC-35884ED78B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10F6-2172-4FE7-8695-64235C112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93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63D-0FD0-4B39-A8DC-35884ED78B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10F6-2172-4FE7-8695-64235C112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0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63D-0FD0-4B39-A8DC-35884ED78B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10F6-2172-4FE7-8695-64235C112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93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3806-A4D1-138E-CCD2-A6495091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094E2-3DBA-FA15-A382-286702E8A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A6B3-691A-D360-FDE9-139EA04B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67E56-BA17-7E61-ECCF-C04D64E9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595B0-865C-F2F0-AA69-607E8575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92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4782-2214-0FB9-9010-6FB9E512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EB9E-DDE6-7BD7-4EEB-4BE0E56D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3AE6-6BB2-546A-5E59-F6F273D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9523-B108-58C5-3054-62D7B44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FA84D-655D-1388-E66F-C83C4353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41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8EB3-72D8-0836-4993-7C57FB6E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9A238-07CD-9E15-4576-05EC63FA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6A7F-51C9-AF6B-09B7-B31FBAD3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B3FA2-D5C2-B848-BADB-CC780131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5E2E-5E82-42EE-E160-DD8B5A84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933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E188-260D-54D8-A412-0EE6AD34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0630-5CFF-0F1B-75EB-D9F6DEC92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593D4-343C-765F-EDA8-0E8003FB4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1FC83-37CA-578C-C5BC-750C8A17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DAE99-E483-6713-F658-46A3F33B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F7D47-8299-AD24-E5E2-0BD68006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7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6DA6-ECF8-B112-9B01-304FC626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C746B-C33A-E8CB-E16D-5DEE083E7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C988C-3A24-1206-A936-4BCF0E33F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A050-EFFA-DDAA-9432-B521DD657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73A87-A7E3-61EA-6FD7-41ED1F364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45CDD-15F1-321D-DABA-855F9D0E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F2B17-5467-7A2D-0374-FBBA5530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432D2-D8E6-B90D-FFB7-B3BFBB07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77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34C3-BE19-07EF-CD24-C0AFC2A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BAA46-E2CC-C3CB-AC63-2A7842E8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5D6B9-FFD9-2338-DBCF-7597C0CE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60FA1-05CE-C058-004F-D6B78850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849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EE653-E4B1-7E33-1F07-C66B0BE6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D2C3-2E1C-C03A-8CC1-0D6A20E1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5AE6A-16C1-E835-46C9-A5C2EBBC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45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511F-7FEF-C5D1-0AEB-72A2812E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3DCA-59AE-7C61-F76D-09975CA4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7C19D-8614-D86A-0DD5-3E2C2B3C3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2E041-D797-2EA9-A2E5-740CF0CB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C6F5F-5413-59BC-E04D-39A4A21B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7751E-6B49-8301-AE48-C21EB87B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6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63D-0FD0-4B39-A8DC-35884ED78B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10F6-2172-4FE7-8695-64235C112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53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BEF1-87A7-55D6-F0FD-A9F2458E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D753-0479-9442-5D2E-EC3B23FC1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B3FD-EC0B-72FB-D3DD-42B4B0BC0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90F4-5286-BBCF-F95C-8A9D4355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34954-CF36-EA41-454B-93C04999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DFE9B-9E45-7867-40D2-359FED52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0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7E98-12D6-9643-9A13-C9196750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ADEA6-FF64-6719-1385-F92EB5BFC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F7A0D-FD61-301F-8216-A4341254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5A97-FFED-B3F7-49FA-18B814DA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E520-011F-63BB-F9C6-2D7040B6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50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FE3BC-2370-5515-E8FE-5C74F3006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8E9AB-2DEC-B9AE-D347-F413E1106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78E2-D4E6-03C6-CE5C-29F72BA2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96A7-5574-1889-48E2-19DD6219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5E05-1198-2F2F-AB87-0BF4FADC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63D-0FD0-4B39-A8DC-35884ED78B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10F6-2172-4FE7-8695-64235C112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3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63D-0FD0-4B39-A8DC-35884ED78B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10F6-2172-4FE7-8695-64235C112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1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63D-0FD0-4B39-A8DC-35884ED78B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10F6-2172-4FE7-8695-64235C112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7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63D-0FD0-4B39-A8DC-35884ED78B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10F6-2172-4FE7-8695-64235C112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6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63D-0FD0-4B39-A8DC-35884ED78B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10F6-2172-4FE7-8695-64235C112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9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63D-0FD0-4B39-A8DC-35884ED78B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10F6-2172-4FE7-8695-64235C112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4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63D-0FD0-4B39-A8DC-35884ED78B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10F6-2172-4FE7-8695-64235C112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8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6363D-0FD0-4B39-A8DC-35884ED78B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10F6-2172-4FE7-8695-64235C112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9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4ADAD-F5D7-916E-224D-A1687CCE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B47B0-7424-AA24-776C-A87267DF2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3D866-E866-EF24-B259-C3A27BD98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C73B-F55B-4B4A-F149-AB31A86BD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3F17F-014B-18EF-BFF2-FD23C107D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3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youtube.com/watch?v=otkH1_XmhEQ&amp;t=1s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new-ocr-a-level-biology-adrenaline-and-hormonal-communication-lesson-1146230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teacherspayteachers.com/Product/AP-Biology-Hormonal-Control-of-Cells-Adrenaline-Lesson-Activities-4265069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Explain what the endocrine system 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structure and function of adrenal glands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Explain the effects hormones have on cells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Explain the effect adrenaline has on body cells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the endocrine system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glands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hormones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glands interact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Negative 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Positive feedback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395697"/>
            <a:ext cx="4346653" cy="96041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734706" y="452563"/>
            <a:ext cx="3846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 hormones enter the cell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 they increase the transcription of genes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effect this has on the output of the cell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997187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3997187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the function of the adrenal gland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Where it is located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function of the medulla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function of the cortex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hormones are produced where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127204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adrenaline enters the cell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effect it has on ATP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function of cAMP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glycogen is broken down into glucose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4F33E-4357-468E-ACF2-C8A69E3F7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5" t="32688"/>
          <a:stretch/>
        </p:blipFill>
        <p:spPr>
          <a:xfrm>
            <a:off x="4734706" y="1543721"/>
            <a:ext cx="4244295" cy="17308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D719ED-BA7A-475B-B473-961438049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22" r="34116"/>
          <a:stretch/>
        </p:blipFill>
        <p:spPr>
          <a:xfrm>
            <a:off x="6657975" y="3861190"/>
            <a:ext cx="2486026" cy="2996810"/>
          </a:xfrm>
          <a:prstGeom prst="rect">
            <a:avLst/>
          </a:prstGeom>
        </p:spPr>
      </p:pic>
      <p:pic>
        <p:nvPicPr>
          <p:cNvPr id="1026" name="Picture 2" descr="Image result for endocrine system">
            <a:extLst>
              <a:ext uri="{FF2B5EF4-FFF2-40B4-BE49-F238E27FC236}">
                <a16:creationId xmlns:a16="http://schemas.microsoft.com/office/drawing/2014/main" id="{5DCD2A8C-2335-45FF-B3C4-5936BE9A2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2" b="5364"/>
          <a:stretch/>
        </p:blipFill>
        <p:spPr bwMode="auto">
          <a:xfrm>
            <a:off x="1800586" y="679865"/>
            <a:ext cx="2698469" cy="24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drenal gland">
            <a:extLst>
              <a:ext uri="{FF2B5EF4-FFF2-40B4-BE49-F238E27FC236}">
                <a16:creationId xmlns:a16="http://schemas.microsoft.com/office/drawing/2014/main" id="{41BC735C-13D6-4BD6-833F-F93DC2630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6"/>
          <a:stretch/>
        </p:blipFill>
        <p:spPr bwMode="auto">
          <a:xfrm>
            <a:off x="1884452" y="4437979"/>
            <a:ext cx="2590601" cy="175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0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structure and function of the pancreas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effect of insulin on cells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Explain how blood glucose is regulated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Explain how diabetes can be controlled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790950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functions of alpha cells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the function of the beta cells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the islets of </a:t>
            </a:r>
            <a:r>
              <a:rPr lang="en-GB" sz="1200" b="1" dirty="0" err="1"/>
              <a:t>langahand</a:t>
            </a:r>
            <a:r>
              <a:rPr lang="en-GB" sz="1200" b="1" dirty="0"/>
              <a:t>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blood vessels are involved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637536"/>
            <a:ext cx="1720066" cy="2485001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755612"/>
            <a:ext cx="1686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detects blood glucose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produced when blood glucose is too high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produced when blood glucose is too 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causes blood glucose to rise or fall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106559" y="3830704"/>
            <a:ext cx="4288604" cy="107318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3888221"/>
            <a:ext cx="4288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Where insulin is produced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cells it affects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happens in muscles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effect on glucose concentration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127204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Insulin injections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you eat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Insulin pumps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Exercise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Insulin pills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Stem </a:t>
            </a:r>
            <a:r>
              <a:rPr lang="en-GB" sz="1200" b="1"/>
              <a:t>cell replacement</a:t>
            </a:r>
            <a:endParaRPr lang="en-GB" sz="1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738784-C272-4A28-ABAC-D5B94147A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069721"/>
            <a:ext cx="2653341" cy="1492504"/>
          </a:xfrm>
          <a:prstGeom prst="rect">
            <a:avLst/>
          </a:prstGeom>
        </p:spPr>
      </p:pic>
      <p:pic>
        <p:nvPicPr>
          <p:cNvPr id="2050" name="Picture 2" descr="Image result for pancreas">
            <a:extLst>
              <a:ext uri="{FF2B5EF4-FFF2-40B4-BE49-F238E27FC236}">
                <a16:creationId xmlns:a16="http://schemas.microsoft.com/office/drawing/2014/main" id="{FB1C0E31-3ABA-46BE-92D2-542D7B6C5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88" y="1147362"/>
            <a:ext cx="2597858" cy="13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ntrol of diabetes diagram">
            <a:extLst>
              <a:ext uri="{FF2B5EF4-FFF2-40B4-BE49-F238E27FC236}">
                <a16:creationId xmlns:a16="http://schemas.microsoft.com/office/drawing/2014/main" id="{AAA787A8-7746-4CF5-B3E5-30C4E580E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4"/>
          <a:stretch/>
        </p:blipFill>
        <p:spPr bwMode="auto">
          <a:xfrm>
            <a:off x="480349" y="4944025"/>
            <a:ext cx="3321935" cy="18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iabetes">
            <a:extLst>
              <a:ext uri="{FF2B5EF4-FFF2-40B4-BE49-F238E27FC236}">
                <a16:creationId xmlns:a16="http://schemas.microsoft.com/office/drawing/2014/main" id="{72810253-616B-4E33-B3DD-C6C106439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10671"/>
          <a:stretch/>
        </p:blipFill>
        <p:spPr bwMode="auto">
          <a:xfrm>
            <a:off x="6441526" y="3888222"/>
            <a:ext cx="2636081" cy="240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1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Explain the fight or flight response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effect glucagon has on cells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Explain how the heart rate is coordinated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how and when insulin is produced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role of the hypothalamus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role of the sympathetic nervous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role of adrenaline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992235"/>
            <a:ext cx="2268634" cy="161785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52894" y="1101474"/>
            <a:ext cx="2260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role of baroreceptors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role of chemoreceptors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role of the </a:t>
            </a:r>
            <a:r>
              <a:rPr lang="en-GB" sz="1200" b="1" dirty="0" err="1"/>
              <a:t>vagus</a:t>
            </a:r>
            <a:r>
              <a:rPr lang="en-GB" sz="1200" b="1" dirty="0"/>
              <a:t> nerve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role of the sympathetic nervous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role of hormones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892330"/>
            <a:ext cx="4377419" cy="112052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3949562"/>
            <a:ext cx="4174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it affects glucose metabolism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it affects lipid metabolism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it affects protein metabolism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it affects energy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5632" y="3848489"/>
            <a:ext cx="4327373" cy="1257561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678337" y="3880280"/>
            <a:ext cx="425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glucose is taken into the cell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role of calcium 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role of ATP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movement of vesicals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role of potassium 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315AC-06C2-4DBB-BB23-4133E8062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46" r="9379"/>
          <a:stretch/>
        </p:blipFill>
        <p:spPr>
          <a:xfrm>
            <a:off x="5143500" y="5130953"/>
            <a:ext cx="3629025" cy="1701904"/>
          </a:xfrm>
          <a:prstGeom prst="rect">
            <a:avLst/>
          </a:prstGeom>
        </p:spPr>
      </p:pic>
      <p:pic>
        <p:nvPicPr>
          <p:cNvPr id="23" name="Picture 2" descr="Image result for brain heart connection diagram">
            <a:extLst>
              <a:ext uri="{FF2B5EF4-FFF2-40B4-BE49-F238E27FC236}">
                <a16:creationId xmlns:a16="http://schemas.microsoft.com/office/drawing/2014/main" id="{255145D9-C8C9-4BD9-BE7C-1C885A83A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04" y="365952"/>
            <a:ext cx="1182536" cy="27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fight or flight response">
            <a:extLst>
              <a:ext uri="{FF2B5EF4-FFF2-40B4-BE49-F238E27FC236}">
                <a16:creationId xmlns:a16="http://schemas.microsoft.com/office/drawing/2014/main" id="{7DC1B03C-407C-4A72-94AC-647EC5074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 b="3924"/>
          <a:stretch/>
        </p:blipFill>
        <p:spPr bwMode="auto">
          <a:xfrm>
            <a:off x="1962150" y="629020"/>
            <a:ext cx="2479482" cy="22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lucagon function">
            <a:extLst>
              <a:ext uri="{FF2B5EF4-FFF2-40B4-BE49-F238E27FC236}">
                <a16:creationId xmlns:a16="http://schemas.microsoft.com/office/drawing/2014/main" id="{F5FD7A32-AAE6-4D55-AB5E-A09C1160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9" y="5070082"/>
            <a:ext cx="3908136" cy="172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8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CFEB52-9A17-782D-5A5E-FA704E501A0A}"/>
              </a:ext>
            </a:extLst>
          </p:cNvPr>
          <p:cNvSpPr/>
          <p:nvPr/>
        </p:nvSpPr>
        <p:spPr>
          <a:xfrm>
            <a:off x="259080" y="749300"/>
            <a:ext cx="8580120" cy="582930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E1770-F30A-294C-DB66-465F58A57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3" t="24655"/>
          <a:stretch/>
        </p:blipFill>
        <p:spPr>
          <a:xfrm>
            <a:off x="31532" y="0"/>
            <a:ext cx="9056583" cy="1397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2AAA6-39B1-48DA-13F6-F96387AA204B}"/>
              </a:ext>
            </a:extLst>
          </p:cNvPr>
          <p:cNvSpPr/>
          <p:nvPr/>
        </p:nvSpPr>
        <p:spPr>
          <a:xfrm>
            <a:off x="431800" y="1415710"/>
            <a:ext cx="8199820" cy="17669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6B76B-3382-5DE7-57FA-385BBCEE2AE2}"/>
              </a:ext>
            </a:extLst>
          </p:cNvPr>
          <p:cNvSpPr/>
          <p:nvPr/>
        </p:nvSpPr>
        <p:spPr>
          <a:xfrm>
            <a:off x="431800" y="3274990"/>
            <a:ext cx="8199820" cy="16306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E2BDA-418B-AE37-84A6-0B0609629B3C}"/>
              </a:ext>
            </a:extLst>
          </p:cNvPr>
          <p:cNvSpPr txBox="1"/>
          <p:nvPr/>
        </p:nvSpPr>
        <p:spPr>
          <a:xfrm>
            <a:off x="476718" y="1399248"/>
            <a:ext cx="5854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on the links below for lessons this resource can be used with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D10AE-93F9-6395-BCB3-B01D2CD96A9E}"/>
              </a:ext>
            </a:extLst>
          </p:cNvPr>
          <p:cNvSpPr txBox="1"/>
          <p:nvPr/>
        </p:nvSpPr>
        <p:spPr>
          <a:xfrm>
            <a:off x="512379" y="3274990"/>
            <a:ext cx="741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this link for a videos running that can be used with students on cells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AF83E-67F0-78E6-7199-F7D4E6E139F9}"/>
              </a:ext>
            </a:extLst>
          </p:cNvPr>
          <p:cNvSpPr txBox="1"/>
          <p:nvPr/>
        </p:nvSpPr>
        <p:spPr>
          <a:xfrm>
            <a:off x="431801" y="4998032"/>
            <a:ext cx="4418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37DE9D-5799-67A7-5FAD-E4D8D5034948}"/>
              </a:ext>
            </a:extLst>
          </p:cNvPr>
          <p:cNvSpPr txBox="1"/>
          <p:nvPr/>
        </p:nvSpPr>
        <p:spPr>
          <a:xfrm>
            <a:off x="410831" y="5754757"/>
            <a:ext cx="4564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DEFAF330-9530-DEC2-7521-D19D84629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4992932" y="5146314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D875DD1E-F497-F29B-3085-ACD81FEEE29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5743543" y="5160174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E55BEFF4-831B-ECBC-3A64-4CF0126D7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6510712" y="5160174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3FBF20BC-7F59-BA45-9C54-2A50AA263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7238991" y="5211212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EFC1A83E-A1AE-0F14-4C7B-C77B1F42F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8094668" y="5211211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hlinkClick r:id="rId9"/>
            <a:extLst>
              <a:ext uri="{FF2B5EF4-FFF2-40B4-BE49-F238E27FC236}">
                <a16:creationId xmlns:a16="http://schemas.microsoft.com/office/drawing/2014/main" id="{B76160FA-37E6-FAE8-E8F2-971EF4DABC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4837" y="5820756"/>
            <a:ext cx="3517697" cy="493819"/>
          </a:xfrm>
          <a:prstGeom prst="rect">
            <a:avLst/>
          </a:prstGeom>
        </p:spPr>
      </p:pic>
      <p:sp>
        <p:nvSpPr>
          <p:cNvPr id="32" name="TextBox 31">
            <a:hlinkClick r:id="rId11"/>
            <a:extLst>
              <a:ext uri="{FF2B5EF4-FFF2-40B4-BE49-F238E27FC236}">
                <a16:creationId xmlns:a16="http://schemas.microsoft.com/office/drawing/2014/main" id="{CDB5C996-DBB7-1D4F-E3F5-1553201D8C48}"/>
              </a:ext>
            </a:extLst>
          </p:cNvPr>
          <p:cNvSpPr txBox="1"/>
          <p:nvPr/>
        </p:nvSpPr>
        <p:spPr>
          <a:xfrm>
            <a:off x="665480" y="2198931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TPT lessons on hormones</a:t>
            </a:r>
          </a:p>
        </p:txBody>
      </p:sp>
      <p:sp>
        <p:nvSpPr>
          <p:cNvPr id="33" name="TextBox 32">
            <a:hlinkClick r:id="rId12"/>
            <a:extLst>
              <a:ext uri="{FF2B5EF4-FFF2-40B4-BE49-F238E27FC236}">
                <a16:creationId xmlns:a16="http://schemas.microsoft.com/office/drawing/2014/main" id="{3EF86507-CC9B-70F5-11CC-0174084FFE8E}"/>
              </a:ext>
            </a:extLst>
          </p:cNvPr>
          <p:cNvSpPr txBox="1"/>
          <p:nvPr/>
        </p:nvSpPr>
        <p:spPr>
          <a:xfrm>
            <a:off x="665480" y="2700239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TES lessons on hormones</a:t>
            </a:r>
          </a:p>
        </p:txBody>
      </p:sp>
      <p:sp>
        <p:nvSpPr>
          <p:cNvPr id="34" name="TextBox 33">
            <a:hlinkClick r:id="rId13"/>
            <a:extLst>
              <a:ext uri="{FF2B5EF4-FFF2-40B4-BE49-F238E27FC236}">
                <a16:creationId xmlns:a16="http://schemas.microsoft.com/office/drawing/2014/main" id="{E115C8F6-DCD8-DBA9-9E05-EF08B026D903}"/>
              </a:ext>
            </a:extLst>
          </p:cNvPr>
          <p:cNvSpPr txBox="1"/>
          <p:nvPr/>
        </p:nvSpPr>
        <p:spPr>
          <a:xfrm>
            <a:off x="665480" y="4240606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 link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11B9EE-D6EB-AEC9-FB27-6CA4CBCEF7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1366" y="1497718"/>
            <a:ext cx="2169702" cy="16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8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6" ma:contentTypeDescription="Create a new document." ma:contentTypeScope="" ma:versionID="0d07f0b7377f4356d1c805825615aa79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05a730d843b676af0cd143ee0d547224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3FB73F-C71E-43D5-AEAF-AC6102164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9298bc-ba72-45b7-b5ff-56b26ce5c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DABD2A-0051-4014-99CB-48E75FAE8EB1}">
  <ds:schemaRefs>
    <ds:schemaRef ds:uri="http://purl.org/dc/terms/"/>
    <ds:schemaRef ds:uri="http://purl.org/dc/elements/1.1/"/>
    <ds:schemaRef ds:uri="http://schemas.microsoft.com/office/infopath/2007/PartnerControls"/>
    <ds:schemaRef ds:uri="769298bc-ba72-45b7-b5ff-56b26ce5c177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40AF2D-FD59-452F-9437-8F4137F895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462</Words>
  <Application>Microsoft Office PowerPoint</Application>
  <PresentationFormat>On-screen Show (4:3)</PresentationFormat>
  <Paragraphs>84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Mr D Chalk</cp:lastModifiedBy>
  <cp:revision>13</cp:revision>
  <dcterms:created xsi:type="dcterms:W3CDTF">2019-04-07T16:34:01Z</dcterms:created>
  <dcterms:modified xsi:type="dcterms:W3CDTF">2024-04-27T12:22:08Z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