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sldIdLst>
    <p:sldId id="257" r:id="rId6"/>
    <p:sldId id="259"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40335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5243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6540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5059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3876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1028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85816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10/04/2024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32575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10/04/2024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435663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10/04/2024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8675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81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24405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14350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84824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8922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66303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62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13/04/2024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1193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13/04/2024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1746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13/04/2024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291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9479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049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13/04/2024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3771942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10/04/2024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5657625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Chemistry-Fractional-Distillation-Lesson-Activities-2682652"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fractional&amp;shop=chalky1234567"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percentage" TargetMode="External"/><Relationship Id="rId5" Type="http://schemas.openxmlformats.org/officeDocument/2006/relationships/hyperlink" Target="https://twitter.com/teacherchalky1" TargetMode="External"/><Relationship Id="rId10"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9C5A230C-75CD-45D2-ACB6-89197E7B0F47}"/>
              </a:ext>
            </a:extLst>
          </p:cNvPr>
          <p:cNvSpPr txBox="1"/>
          <p:nvPr/>
        </p:nvSpPr>
        <p:spPr>
          <a:xfrm>
            <a:off x="1015244" y="1926616"/>
            <a:ext cx="4589155" cy="769441"/>
          </a:xfrm>
          <a:prstGeom prst="rect">
            <a:avLst/>
          </a:prstGeom>
          <a:noFill/>
          <a:ln w="28575">
            <a:solidFill>
              <a:srgbClr val="00B0F0"/>
            </a:solidFill>
            <a:prstDash val="lgDash"/>
          </a:ln>
        </p:spPr>
        <p:txBody>
          <a:bodyPr wrap="square" rtlCol="0">
            <a:spAutoFit/>
          </a:bodyPr>
          <a:lstStyle/>
          <a:p>
            <a:pPr algn="just"/>
            <a:r>
              <a:rPr lang="en-GB" sz="1100" dirty="0">
                <a:solidFill>
                  <a:prstClr val="black"/>
                </a:solidFill>
                <a:latin typeface="Calibri"/>
              </a:rPr>
              <a:t>Alkanes are saturated hydrocarbons. This means that their carbon atoms are joined to each other by single bonds. This makes them relatively unreactive, apart from their reaction with oxygen in the air - which we call burning or combustion. Like other homologous series, the alkanes show isomerism.</a:t>
            </a:r>
            <a:endParaRPr lang="en-US" sz="1100" dirty="0">
              <a:solidFill>
                <a:prstClr val="black"/>
              </a:solidFill>
              <a:latin typeface="Calibri"/>
            </a:endParaRPr>
          </a:p>
        </p:txBody>
      </p:sp>
      <p:sp>
        <p:nvSpPr>
          <p:cNvPr id="5" name="Rectangle 4">
            <a:extLst>
              <a:ext uri="{FF2B5EF4-FFF2-40B4-BE49-F238E27FC236}">
                <a16:creationId xmlns:a16="http://schemas.microsoft.com/office/drawing/2014/main" id="{DFB6ABEB-76A2-4F38-AF25-05D119E712A9}"/>
              </a:ext>
            </a:extLst>
          </p:cNvPr>
          <p:cNvSpPr/>
          <p:nvPr/>
        </p:nvSpPr>
        <p:spPr>
          <a:xfrm>
            <a:off x="0" y="-61670"/>
            <a:ext cx="6858000" cy="98955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2"/>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399269" y="-384972"/>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49300" y="1022671"/>
            <a:ext cx="5135898" cy="813672"/>
          </a:xfrm>
          <a:prstGeom prst="wedgeRoundRectCallout">
            <a:avLst>
              <a:gd name="adj1" fmla="val 59586"/>
              <a:gd name="adj2" fmla="val -4055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49166"/>
            <a:ext cx="35848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Hydrocarbons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8"/>
            <a:ext cx="5298510" cy="60842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09729" y="503037"/>
            <a:ext cx="529851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 hydrocarbon is an organic chemical compound composed exclusively of hydrogen and carbon atoms. Hydrocarbons are naturally-occurring compounds and form the basis of crude oil, natural gas, coal, and other important energy sources</a:t>
            </a:r>
          </a:p>
        </p:txBody>
      </p:sp>
      <p:pic>
        <p:nvPicPr>
          <p:cNvPr id="2" name="Picture 1">
            <a:extLst>
              <a:ext uri="{FF2B5EF4-FFF2-40B4-BE49-F238E27FC236}">
                <a16:creationId xmlns:a16="http://schemas.microsoft.com/office/drawing/2014/main" id="{85480134-7D2E-44B0-A8F3-55717A19D92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96" b="98910" l="584" r="98833">
                        <a14:foregroundMark x1="92996" y1="4063" x2="83074" y2="90783"/>
                        <a14:foregroundMark x1="83074" y1="90783" x2="41245" y2="99604"/>
                        <a14:foregroundMark x1="41245" y1="99604" x2="8366" y2="96829"/>
                        <a14:foregroundMark x1="8366" y1="96829" x2="1167" y2="16650"/>
                        <a14:foregroundMark x1="15223" y1="13435" x2="71790" y2="496"/>
                        <a14:foregroundMark x1="1167" y1="16650" x2="13312" y2="13872"/>
                        <a14:foregroundMark x1="87743" y1="30030" x2="1556" y2="28741"/>
                        <a14:foregroundMark x1="83268" y1="57284" x2="778" y2="57284"/>
                        <a14:foregroundMark x1="84241" y1="80575" x2="778" y2="76611"/>
                        <a14:foregroundMark x1="78016" y1="97126" x2="2529" y2="91774"/>
                        <a14:foregroundMark x1="46304" y1="4559" x2="99027" y2="2279"/>
                        <a14:foregroundMark x1="64008" y1="1388" x2="80545" y2="16551"/>
                        <a14:foregroundMark x1="80545" y1="16551" x2="82490" y2="33499"/>
                        <a14:foregroundMark x1="82490" y1="33499" x2="49222" y2="85927"/>
                        <a14:foregroundMark x1="49222" y1="85927" x2="54280" y2="98910"/>
                        <a14:foregroundMark x1="74514" y1="4063" x2="70039" y2="98513"/>
                        <a14:backgroundMark x1="8560" y1="6739" x2="8560" y2="6739"/>
                        <a14:backgroundMark x1="8560" y1="6739" x2="8560" y2="10307"/>
                        <a14:backgroundMark x1="15564" y1="6343" x2="778" y2="8523"/>
                        <a14:backgroundMark x1="3307" y1="9911" x2="12062" y2="10803"/>
                        <a14:backgroundMark x1="13813" y1="12091" x2="2529" y2="10307"/>
                      </a14:backgroundRemoval>
                    </a14:imgEffect>
                  </a14:imgLayer>
                </a14:imgProps>
              </a:ext>
            </a:extLst>
          </a:blip>
          <a:stretch>
            <a:fillRect/>
          </a:stretch>
        </p:blipFill>
        <p:spPr>
          <a:xfrm>
            <a:off x="5620556" y="1519853"/>
            <a:ext cx="1283365" cy="2519289"/>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857754" y="1102530"/>
            <a:ext cx="4850485" cy="769441"/>
          </a:xfrm>
          <a:prstGeom prst="rect">
            <a:avLst/>
          </a:prstGeom>
          <a:noFill/>
        </p:spPr>
        <p:txBody>
          <a:bodyPr wrap="square">
            <a:spAutoFit/>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Crude oil is a mixture of compounds called hydrocarbons.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Many useful materials can be produced from crude oil.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It can be separated into different fractions using fractional distillation, and some of these can be used as fuels..</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376468" y="919452"/>
            <a:ext cx="1782507"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9"/>
          <a:stretch>
            <a:fillRect/>
          </a:stretch>
        </p:blipFill>
        <p:spPr>
          <a:xfrm>
            <a:off x="-91658" y="-101613"/>
            <a:ext cx="1309315" cy="1393515"/>
          </a:xfrm>
          <a:prstGeom prst="rect">
            <a:avLst/>
          </a:prstGeom>
        </p:spPr>
      </p:pic>
      <p:sp>
        <p:nvSpPr>
          <p:cNvPr id="71" name="TextBox 70">
            <a:extLst>
              <a:ext uri="{FF2B5EF4-FFF2-40B4-BE49-F238E27FC236}">
                <a16:creationId xmlns:a16="http://schemas.microsoft.com/office/drawing/2014/main" id="{00156A10-F84F-4762-8111-2420EE454430}"/>
              </a:ext>
            </a:extLst>
          </p:cNvPr>
          <p:cNvSpPr txBox="1"/>
          <p:nvPr/>
        </p:nvSpPr>
        <p:spPr>
          <a:xfrm>
            <a:off x="37496" y="2742014"/>
            <a:ext cx="5564726"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ea typeface="+mn-ea"/>
                <a:cs typeface="+mn-cs"/>
              </a:rPr>
              <a:t>Fractional distillation differs from distillation only in that it separates a mixture into a number of different parts, called fractions. A tall column is fitted above the mixture, with several condensers coming off at different heights. The column is hot at the bottom and cool at the top. Substances with high boiling points condense at the bottom and substances with low boiling points condense at the top. Like distillation, fractional distillation works because the different substances in the mixture have different boiling points.</a:t>
            </a:r>
          </a:p>
        </p:txBody>
      </p:sp>
      <p:pic>
        <p:nvPicPr>
          <p:cNvPr id="4" name="Picture 3">
            <a:extLst>
              <a:ext uri="{FF2B5EF4-FFF2-40B4-BE49-F238E27FC236}">
                <a16:creationId xmlns:a16="http://schemas.microsoft.com/office/drawing/2014/main" id="{530AB9F1-781C-4FFF-AFA3-AF6DD01B8696}"/>
              </a:ext>
            </a:extLst>
          </p:cNvPr>
          <p:cNvPicPr>
            <a:picLocks noChangeAspect="1"/>
          </p:cNvPicPr>
          <p:nvPr/>
        </p:nvPicPr>
        <p:blipFill>
          <a:blip r:embed="rId10"/>
          <a:stretch>
            <a:fillRect/>
          </a:stretch>
        </p:blipFill>
        <p:spPr>
          <a:xfrm>
            <a:off x="6000246" y="1514511"/>
            <a:ext cx="903675" cy="381492"/>
          </a:xfrm>
          <a:prstGeom prst="rect">
            <a:avLst/>
          </a:prstGeom>
        </p:spPr>
      </p:pic>
      <p:pic>
        <p:nvPicPr>
          <p:cNvPr id="35" name="Picture 34">
            <a:extLst>
              <a:ext uri="{FF2B5EF4-FFF2-40B4-BE49-F238E27FC236}">
                <a16:creationId xmlns:a16="http://schemas.microsoft.com/office/drawing/2014/main" id="{E1DA2998-998B-43FD-9BA5-CC522830D7B6}"/>
              </a:ext>
            </a:extLst>
          </p:cNvPr>
          <p:cNvPicPr>
            <a:picLocks noChangeAspect="1"/>
          </p:cNvPicPr>
          <p:nvPr/>
        </p:nvPicPr>
        <p:blipFill rotWithShape="1">
          <a:blip r:embed="rId11"/>
          <a:srcRect l="25197" t="3321" r="33464" b="5768"/>
          <a:stretch/>
        </p:blipFill>
        <p:spPr>
          <a:xfrm>
            <a:off x="4698357" y="4054031"/>
            <a:ext cx="2159643" cy="2671476"/>
          </a:xfrm>
          <a:prstGeom prst="rect">
            <a:avLst/>
          </a:prstGeom>
        </p:spPr>
      </p:pic>
      <p:sp>
        <p:nvSpPr>
          <p:cNvPr id="39" name="Rectangle 38">
            <a:extLst>
              <a:ext uri="{FF2B5EF4-FFF2-40B4-BE49-F238E27FC236}">
                <a16:creationId xmlns:a16="http://schemas.microsoft.com/office/drawing/2014/main" id="{BE8BD7EF-FEA8-4E37-AF48-A9735A5366C0}"/>
              </a:ext>
            </a:extLst>
          </p:cNvPr>
          <p:cNvSpPr/>
          <p:nvPr/>
        </p:nvSpPr>
        <p:spPr>
          <a:xfrm>
            <a:off x="50338" y="3926539"/>
            <a:ext cx="5277036" cy="2616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The crude oil is heated to about 350</a:t>
            </a:r>
            <a:r>
              <a:rPr kumimoji="0" lang="en-GB" sz="1100" b="0" i="0" u="none" strike="noStrike" kern="0" cap="none" spc="0" normalizeH="0" baseline="30000" noProof="0" dirty="0">
                <a:ln>
                  <a:noFill/>
                </a:ln>
                <a:solidFill>
                  <a:prstClr val="black"/>
                </a:solidFill>
                <a:effectLst/>
                <a:uLnTx/>
                <a:uFillTx/>
              </a:rPr>
              <a:t>o</a:t>
            </a:r>
            <a:r>
              <a:rPr kumimoji="0" lang="en-GB" sz="1100" b="0" i="0" u="none" strike="noStrike" kern="0" cap="none" spc="0" normalizeH="0" baseline="0" noProof="0" dirty="0">
                <a:ln>
                  <a:noFill/>
                </a:ln>
                <a:solidFill>
                  <a:prstClr val="black"/>
                </a:solidFill>
                <a:effectLst/>
                <a:uLnTx/>
                <a:uFillTx/>
              </a:rPr>
              <a:t>C.  All of the crude oil is vaporised.</a:t>
            </a:r>
          </a:p>
        </p:txBody>
      </p:sp>
      <p:sp>
        <p:nvSpPr>
          <p:cNvPr id="41" name="Rectangle 40">
            <a:extLst>
              <a:ext uri="{FF2B5EF4-FFF2-40B4-BE49-F238E27FC236}">
                <a16:creationId xmlns:a16="http://schemas.microsoft.com/office/drawing/2014/main" id="{BDBC28D1-66C0-4952-ABAB-0BE8260A67D7}"/>
              </a:ext>
            </a:extLst>
          </p:cNvPr>
          <p:cNvSpPr/>
          <p:nvPr/>
        </p:nvSpPr>
        <p:spPr>
          <a:xfrm>
            <a:off x="52855" y="4267728"/>
            <a:ext cx="5274519" cy="2616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The vaporised crude oil enters the fractionating column.</a:t>
            </a:r>
          </a:p>
        </p:txBody>
      </p:sp>
      <p:sp>
        <p:nvSpPr>
          <p:cNvPr id="42" name="Rectangle 41">
            <a:extLst>
              <a:ext uri="{FF2B5EF4-FFF2-40B4-BE49-F238E27FC236}">
                <a16:creationId xmlns:a16="http://schemas.microsoft.com/office/drawing/2014/main" id="{D158ECEC-D23E-438D-AAC8-A41D51FA212B}"/>
              </a:ext>
            </a:extLst>
          </p:cNvPr>
          <p:cNvSpPr/>
          <p:nvPr/>
        </p:nvSpPr>
        <p:spPr>
          <a:xfrm>
            <a:off x="52855" y="4616144"/>
            <a:ext cx="5274519"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It has started to cool. The fraction with the longest molecules (and the highest boiling point) condenses and falls to the bottom of the column.</a:t>
            </a:r>
          </a:p>
        </p:txBody>
      </p:sp>
      <p:sp>
        <p:nvSpPr>
          <p:cNvPr id="43" name="Rectangle 42">
            <a:extLst>
              <a:ext uri="{FF2B5EF4-FFF2-40B4-BE49-F238E27FC236}">
                <a16:creationId xmlns:a16="http://schemas.microsoft.com/office/drawing/2014/main" id="{377BD227-F34A-4215-BDE7-C103F12C4C6F}"/>
              </a:ext>
            </a:extLst>
          </p:cNvPr>
          <p:cNvSpPr/>
          <p:nvPr/>
        </p:nvSpPr>
        <p:spPr>
          <a:xfrm>
            <a:off x="47674" y="5144135"/>
            <a:ext cx="5274519"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The remaining crude oil vapours rise up through the bubble caps.  The higher up the column the cooler it gets</a:t>
            </a:r>
          </a:p>
        </p:txBody>
      </p:sp>
      <p:sp>
        <p:nvSpPr>
          <p:cNvPr id="44" name="Rectangle 43">
            <a:extLst>
              <a:ext uri="{FF2B5EF4-FFF2-40B4-BE49-F238E27FC236}">
                <a16:creationId xmlns:a16="http://schemas.microsoft.com/office/drawing/2014/main" id="{542FC456-0BF6-4369-A85A-6A3A2A19ED43}"/>
              </a:ext>
            </a:extLst>
          </p:cNvPr>
          <p:cNvSpPr/>
          <p:nvPr/>
        </p:nvSpPr>
        <p:spPr>
          <a:xfrm>
            <a:off x="56453" y="5637394"/>
            <a:ext cx="5266302"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The remaining longest-chained molecules condense and are removed at the next level as a new fraction.</a:t>
            </a:r>
          </a:p>
        </p:txBody>
      </p:sp>
      <p:sp>
        <p:nvSpPr>
          <p:cNvPr id="45" name="Rectangle 44">
            <a:extLst>
              <a:ext uri="{FF2B5EF4-FFF2-40B4-BE49-F238E27FC236}">
                <a16:creationId xmlns:a16="http://schemas.microsoft.com/office/drawing/2014/main" id="{60E7502A-6940-4CF7-9789-3B4156B13B33}"/>
              </a:ext>
            </a:extLst>
          </p:cNvPr>
          <p:cNvSpPr/>
          <p:nvPr/>
        </p:nvSpPr>
        <p:spPr>
          <a:xfrm>
            <a:off x="71911" y="6150119"/>
            <a:ext cx="4486838"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This process continues until the vapours reach the top of the column where they have cooled to around 30</a:t>
            </a:r>
            <a:r>
              <a:rPr kumimoji="0" lang="en-GB" sz="1100" b="0" i="0" u="none" strike="noStrike" kern="0" cap="none" spc="0" normalizeH="0" baseline="30000" noProof="0" dirty="0">
                <a:ln>
                  <a:noFill/>
                </a:ln>
                <a:solidFill>
                  <a:prstClr val="black"/>
                </a:solidFill>
                <a:effectLst/>
                <a:uLnTx/>
                <a:uFillTx/>
              </a:rPr>
              <a:t>o</a:t>
            </a:r>
            <a:r>
              <a:rPr kumimoji="0" lang="en-GB" sz="1100" b="0" i="0" u="none" strike="noStrike" kern="0" cap="none" spc="0" normalizeH="0" baseline="0" noProof="0" dirty="0">
                <a:ln>
                  <a:noFill/>
                </a:ln>
                <a:solidFill>
                  <a:prstClr val="black"/>
                </a:solidFill>
                <a:effectLst/>
                <a:uLnTx/>
                <a:uFillTx/>
              </a:rPr>
              <a:t>C.</a:t>
            </a:r>
          </a:p>
        </p:txBody>
      </p:sp>
      <p:pic>
        <p:nvPicPr>
          <p:cNvPr id="46" name="Picture 45">
            <a:extLst>
              <a:ext uri="{FF2B5EF4-FFF2-40B4-BE49-F238E27FC236}">
                <a16:creationId xmlns:a16="http://schemas.microsoft.com/office/drawing/2014/main" id="{74262C90-D49E-434C-95CA-5E142713ECB0}"/>
              </a:ext>
            </a:extLst>
          </p:cNvPr>
          <p:cNvPicPr>
            <a:picLocks noChangeAspect="1"/>
          </p:cNvPicPr>
          <p:nvPr/>
        </p:nvPicPr>
        <p:blipFill rotWithShape="1">
          <a:blip r:embed="rId12"/>
          <a:srcRect l="4591" r="53350" b="50000"/>
          <a:stretch/>
        </p:blipFill>
        <p:spPr>
          <a:xfrm>
            <a:off x="1" y="7420724"/>
            <a:ext cx="2279736" cy="152449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3" name="TextBox 52">
            <a:extLst>
              <a:ext uri="{FF2B5EF4-FFF2-40B4-BE49-F238E27FC236}">
                <a16:creationId xmlns:a16="http://schemas.microsoft.com/office/drawing/2014/main" id="{151609DA-722F-434B-828C-DF568F253D85}"/>
              </a:ext>
            </a:extLst>
          </p:cNvPr>
          <p:cNvSpPr txBox="1"/>
          <p:nvPr/>
        </p:nvSpPr>
        <p:spPr>
          <a:xfrm>
            <a:off x="60913" y="6689278"/>
            <a:ext cx="6766837" cy="600164"/>
          </a:xfrm>
          <a:prstGeom prst="rect">
            <a:avLst/>
          </a:prstGeom>
          <a:solidFill>
            <a:schemeClr val="bg1"/>
          </a:solidFill>
          <a:ln w="28575">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ea typeface="+mn-ea"/>
                <a:cs typeface="+mn-cs"/>
              </a:rPr>
              <a:t>Cracking allows large hydrocarbon molecules to be broken down into smaller, more useful hydrocarbon molecules. Fractions containing large hydrocarbon molecules are vaporised and passed over a hot catalyst. This breaks chemical bonds in the molecules, and forms smaller hydrocarbon molecules (some with double bonds)</a:t>
            </a:r>
          </a:p>
        </p:txBody>
      </p:sp>
      <p:sp>
        <p:nvSpPr>
          <p:cNvPr id="47" name="Rectangle 46">
            <a:extLst>
              <a:ext uri="{FF2B5EF4-FFF2-40B4-BE49-F238E27FC236}">
                <a16:creationId xmlns:a16="http://schemas.microsoft.com/office/drawing/2014/main" id="{1601B2B7-7C38-4249-A22C-8C354238C332}"/>
              </a:ext>
            </a:extLst>
          </p:cNvPr>
          <p:cNvSpPr/>
          <p:nvPr/>
        </p:nvSpPr>
        <p:spPr>
          <a:xfrm>
            <a:off x="2439136" y="7363009"/>
            <a:ext cx="4396271" cy="26161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defTabSz="457200"/>
            <a:r>
              <a:rPr lang="en-GB" sz="1100" b="1" dirty="0">
                <a:solidFill>
                  <a:prstClr val="black"/>
                </a:solidFill>
                <a:latin typeface="Calibri"/>
                <a:cs typeface="Arial" pitchFamily="34" charset="0"/>
              </a:rPr>
              <a:t>Long-chain hydrocarbons are heated until they turn into vapour</a:t>
            </a:r>
          </a:p>
        </p:txBody>
      </p:sp>
      <p:sp>
        <p:nvSpPr>
          <p:cNvPr id="48" name="Rectangle 47">
            <a:extLst>
              <a:ext uri="{FF2B5EF4-FFF2-40B4-BE49-F238E27FC236}">
                <a16:creationId xmlns:a16="http://schemas.microsoft.com/office/drawing/2014/main" id="{D88EA020-91A7-484D-8C37-36F1067B7F5A}"/>
              </a:ext>
            </a:extLst>
          </p:cNvPr>
          <p:cNvSpPr/>
          <p:nvPr/>
        </p:nvSpPr>
        <p:spPr>
          <a:xfrm>
            <a:off x="2439136" y="7690569"/>
            <a:ext cx="4396882" cy="26161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defTabSz="457200"/>
            <a:r>
              <a:rPr lang="en-GB" sz="1100" b="1" dirty="0">
                <a:solidFill>
                  <a:prstClr val="black"/>
                </a:solidFill>
                <a:latin typeface="Calibri"/>
              </a:rPr>
              <a:t>A catalyst of zeolite crystals is added to lower the temperature needed</a:t>
            </a:r>
          </a:p>
        </p:txBody>
      </p:sp>
      <p:sp>
        <p:nvSpPr>
          <p:cNvPr id="49" name="Rectangle 48">
            <a:extLst>
              <a:ext uri="{FF2B5EF4-FFF2-40B4-BE49-F238E27FC236}">
                <a16:creationId xmlns:a16="http://schemas.microsoft.com/office/drawing/2014/main" id="{7627AEB1-7E09-4F42-A08F-F157A91357A8}"/>
              </a:ext>
            </a:extLst>
          </p:cNvPr>
          <p:cNvSpPr/>
          <p:nvPr/>
        </p:nvSpPr>
        <p:spPr>
          <a:xfrm>
            <a:off x="2450026" y="8028139"/>
            <a:ext cx="4377724" cy="26161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defTabSz="457200"/>
            <a:r>
              <a:rPr lang="en-GB" sz="1100" b="1" dirty="0">
                <a:solidFill>
                  <a:prstClr val="black"/>
                </a:solidFill>
                <a:latin typeface="Calibri"/>
              </a:rPr>
              <a:t>The long chain hydrocarbon molecules are broken down</a:t>
            </a:r>
          </a:p>
        </p:txBody>
      </p:sp>
      <p:sp>
        <p:nvSpPr>
          <p:cNvPr id="50" name="Rectangle 49">
            <a:extLst>
              <a:ext uri="{FF2B5EF4-FFF2-40B4-BE49-F238E27FC236}">
                <a16:creationId xmlns:a16="http://schemas.microsoft.com/office/drawing/2014/main" id="{4722AC7C-B5C5-4738-8050-A97EF2170EA9}"/>
              </a:ext>
            </a:extLst>
          </p:cNvPr>
          <p:cNvSpPr/>
          <p:nvPr/>
        </p:nvSpPr>
        <p:spPr>
          <a:xfrm>
            <a:off x="2439136" y="8352509"/>
            <a:ext cx="4377724" cy="26161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defTabSz="457200"/>
            <a:r>
              <a:rPr lang="en-GB" sz="1100" b="1" dirty="0">
                <a:solidFill>
                  <a:prstClr val="black"/>
                </a:solidFill>
                <a:latin typeface="Calibri"/>
              </a:rPr>
              <a:t>Cracked molecules are pumped into a fractional distillation column</a:t>
            </a:r>
          </a:p>
        </p:txBody>
      </p:sp>
      <p:sp>
        <p:nvSpPr>
          <p:cNvPr id="51" name="Rectangle 50">
            <a:extLst>
              <a:ext uri="{FF2B5EF4-FFF2-40B4-BE49-F238E27FC236}">
                <a16:creationId xmlns:a16="http://schemas.microsoft.com/office/drawing/2014/main" id="{28090722-FF1F-4A9B-9158-6212171B101F}"/>
              </a:ext>
            </a:extLst>
          </p:cNvPr>
          <p:cNvSpPr/>
          <p:nvPr/>
        </p:nvSpPr>
        <p:spPr>
          <a:xfrm>
            <a:off x="2421374" y="8676134"/>
            <a:ext cx="4377724"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defTabSz="457200"/>
            <a:r>
              <a:rPr lang="en-GB" sz="1100" b="1" dirty="0">
                <a:solidFill>
                  <a:prstClr val="black"/>
                </a:solidFill>
                <a:latin typeface="Calibri"/>
              </a:rPr>
              <a:t>During the reaction the catalyst becomes coated with carbon so is pumped into a regenerator where it is burnt off</a:t>
            </a:r>
          </a:p>
        </p:txBody>
      </p:sp>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lang="en-GB" sz="1400" b="1" dirty="0">
                <a:solidFill>
                  <a:prstClr val="black"/>
                </a:solidFill>
                <a:latin typeface="Aptos" panose="02110004020202020204"/>
              </a:rPr>
              <a:t>hydrocarbons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descr="Diagram of a distillation process&#10;&#10;Description automatically generated">
            <a:extLst>
              <a:ext uri="{FF2B5EF4-FFF2-40B4-BE49-F238E27FC236}">
                <a16:creationId xmlns:a16="http://schemas.microsoft.com/office/drawing/2014/main" id="{204EE628-6E6D-4DB9-76FA-193A91786E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2190" y="5031447"/>
            <a:ext cx="2210307" cy="1243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E78F43C374B4B832AF8735A4A1964" ma:contentTypeVersion="8" ma:contentTypeDescription="Create a new document." ma:contentTypeScope="" ma:versionID="cf517aa42d4c24b76851e87f85864215">
  <xsd:schema xmlns:xsd="http://www.w3.org/2001/XMLSchema" xmlns:xs="http://www.w3.org/2001/XMLSchema" xmlns:p="http://schemas.microsoft.com/office/2006/metadata/properties" xmlns:ns2="769298bc-ba72-45b7-b5ff-56b26ce5c177" targetNamespace="http://schemas.microsoft.com/office/2006/metadata/properties" ma:root="true" ma:fieldsID="9cc2aca055787d2e061a29ee4350ab0a" ns2:_="">
    <xsd:import namespace="769298bc-ba72-45b7-b5ff-56b26ce5c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298bc-ba72-45b7-b5ff-56b26ce5c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7188CB-55FD-4137-8887-182025464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298bc-ba72-45b7-b5ff-56b26ce5c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64394B-30D6-4043-A42E-748060216AD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DF0038-ED6E-4ECA-8DDD-EAB6627D7F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236</TotalTime>
  <Words>485</Words>
  <Application>Microsoft Office PowerPoint</Application>
  <PresentationFormat>On-screen Show (4:3)</PresentationFormat>
  <Paragraphs>25</Paragraphs>
  <Slides>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Aptos</vt:lpstr>
      <vt:lpstr>Aptos Display</vt:lpstr>
      <vt:lpstr>Arial</vt:lpstr>
      <vt:lpstr>Arial</vt:lpstr>
      <vt:lpstr>Calibri</vt:lpstr>
      <vt:lpstr>Calibri Light</vt:lpstr>
      <vt:lpstr>Comic Sans MS</vt:lpstr>
      <vt:lpstr>1_Office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8</cp:revision>
  <dcterms:created xsi:type="dcterms:W3CDTF">2020-12-11T10:00:07Z</dcterms:created>
  <dcterms:modified xsi:type="dcterms:W3CDTF">2024-04-13T20:57:07Z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0x010100F73E78F43C374B4B832AF8735A4A1964</vt:lpwstr>
  </property>
</Properties>
</file>