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57" r:id="rId4"/>
    <p:sldId id="259" r:id="rId5"/>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7" d="100"/>
          <a:sy n="47" d="100"/>
        </p:scale>
        <p:origin x="219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3.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24364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557125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25060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325610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308222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506718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22/05/2024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19076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22/05/2024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167955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22/05/2024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281340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22/05/2024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729224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22/05/2024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76135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297006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22/05/2024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512325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016962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89746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50491A-1CF6-4122-8D67-1D497AA1A31E}"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196533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50491A-1CF6-4122-8D67-1D497AA1A31E}" type="datetimeFigureOut">
              <a:rPr lang="en-GB" smtClean="0"/>
              <a:t>22/05/2024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25459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50491A-1CF6-4122-8D67-1D497AA1A31E}" type="datetimeFigureOut">
              <a:rPr lang="en-GB" smtClean="0"/>
              <a:t>22/05/2024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252772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50491A-1CF6-4122-8D67-1D497AA1A31E}" type="datetimeFigureOut">
              <a:rPr lang="en-GB" smtClean="0"/>
              <a:t>22/05/2024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86854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0491A-1CF6-4122-8D67-1D497AA1A31E}" type="datetimeFigureOut">
              <a:rPr lang="en-GB" smtClean="0"/>
              <a:t>22/05/2024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439531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150491A-1CF6-4122-8D67-1D497AA1A31E}" type="datetimeFigureOut">
              <a:rPr lang="en-GB" smtClean="0"/>
              <a:t>22/05/2024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8600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150491A-1CF6-4122-8D67-1D497AA1A31E}" type="datetimeFigureOut">
              <a:rPr lang="en-GB" smtClean="0"/>
              <a:t>22/05/2024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423051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150491A-1CF6-4122-8D67-1D497AA1A31E}" type="datetimeFigureOut">
              <a:rPr lang="en-GB" smtClean="0"/>
              <a:t>22/05/2024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98212AF-F8A0-4C1D-B892-7FB5C38F7849}" type="slidenum">
              <a:rPr lang="en-GB" smtClean="0"/>
              <a:t>‹#›</a:t>
            </a:fld>
            <a:endParaRPr lang="en-GB"/>
          </a:p>
        </p:txBody>
      </p:sp>
    </p:spTree>
    <p:extLst>
      <p:ext uri="{BB962C8B-B14F-4D97-AF65-F5344CB8AC3E}">
        <p14:creationId xmlns:p14="http://schemas.microsoft.com/office/powerpoint/2010/main" val="15552907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22/05/2024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12977170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hyperlink" Target="https://www.youtube.com/watch?v=25mn8PESvd0"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https://www.youtube.com/embed/25mn8PESvd0?feature=oembed" TargetMode="External"/><Relationship Id="rId1" Type="http://schemas.openxmlformats.org/officeDocument/2006/relationships/tags" Target="../tags/tag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image" Target="../media/image7.png"/><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ks4-aqa-gcse-biology-science-inherited-conditions-lesson-and-activities-12469318" TargetMode="Externa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k5uPMxz8YTs&amp;t=16s" TargetMode="External"/><Relationship Id="rId5" Type="http://schemas.openxmlformats.org/officeDocument/2006/relationships/hyperlink" Target="https://twitter.com/teacherchalky1" TargetMode="External"/><Relationship Id="rId10"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hyperlink" Target="https://www.teacherspayteachers.com/Product/Biology-Inherited-Conditions-Lesson-Activities-99656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7F95F6-096D-48EC-13EC-04C57A5BA9A1}"/>
              </a:ext>
            </a:extLst>
          </p:cNvPr>
          <p:cNvSpPr/>
          <p:nvPr/>
        </p:nvSpPr>
        <p:spPr>
          <a:xfrm>
            <a:off x="204489" y="205891"/>
            <a:ext cx="6501112" cy="8774336"/>
          </a:xfrm>
          <a:prstGeom prst="rect">
            <a:avLst/>
          </a:prstGeom>
          <a:noFill/>
          <a:ln w="57150">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9F04D79-8F02-5CCD-1AD1-56B03B98564B}"/>
              </a:ext>
            </a:extLst>
          </p:cNvPr>
          <p:cNvSpPr txBox="1"/>
          <p:nvPr/>
        </p:nvSpPr>
        <p:spPr>
          <a:xfrm>
            <a:off x="313898" y="317375"/>
            <a:ext cx="6209732" cy="4587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en-GB" sz="2400" b="1" kern="0" dirty="0">
                <a:solidFill>
                  <a:prstClr val="black"/>
                </a:solidFill>
                <a:latin typeface="Arial" panose="020B0604020202020204" pitchFamily="34" charset="0"/>
                <a:ea typeface="Times New Roman" panose="02020603050405020304" pitchFamily="18" charset="0"/>
              </a:rPr>
              <a:t>Inherited Conditions </a:t>
            </a:r>
            <a:r>
              <a:rPr kumimoji="0" lang="en-GB" sz="2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rPr>
              <a:t>Question</a:t>
            </a:r>
            <a:endParaRPr kumimoji="0" lang="en-GB" sz="2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2084D59-1CC2-47B3-040A-D3EA5A4DB419}"/>
              </a:ext>
            </a:extLst>
          </p:cNvPr>
          <p:cNvSpPr txBox="1"/>
          <p:nvPr/>
        </p:nvSpPr>
        <p:spPr>
          <a:xfrm>
            <a:off x="356406" y="876142"/>
            <a:ext cx="6209732" cy="4185761"/>
          </a:xfrm>
          <a:prstGeom prst="rect">
            <a:avLst/>
          </a:prstGeom>
          <a:noFill/>
        </p:spPr>
        <p:txBody>
          <a:bodyPr wrap="square">
            <a:spAutoFit/>
          </a:bodyPr>
          <a:lstStyle/>
          <a:p>
            <a:pPr algn="just">
              <a:spcBef>
                <a:spcPts val="1200"/>
              </a:spcBef>
              <a:spcAft>
                <a:spcPts val="0"/>
              </a:spcAft>
            </a:pPr>
            <a:r>
              <a:rPr lang="en-GB" sz="2000" b="0" i="0" dirty="0">
                <a:solidFill>
                  <a:srgbClr val="222222"/>
                </a:solidFill>
                <a:effectLst/>
                <a:highlight>
                  <a:srgbClr val="FFFFFF"/>
                </a:highlight>
              </a:rPr>
              <a:t>The figure below shows the hand of a man with polydactyly. The man has an extra finger on each hand.</a:t>
            </a:r>
          </a:p>
          <a:p>
            <a:pPr algn="l">
              <a:spcBef>
                <a:spcPts val="1200"/>
              </a:spcBef>
              <a:spcAft>
                <a:spcPts val="0"/>
              </a:spcAft>
            </a:pPr>
            <a:endParaRPr lang="en-GB" sz="1800" b="0" i="0" dirty="0">
              <a:solidFill>
                <a:srgbClr val="222222"/>
              </a:solidFill>
              <a:effectLst/>
              <a:highlight>
                <a:srgbClr val="FFFFFF"/>
              </a:highlight>
              <a:latin typeface="Arial" panose="020B0604020202020204" pitchFamily="34" charset="0"/>
            </a:endParaRPr>
          </a:p>
          <a:p>
            <a:pPr algn="l">
              <a:spcBef>
                <a:spcPts val="1200"/>
              </a:spcBef>
              <a:spcAft>
                <a:spcPts val="0"/>
              </a:spcAft>
            </a:pPr>
            <a:endParaRPr lang="en-GB" dirty="0">
              <a:solidFill>
                <a:srgbClr val="222222"/>
              </a:solidFill>
              <a:highlight>
                <a:srgbClr val="FFFFFF"/>
              </a:highlight>
              <a:latin typeface="Arial" panose="020B0604020202020204" pitchFamily="34" charset="0"/>
            </a:endParaRPr>
          </a:p>
          <a:p>
            <a:pPr algn="l">
              <a:spcBef>
                <a:spcPts val="1200"/>
              </a:spcBef>
              <a:spcAft>
                <a:spcPts val="0"/>
              </a:spcAft>
            </a:pPr>
            <a:endParaRPr lang="en-GB" sz="1800" b="0" i="0" dirty="0">
              <a:solidFill>
                <a:srgbClr val="222222"/>
              </a:solidFill>
              <a:effectLst/>
              <a:highlight>
                <a:srgbClr val="FFFFFF"/>
              </a:highlight>
              <a:latin typeface="Arial" panose="020B0604020202020204" pitchFamily="34" charset="0"/>
            </a:endParaRPr>
          </a:p>
          <a:p>
            <a:pPr algn="l">
              <a:spcBef>
                <a:spcPts val="1200"/>
              </a:spcBef>
              <a:spcAft>
                <a:spcPts val="0"/>
              </a:spcAft>
            </a:pPr>
            <a:endParaRPr lang="en-GB" dirty="0">
              <a:solidFill>
                <a:srgbClr val="222222"/>
              </a:solidFill>
              <a:highlight>
                <a:srgbClr val="FFFFFF"/>
              </a:highlight>
              <a:latin typeface="Arial" panose="020B0604020202020204" pitchFamily="34" charset="0"/>
            </a:endParaRPr>
          </a:p>
          <a:p>
            <a:pPr algn="l">
              <a:spcBef>
                <a:spcPts val="1200"/>
              </a:spcBef>
              <a:spcAft>
                <a:spcPts val="0"/>
              </a:spcAft>
            </a:pPr>
            <a:endParaRPr lang="en-GB" dirty="0">
              <a:solidFill>
                <a:srgbClr val="222222"/>
              </a:solidFill>
              <a:highlight>
                <a:srgbClr val="FFFFFF"/>
              </a:highlight>
              <a:latin typeface="Arial" panose="020B0604020202020204" pitchFamily="34" charset="0"/>
            </a:endParaRPr>
          </a:p>
          <a:p>
            <a:pPr algn="l">
              <a:spcBef>
                <a:spcPts val="1200"/>
              </a:spcBef>
              <a:spcAft>
                <a:spcPts val="0"/>
              </a:spcAft>
            </a:pPr>
            <a:endParaRPr lang="en-GB" sz="1800" b="0" i="0" dirty="0">
              <a:solidFill>
                <a:srgbClr val="222222"/>
              </a:solidFill>
              <a:effectLst/>
              <a:highlight>
                <a:srgbClr val="FFFFFF"/>
              </a:highlight>
              <a:latin typeface="Arial" panose="020B0604020202020204" pitchFamily="34" charset="0"/>
            </a:endParaRPr>
          </a:p>
          <a:p>
            <a:pPr algn="l">
              <a:spcBef>
                <a:spcPts val="1200"/>
              </a:spcBef>
              <a:spcAft>
                <a:spcPts val="0"/>
              </a:spcAft>
            </a:pPr>
            <a:endParaRPr lang="en-GB" sz="1800" b="0" i="0" dirty="0">
              <a:solidFill>
                <a:srgbClr val="222222"/>
              </a:solidFill>
              <a:effectLst/>
              <a:highlight>
                <a:srgbClr val="FFFFFF"/>
              </a:highlight>
              <a:latin typeface="Arial" panose="020B0604020202020204" pitchFamily="34" charset="0"/>
            </a:endParaRPr>
          </a:p>
          <a:p>
            <a:pPr algn="just">
              <a:spcBef>
                <a:spcPts val="1200"/>
              </a:spcBef>
              <a:spcAft>
                <a:spcPts val="0"/>
              </a:spcAft>
            </a:pPr>
            <a:endParaRPr lang="en-GB" sz="2000" b="1" i="0" dirty="0">
              <a:solidFill>
                <a:srgbClr val="222222"/>
              </a:solidFill>
              <a:effectLst/>
              <a:highlight>
                <a:srgbClr val="FFFFFF"/>
              </a:highlight>
              <a:latin typeface="Arial" panose="020B0604020202020204" pitchFamily="34" charset="0"/>
            </a:endParaRPr>
          </a:p>
        </p:txBody>
      </p:sp>
      <p:pic>
        <p:nvPicPr>
          <p:cNvPr id="1032" name="Picture 8">
            <a:extLst>
              <a:ext uri="{FF2B5EF4-FFF2-40B4-BE49-F238E27FC236}">
                <a16:creationId xmlns:a16="http://schemas.microsoft.com/office/drawing/2014/main" id="{A9DC8C73-F371-F547-6C5B-BA66F2255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134" y="1682957"/>
            <a:ext cx="2200128" cy="25721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4C4F206-D6BF-40CB-CA58-A760CA678931}"/>
              </a:ext>
            </a:extLst>
          </p:cNvPr>
          <p:cNvSpPr txBox="1"/>
          <p:nvPr/>
        </p:nvSpPr>
        <p:spPr>
          <a:xfrm rot="16200000">
            <a:off x="-1305985" y="5952590"/>
            <a:ext cx="3859048" cy="584775"/>
          </a:xfrm>
          <a:prstGeom prst="rect">
            <a:avLst/>
          </a:prstGeom>
          <a:solidFill>
            <a:srgbClr val="F79646">
              <a:lumMod val="40000"/>
              <a:lumOff val="60000"/>
            </a:srgbClr>
          </a:solid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ysClr val="windowText" lastClr="000000"/>
                </a:solidFill>
                <a:effectLst/>
                <a:uLnTx/>
                <a:uFillTx/>
                <a:latin typeface="Calibri" panose="020F0502020204030204"/>
                <a:ea typeface="+mn-ea"/>
                <a:cs typeface="+mn-cs"/>
              </a:rPr>
              <a:t>Answer</a:t>
            </a:r>
            <a:endParaRPr kumimoji="0" lang="en-GB" sz="2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1C873FF-3747-12E7-B4F8-50B9B104532D}"/>
              </a:ext>
            </a:extLst>
          </p:cNvPr>
          <p:cNvSpPr txBox="1"/>
          <p:nvPr/>
        </p:nvSpPr>
        <p:spPr>
          <a:xfrm>
            <a:off x="1042588" y="4315454"/>
            <a:ext cx="5459007" cy="1200329"/>
          </a:xfrm>
          <a:prstGeom prst="rect">
            <a:avLst/>
          </a:prstGeom>
          <a:solidFill>
            <a:schemeClr val="bg1"/>
          </a:solidFill>
          <a:ln w="38100">
            <a:solidFill>
              <a:srgbClr val="FFFF00"/>
            </a:solidFill>
          </a:ln>
        </p:spPr>
        <p:txBody>
          <a:bodyPr wrap="square" rtlCol="0">
            <a:spAutoFit/>
          </a:bodyPr>
          <a:lstStyle/>
          <a:p>
            <a:r>
              <a:rPr lang="en-GB" dirty="0"/>
              <a:t> </a:t>
            </a:r>
            <a:r>
              <a:rPr lang="en-GB" b="1" dirty="0"/>
              <a:t>Key things to include:</a:t>
            </a:r>
          </a:p>
          <a:p>
            <a:pPr marL="285750" indent="-285750">
              <a:buFont typeface="Arial" panose="020B0604020202020204" pitchFamily="34" charset="0"/>
              <a:buChar char="•"/>
            </a:pPr>
            <a:r>
              <a:rPr lang="en-GB" b="1" dirty="0"/>
              <a:t>Where has the gene for polydactyly been inherited from</a:t>
            </a:r>
          </a:p>
          <a:p>
            <a:pPr marL="285750" indent="-285750">
              <a:buFont typeface="Arial" panose="020B0604020202020204" pitchFamily="34" charset="0"/>
              <a:buChar char="•"/>
            </a:pPr>
            <a:r>
              <a:rPr lang="en-GB" b="1" dirty="0"/>
              <a:t>Why does the man have polydactyly</a:t>
            </a:r>
          </a:p>
        </p:txBody>
      </p:sp>
      <p:sp>
        <p:nvSpPr>
          <p:cNvPr id="8" name="TextBox 7">
            <a:extLst>
              <a:ext uri="{FF2B5EF4-FFF2-40B4-BE49-F238E27FC236}">
                <a16:creationId xmlns:a16="http://schemas.microsoft.com/office/drawing/2014/main" id="{DB19414F-4D13-5115-F938-86AC9E2A4B70}"/>
              </a:ext>
            </a:extLst>
          </p:cNvPr>
          <p:cNvSpPr txBox="1"/>
          <p:nvPr/>
        </p:nvSpPr>
        <p:spPr>
          <a:xfrm>
            <a:off x="915927" y="5784654"/>
            <a:ext cx="5585667" cy="2585323"/>
          </a:xfrm>
          <a:prstGeom prst="rect">
            <a:avLst/>
          </a:prstGeom>
          <a:noFill/>
        </p:spPr>
        <p:txBody>
          <a:bodyPr wrap="square" rtlCol="0">
            <a:spAutoFit/>
          </a:bodyPr>
          <a:lstStyle/>
          <a:p>
            <a:r>
              <a:rPr lang="en-GB"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1" name="TextBox 10">
            <a:hlinkClick r:id="rId4"/>
            <a:extLst>
              <a:ext uri="{FF2B5EF4-FFF2-40B4-BE49-F238E27FC236}">
                <a16:creationId xmlns:a16="http://schemas.microsoft.com/office/drawing/2014/main" id="{0BB5A585-A1C8-73E6-E5FE-123DFC913A25}"/>
              </a:ext>
            </a:extLst>
          </p:cNvPr>
          <p:cNvSpPr txBox="1"/>
          <p:nvPr/>
        </p:nvSpPr>
        <p:spPr>
          <a:xfrm>
            <a:off x="356406" y="8324463"/>
            <a:ext cx="4897982" cy="46719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en-GB" sz="2400" b="1" kern="0" dirty="0">
                <a:solidFill>
                  <a:prstClr val="black"/>
                </a:solidFill>
                <a:latin typeface="Arial" panose="020B0604020202020204" pitchFamily="34" charset="0"/>
                <a:ea typeface="Times New Roman" panose="02020603050405020304" pitchFamily="18" charset="0"/>
              </a:rPr>
              <a:t>Link to video</a:t>
            </a:r>
            <a:endParaRPr kumimoji="0" lang="en-GB" sz="2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5D7E5D3-3C1E-816F-6D0A-BCE683892E6F}"/>
              </a:ext>
            </a:extLst>
          </p:cNvPr>
          <p:cNvSpPr txBox="1"/>
          <p:nvPr/>
        </p:nvSpPr>
        <p:spPr>
          <a:xfrm>
            <a:off x="356406" y="1526839"/>
            <a:ext cx="3511596" cy="2554545"/>
          </a:xfrm>
          <a:prstGeom prst="rect">
            <a:avLst/>
          </a:prstGeom>
          <a:noFill/>
        </p:spPr>
        <p:txBody>
          <a:bodyPr wrap="square">
            <a:spAutoFit/>
          </a:bodyPr>
          <a:lstStyle/>
          <a:p>
            <a:pPr algn="just"/>
            <a:r>
              <a:rPr lang="en-GB" sz="2000" dirty="0"/>
              <a:t>The man’s mother also has polydactyly but his father does not. The man is heterozygous for polydactyly.  Explain how the information given above shows that the man is heterozygous for polydactyly.</a:t>
            </a:r>
          </a:p>
        </p:txBody>
      </p:sp>
      <p:pic>
        <p:nvPicPr>
          <p:cNvPr id="3" name="Picture 2">
            <a:extLst>
              <a:ext uri="{FF2B5EF4-FFF2-40B4-BE49-F238E27FC236}">
                <a16:creationId xmlns:a16="http://schemas.microsoft.com/office/drawing/2014/main" id="{99B166B9-636D-E332-5DCB-0FDB2E9B90CC}"/>
              </a:ext>
            </a:extLst>
          </p:cNvPr>
          <p:cNvPicPr>
            <a:picLocks noChangeAspect="1"/>
          </p:cNvPicPr>
          <p:nvPr/>
        </p:nvPicPr>
        <p:blipFill rotWithShape="1">
          <a:blip r:embed="rId5"/>
          <a:srcRect l="72009" t="36516" r="15126" b="39942"/>
          <a:stretch/>
        </p:blipFill>
        <p:spPr>
          <a:xfrm>
            <a:off x="5292703" y="7557123"/>
            <a:ext cx="1273435" cy="1310750"/>
          </a:xfrm>
          <a:prstGeom prst="rect">
            <a:avLst/>
          </a:prstGeom>
        </p:spPr>
      </p:pic>
    </p:spTree>
    <p:custDataLst>
      <p:tags r:id="rId1"/>
    </p:custDataLst>
    <p:extLst>
      <p:ext uri="{BB962C8B-B14F-4D97-AF65-F5344CB8AC3E}">
        <p14:creationId xmlns:p14="http://schemas.microsoft.com/office/powerpoint/2010/main" val="340364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7F95F6-096D-48EC-13EC-04C57A5BA9A1}"/>
              </a:ext>
            </a:extLst>
          </p:cNvPr>
          <p:cNvSpPr/>
          <p:nvPr/>
        </p:nvSpPr>
        <p:spPr>
          <a:xfrm>
            <a:off x="204489" y="205891"/>
            <a:ext cx="6501112" cy="8774336"/>
          </a:xfrm>
          <a:prstGeom prst="rect">
            <a:avLst/>
          </a:prstGeom>
          <a:noFill/>
          <a:ln w="57150">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9F04D79-8F02-5CCD-1AD1-56B03B98564B}"/>
              </a:ext>
            </a:extLst>
          </p:cNvPr>
          <p:cNvSpPr txBox="1"/>
          <p:nvPr/>
        </p:nvSpPr>
        <p:spPr>
          <a:xfrm>
            <a:off x="313898" y="317375"/>
            <a:ext cx="6209732" cy="4587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Inherited Conditions Question</a:t>
            </a:r>
            <a:endParaRPr kumimoji="0" lang="en-GB" sz="2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Online Media 1" title="Inherited Conditions GCSE Biology Practice Question">
            <a:hlinkClick r:id="" action="ppaction://media"/>
            <a:extLst>
              <a:ext uri="{FF2B5EF4-FFF2-40B4-BE49-F238E27FC236}">
                <a16:creationId xmlns:a16="http://schemas.microsoft.com/office/drawing/2014/main" id="{BBD5E9EA-6599-C461-05F1-2C52176030A1}"/>
              </a:ext>
            </a:extLst>
          </p:cNvPr>
          <p:cNvPicPr>
            <a:picLocks noRot="1" noChangeAspect="1"/>
          </p:cNvPicPr>
          <p:nvPr>
            <a:videoFile r:link="rId2"/>
          </p:nvPr>
        </p:nvPicPr>
        <p:blipFill rotWithShape="1">
          <a:blip r:embed="rId4"/>
          <a:srcRect l="22488" r="21990"/>
          <a:stretch/>
        </p:blipFill>
        <p:spPr>
          <a:xfrm>
            <a:off x="522027" y="887639"/>
            <a:ext cx="5813946" cy="7853517"/>
          </a:xfrm>
          <a:prstGeom prst="rect">
            <a:avLst/>
          </a:prstGeom>
        </p:spPr>
      </p:pic>
    </p:spTree>
    <p:custDataLst>
      <p:tags r:id="rId1"/>
    </p:custDataLst>
    <p:extLst>
      <p:ext uri="{BB962C8B-B14F-4D97-AF65-F5344CB8AC3E}">
        <p14:creationId xmlns:p14="http://schemas.microsoft.com/office/powerpoint/2010/main" val="286265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pic>
        <p:nvPicPr>
          <p:cNvPr id="3" name="Picture 2">
            <a:extLst>
              <a:ext uri="{FF2B5EF4-FFF2-40B4-BE49-F238E27FC236}">
                <a16:creationId xmlns:a16="http://schemas.microsoft.com/office/drawing/2014/main" id="{3A7D7BE4-2679-FCE2-6005-417720D5BC09}"/>
              </a:ext>
            </a:extLst>
          </p:cNvPr>
          <p:cNvPicPr>
            <a:picLocks noChangeAspect="1"/>
          </p:cNvPicPr>
          <p:nvPr/>
        </p:nvPicPr>
        <p:blipFill>
          <a:blip r:embed="rId13"/>
          <a:stretch>
            <a:fillRect/>
          </a:stretch>
        </p:blipFill>
        <p:spPr>
          <a:xfrm>
            <a:off x="549037" y="4883916"/>
            <a:ext cx="2447945" cy="1376969"/>
          </a:xfrm>
          <a:prstGeom prst="rect">
            <a:avLst/>
          </a:prstGeom>
        </p:spPr>
      </p:pic>
      <p:sp>
        <p:nvSpPr>
          <p:cNvPr id="15" name="TextBox 14">
            <a:hlinkClick r:id="rId14"/>
            <a:extLst>
              <a:ext uri="{FF2B5EF4-FFF2-40B4-BE49-F238E27FC236}">
                <a16:creationId xmlns:a16="http://schemas.microsoft.com/office/drawing/2014/main" id="{5605A7AB-C96D-4E42-9BE9-6DE9ED81896A}"/>
              </a:ext>
            </a:extLst>
          </p:cNvPr>
          <p:cNvSpPr txBox="1"/>
          <p:nvPr/>
        </p:nvSpPr>
        <p:spPr>
          <a:xfrm>
            <a:off x="3459107" y="544782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p>
        </p:txBody>
      </p:sp>
    </p:spTree>
    <p:extLst>
      <p:ext uri="{BB962C8B-B14F-4D97-AF65-F5344CB8AC3E}">
        <p14:creationId xmlns:p14="http://schemas.microsoft.com/office/powerpoint/2010/main" val="17555148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4.2|4.3|16.8|2.2|17.3|1.6|37.5|1"/>
</p:tagLst>
</file>

<file path=ppt/tags/tag2.xml><?xml version="1.0" encoding="utf-8"?>
<p:tagLst xmlns:a="http://schemas.openxmlformats.org/drawingml/2006/main" xmlns:r="http://schemas.openxmlformats.org/officeDocument/2006/relationships" xmlns:p="http://schemas.openxmlformats.org/presentationml/2006/main">
  <p:tag name="TIMING" val="|44.2|4.3|16.8|2.2|17.3|1.6|37.5|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3724</TotalTime>
  <Words>127</Words>
  <Application>Microsoft Office PowerPoint</Application>
  <PresentationFormat>On-screen Show (4:3)</PresentationFormat>
  <Paragraphs>22</Paragraphs>
  <Slides>3</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Aptos</vt:lpstr>
      <vt:lpstr>Aptos Display</vt:lpstr>
      <vt:lpstr>Arial</vt:lpstr>
      <vt:lpstr>Calibri</vt:lpstr>
      <vt:lpstr>Calibri Light</vt:lpstr>
      <vt:lpstr>Comic Sans MS</vt:lpstr>
      <vt:lpstr>1_Office Theme</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 Chalk</dc:creator>
  <cp:lastModifiedBy>Mr D Chalk</cp:lastModifiedBy>
  <cp:revision>58</cp:revision>
  <dcterms:created xsi:type="dcterms:W3CDTF">2024-01-19T05:37:07Z</dcterms:created>
  <dcterms:modified xsi:type="dcterms:W3CDTF">2024-05-22T13:56:29Z</dcterms:modified>
</cp:coreProperties>
</file>