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The-Control-Release-of-Insulin-Lesson-Activities-4262970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new-ocr-a-level-biology-regulating-insulin-lesson-1146231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-cGYRGFs6xA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4990FA3-5602-4480-BC45-E2F570ACA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6" r="9379"/>
          <a:stretch/>
        </p:blipFill>
        <p:spPr>
          <a:xfrm>
            <a:off x="3221325" y="588938"/>
            <a:ext cx="3629025" cy="17019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5720" y="1489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2000" b="1" dirty="0">
                <a:solidFill>
                  <a:srgbClr val="00B050"/>
                </a:solidFill>
                <a:latin typeface="Comic Sans MS" pitchFamily="66" charset="0"/>
              </a:rPr>
              <a:t>Insulin Production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421689" y="0"/>
            <a:ext cx="243631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Hormonal Communication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6A02BB-8378-4145-8B5E-BADD88695EB4}"/>
              </a:ext>
            </a:extLst>
          </p:cNvPr>
          <p:cNvSpPr/>
          <p:nvPr/>
        </p:nvSpPr>
        <p:spPr>
          <a:xfrm>
            <a:off x="107711" y="843760"/>
            <a:ext cx="3139013" cy="416267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At normal blood glucose concentration levels, potassium channels in the plasma membrane of β cells are open and potassium ions diffuse out of the cell. The inside of the cell is at a potential of —70mV with respect to the outside of the cell.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When blood glucose concentration rises, glucose enters the cell by a glucose transporter.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The glucose is </a:t>
            </a:r>
            <a:r>
              <a:rPr lang="en-US" sz="1150" dirty="0" err="1"/>
              <a:t>metabolised</a:t>
            </a:r>
            <a:r>
              <a:rPr lang="en-US" sz="1150" dirty="0"/>
              <a:t> inside the mitochondria, resulting in the production of ATP.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The ATP binds to potassium channels and causes them to close. They are known as ATP-sensitive potassium channels.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As potassium ions can no longer diffuse out of the cell, the potential difference reduces to around —30mV and </a:t>
            </a:r>
            <a:r>
              <a:rPr lang="en-US" sz="1150" dirty="0" err="1"/>
              <a:t>depolarisation</a:t>
            </a:r>
            <a:r>
              <a:rPr lang="en-US" sz="1150" dirty="0"/>
              <a:t> occurs.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 err="1"/>
              <a:t>Depolarisation</a:t>
            </a:r>
            <a:r>
              <a:rPr lang="en-US" sz="1150" dirty="0"/>
              <a:t> causes the voltage-gated calcium channels to open.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150" dirty="0"/>
              <a:t>Calcium ions enter the cell and cause secretory vesicles to release the insulin they contain by exocytosis.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48C87A-30EA-4C0B-A005-C8F1BBC90DC1}"/>
              </a:ext>
            </a:extLst>
          </p:cNvPr>
          <p:cNvSpPr/>
          <p:nvPr/>
        </p:nvSpPr>
        <p:spPr>
          <a:xfrm>
            <a:off x="3428436" y="6918337"/>
            <a:ext cx="3253744" cy="2092881"/>
          </a:xfrm>
          <a:prstGeom prst="rect">
            <a:avLst/>
          </a:prstGeom>
          <a:ln w="28575">
            <a:solidFill>
              <a:srgbClr val="00B0F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Describe how the release of insulin is controlled by blood glucose concentration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C26E61-EBE7-4DE1-80C1-87BA99EC330E}"/>
              </a:ext>
            </a:extLst>
          </p:cNvPr>
          <p:cNvSpPr txBox="1"/>
          <p:nvPr/>
        </p:nvSpPr>
        <p:spPr>
          <a:xfrm>
            <a:off x="62144" y="447322"/>
            <a:ext cx="3184580" cy="27699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Highlight key words in the information below: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E090A0-01F5-4FBF-8ED6-AB35FE92108E}"/>
              </a:ext>
            </a:extLst>
          </p:cNvPr>
          <p:cNvSpPr/>
          <p:nvPr/>
        </p:nvSpPr>
        <p:spPr>
          <a:xfrm>
            <a:off x="3428435" y="2414642"/>
            <a:ext cx="3240204" cy="446276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is the resting potential of the cell membrane?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</a:t>
            </a:r>
            <a:endParaRPr lang="en-GB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370765-D1D7-43ED-8A66-64F9F5F618A8}"/>
              </a:ext>
            </a:extLst>
          </p:cNvPr>
          <p:cNvSpPr/>
          <p:nvPr/>
        </p:nvSpPr>
        <p:spPr>
          <a:xfrm>
            <a:off x="107711" y="6946023"/>
            <a:ext cx="3139013" cy="2092881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Using the graph above, describe how the time of day affects the release of insulin by the pancreas</a:t>
            </a:r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C736D9-61DA-485D-81B9-758FBE950046}"/>
              </a:ext>
            </a:extLst>
          </p:cNvPr>
          <p:cNvSpPr/>
          <p:nvPr/>
        </p:nvSpPr>
        <p:spPr>
          <a:xfrm>
            <a:off x="3428435" y="3010843"/>
            <a:ext cx="3240204" cy="446276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happens when blood glucose rises?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</a:t>
            </a:r>
            <a:endParaRPr lang="en-GB" sz="12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E61D14-B829-4296-9ACB-255D37F7ADBE}"/>
              </a:ext>
            </a:extLst>
          </p:cNvPr>
          <p:cNvSpPr/>
          <p:nvPr/>
        </p:nvSpPr>
        <p:spPr>
          <a:xfrm>
            <a:off x="3428435" y="3632953"/>
            <a:ext cx="3240204" cy="615553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Inside the cell, what is increased by the presence of glucose?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</a:t>
            </a:r>
            <a:endParaRPr lang="en-GB" sz="12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C4DBB8-CE5C-4A53-8549-1C1BF70EB7B7}"/>
              </a:ext>
            </a:extLst>
          </p:cNvPr>
          <p:cNvSpPr/>
          <p:nvPr/>
        </p:nvSpPr>
        <p:spPr>
          <a:xfrm>
            <a:off x="3428435" y="4424340"/>
            <a:ext cx="3240204" cy="615553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happens when potassium is no longer transported out of the cell?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</a:t>
            </a:r>
            <a:endParaRPr lang="en-GB" sz="12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D3683A-C0A2-4E3C-B97D-7C50C12546F8}"/>
              </a:ext>
            </a:extLst>
          </p:cNvPr>
          <p:cNvSpPr/>
          <p:nvPr/>
        </p:nvSpPr>
        <p:spPr>
          <a:xfrm>
            <a:off x="3441975" y="5215727"/>
            <a:ext cx="3240204" cy="630942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What is the role of calcium ion channels?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</a:t>
            </a:r>
            <a:endParaRPr lang="en-GB" sz="12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BEFC160-9DE5-4A48-A56E-CEAE05AFCA1F}"/>
              </a:ext>
            </a:extLst>
          </p:cNvPr>
          <p:cNvSpPr/>
          <p:nvPr/>
        </p:nvSpPr>
        <p:spPr>
          <a:xfrm>
            <a:off x="3441975" y="5968451"/>
            <a:ext cx="3240204" cy="815608"/>
          </a:xfrm>
          <a:prstGeom prst="rect">
            <a:avLst/>
          </a:prstGeom>
          <a:ln w="28575">
            <a:solidFill>
              <a:srgbClr val="FFFF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/>
              <a:t>Describe exocytosis</a:t>
            </a:r>
            <a:endParaRPr lang="en-US" sz="1100" dirty="0"/>
          </a:p>
          <a:p>
            <a:pPr algn="just"/>
            <a:r>
              <a:rPr lang="en-US" sz="1200" b="1" dirty="0"/>
              <a:t>________________________________________________________________________________________________________________________</a:t>
            </a:r>
            <a:endParaRPr lang="en-GB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777FC-4176-4717-A587-9501369FE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9" t="5864" r="4542" b="18065"/>
          <a:stretch/>
        </p:blipFill>
        <p:spPr>
          <a:xfrm>
            <a:off x="-1" y="5039893"/>
            <a:ext cx="3337297" cy="18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4F74B5-B91C-0F4A-3CCA-2019F1A4AF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89" y="5097734"/>
            <a:ext cx="2124437" cy="119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299</Words>
  <Application>Microsoft Office PowerPoint</Application>
  <PresentationFormat>On-screen Show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Insulin Production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77</cp:revision>
  <dcterms:created xsi:type="dcterms:W3CDTF">2019-02-02T18:17:28Z</dcterms:created>
  <dcterms:modified xsi:type="dcterms:W3CDTF">2024-06-08T15:57:53Z</dcterms:modified>
</cp:coreProperties>
</file>