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7" r:id="rId2"/>
    <p:sldId id="272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5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7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757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3"/>
            <a:ext cx="1478756" cy="774911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3"/>
            <a:ext cx="4350544" cy="774911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438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113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7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613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066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241551"/>
            <a:ext cx="2901255" cy="109855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5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628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922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528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4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9" indent="0">
              <a:buNone/>
              <a:defRPr sz="750"/>
            </a:lvl7pPr>
            <a:lvl8pPr marL="2400240" indent="0">
              <a:buNone/>
              <a:defRPr sz="750"/>
            </a:lvl8pPr>
            <a:lvl9pPr marL="2743131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252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4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9" indent="0">
              <a:buNone/>
              <a:defRPr sz="750"/>
            </a:lvl7pPr>
            <a:lvl8pPr marL="2400240" indent="0">
              <a:buNone/>
              <a:defRPr sz="750"/>
            </a:lvl8pPr>
            <a:lvl9pPr marL="2743131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34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811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1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row: Down 1">
            <a:extLst>
              <a:ext uri="{FF2B5EF4-FFF2-40B4-BE49-F238E27FC236}">
                <a16:creationId xmlns:a16="http://schemas.microsoft.com/office/drawing/2014/main" id="{105F4849-CF2E-4B29-9FCD-8748B7D43435}"/>
              </a:ext>
            </a:extLst>
          </p:cNvPr>
          <p:cNvSpPr/>
          <p:nvPr/>
        </p:nvSpPr>
        <p:spPr>
          <a:xfrm>
            <a:off x="443406" y="549822"/>
            <a:ext cx="5693322" cy="8594178"/>
          </a:xfrm>
          <a:prstGeom prst="downArrow">
            <a:avLst>
              <a:gd name="adj1" fmla="val 50000"/>
              <a:gd name="adj2" fmla="val 40343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628BC1-C0E4-4CFD-9AA2-D9783CA4C568}"/>
              </a:ext>
            </a:extLst>
          </p:cNvPr>
          <p:cNvSpPr txBox="1"/>
          <p:nvPr/>
        </p:nvSpPr>
        <p:spPr>
          <a:xfrm>
            <a:off x="922284" y="6988066"/>
            <a:ext cx="4735567" cy="4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75" b="1" dirty="0">
                <a:latin typeface="Comic Sans MS" panose="030F0702030302020204" pitchFamily="66" charset="0"/>
              </a:rPr>
              <a:t>The History of the Atom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B294BC0-7C81-4A86-B3AA-5CABD39E0DFC}"/>
              </a:ext>
            </a:extLst>
          </p:cNvPr>
          <p:cNvSpPr/>
          <p:nvPr/>
        </p:nvSpPr>
        <p:spPr>
          <a:xfrm>
            <a:off x="1862302" y="564626"/>
            <a:ext cx="2837793" cy="1012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809893-B529-43D5-9457-5466DF9A3DD9}"/>
              </a:ext>
            </a:extLst>
          </p:cNvPr>
          <p:cNvSpPr/>
          <p:nvPr/>
        </p:nvSpPr>
        <p:spPr>
          <a:xfrm>
            <a:off x="1862302" y="1591929"/>
            <a:ext cx="2837793" cy="1012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2CBD186-45FD-4846-A75A-45A4F16CFC51}"/>
              </a:ext>
            </a:extLst>
          </p:cNvPr>
          <p:cNvSpPr/>
          <p:nvPr/>
        </p:nvSpPr>
        <p:spPr>
          <a:xfrm>
            <a:off x="1871171" y="2604429"/>
            <a:ext cx="2837793" cy="1012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B6F5B26-63FE-4CF7-9DAD-4C9BDF1789BE}"/>
              </a:ext>
            </a:extLst>
          </p:cNvPr>
          <p:cNvSpPr/>
          <p:nvPr/>
        </p:nvSpPr>
        <p:spPr>
          <a:xfrm>
            <a:off x="1862301" y="3616929"/>
            <a:ext cx="2837793" cy="1012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67D194-F54A-4112-BFC1-4B9DB8B0C64D}"/>
              </a:ext>
            </a:extLst>
          </p:cNvPr>
          <p:cNvSpPr/>
          <p:nvPr/>
        </p:nvSpPr>
        <p:spPr>
          <a:xfrm>
            <a:off x="1862300" y="4636970"/>
            <a:ext cx="2837793" cy="1012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D2662B1-D9F5-45B1-8E95-5690A5F58538}"/>
              </a:ext>
            </a:extLst>
          </p:cNvPr>
          <p:cNvCxnSpPr/>
          <p:nvPr/>
        </p:nvCxnSpPr>
        <p:spPr>
          <a:xfrm>
            <a:off x="1862300" y="0"/>
            <a:ext cx="0" cy="28720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952524A-8F93-4C89-AEC9-CEF09DB21659}"/>
              </a:ext>
            </a:extLst>
          </p:cNvPr>
          <p:cNvCxnSpPr/>
          <p:nvPr/>
        </p:nvCxnSpPr>
        <p:spPr>
          <a:xfrm>
            <a:off x="4708963" y="0"/>
            <a:ext cx="0" cy="28720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E2C6061-348D-472D-8D7B-687255F769A9}"/>
              </a:ext>
            </a:extLst>
          </p:cNvPr>
          <p:cNvSpPr txBox="1"/>
          <p:nvPr/>
        </p:nvSpPr>
        <p:spPr>
          <a:xfrm>
            <a:off x="1667202" y="190058"/>
            <a:ext cx="3032891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13" b="1" dirty="0"/>
              <a:t>Glue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AB89C31-AA59-46E8-8147-74799BAF54AD}"/>
              </a:ext>
            </a:extLst>
          </p:cNvPr>
          <p:cNvSpPr txBox="1"/>
          <p:nvPr/>
        </p:nvSpPr>
        <p:spPr>
          <a:xfrm>
            <a:off x="1871171" y="562518"/>
            <a:ext cx="3032891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13" b="1" dirty="0"/>
              <a:t>Early ideas: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B794996-9986-4B21-A685-21F310D3A090}"/>
              </a:ext>
            </a:extLst>
          </p:cNvPr>
          <p:cNvSpPr txBox="1"/>
          <p:nvPr/>
        </p:nvSpPr>
        <p:spPr>
          <a:xfrm>
            <a:off x="1862301" y="1597293"/>
            <a:ext cx="3032891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13" b="1" dirty="0"/>
              <a:t>Electron evidence: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6F71957-8C28-4E07-88D4-44A3A04A8D35}"/>
              </a:ext>
            </a:extLst>
          </p:cNvPr>
          <p:cNvSpPr txBox="1"/>
          <p:nvPr/>
        </p:nvSpPr>
        <p:spPr>
          <a:xfrm>
            <a:off x="1871171" y="2620546"/>
            <a:ext cx="3032891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13" b="1" dirty="0"/>
              <a:t>Nucleus evidence: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580C548-5E90-4322-BFA9-9844A47DF770}"/>
              </a:ext>
            </a:extLst>
          </p:cNvPr>
          <p:cNvSpPr txBox="1"/>
          <p:nvPr/>
        </p:nvSpPr>
        <p:spPr>
          <a:xfrm>
            <a:off x="1871171" y="3633287"/>
            <a:ext cx="3032891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13" b="1" dirty="0"/>
              <a:t>Energy level evidence: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376D888-2966-464B-BB92-1CBEDD7D5380}"/>
              </a:ext>
            </a:extLst>
          </p:cNvPr>
          <p:cNvSpPr txBox="1"/>
          <p:nvPr/>
        </p:nvSpPr>
        <p:spPr>
          <a:xfrm>
            <a:off x="1860846" y="4635572"/>
            <a:ext cx="3032891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13" b="1" dirty="0"/>
              <a:t>Evidence of neutrons in the nucleus:</a:t>
            </a:r>
          </a:p>
        </p:txBody>
      </p:sp>
    </p:spTree>
    <p:extLst>
      <p:ext uri="{BB962C8B-B14F-4D97-AF65-F5344CB8AC3E}">
        <p14:creationId xmlns:p14="http://schemas.microsoft.com/office/powerpoint/2010/main" val="2938641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row: Left 1">
            <a:extLst>
              <a:ext uri="{FF2B5EF4-FFF2-40B4-BE49-F238E27FC236}">
                <a16:creationId xmlns:a16="http://schemas.microsoft.com/office/drawing/2014/main" id="{2F0C2A38-BD0B-495F-9D41-EB9E840153F5}"/>
              </a:ext>
            </a:extLst>
          </p:cNvPr>
          <p:cNvSpPr/>
          <p:nvPr/>
        </p:nvSpPr>
        <p:spPr>
          <a:xfrm>
            <a:off x="0" y="0"/>
            <a:ext cx="6858001" cy="4696828"/>
          </a:xfrm>
          <a:prstGeom prst="leftArrow">
            <a:avLst>
              <a:gd name="adj1" fmla="val 60375"/>
              <a:gd name="adj2" fmla="val 50000"/>
            </a:avLst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C2736C8-4BC4-460B-87EC-89B1A6C157D7}"/>
              </a:ext>
            </a:extLst>
          </p:cNvPr>
          <p:cNvSpPr/>
          <p:nvPr/>
        </p:nvSpPr>
        <p:spPr>
          <a:xfrm>
            <a:off x="609099" y="1844622"/>
            <a:ext cx="2504072" cy="12729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563"/>
              </a:spcAft>
            </a:pPr>
            <a:r>
              <a:rPr lang="en-GB" sz="135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Describe how the work of John Newlands and Dmitri Mendeleev led to the arrangement of the modern Periodic Table</a:t>
            </a:r>
            <a:endParaRPr lang="en-GB" sz="1125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Arrow: Left 3">
            <a:extLst>
              <a:ext uri="{FF2B5EF4-FFF2-40B4-BE49-F238E27FC236}">
                <a16:creationId xmlns:a16="http://schemas.microsoft.com/office/drawing/2014/main" id="{8C1DD02C-95A2-4B6C-9595-98D49C11EDE7}"/>
              </a:ext>
            </a:extLst>
          </p:cNvPr>
          <p:cNvSpPr/>
          <p:nvPr/>
        </p:nvSpPr>
        <p:spPr>
          <a:xfrm rot="10800000">
            <a:off x="-1" y="4447172"/>
            <a:ext cx="6858001" cy="4696828"/>
          </a:xfrm>
          <a:prstGeom prst="leftArrow">
            <a:avLst>
              <a:gd name="adj1" fmla="val 60375"/>
              <a:gd name="adj2" fmla="val 50000"/>
            </a:avLst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0F46FA-26F1-4CD5-8936-314A439627F4}"/>
              </a:ext>
            </a:extLst>
          </p:cNvPr>
          <p:cNvSpPr/>
          <p:nvPr/>
        </p:nvSpPr>
        <p:spPr>
          <a:xfrm>
            <a:off x="3618742" y="6046137"/>
            <a:ext cx="2512601" cy="1788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1575" b="1" dirty="0"/>
              <a:t>Use your own knowledge and the data in the summary sheet to compare the chemical and physical properties of transition elements and Group 1 elements.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DD7BC25-FE51-4C1E-9EA9-D852740DDBED}"/>
              </a:ext>
            </a:extLst>
          </p:cNvPr>
          <p:cNvSpPr/>
          <p:nvPr/>
        </p:nvSpPr>
        <p:spPr>
          <a:xfrm>
            <a:off x="3279860" y="933951"/>
            <a:ext cx="3149515" cy="2828925"/>
          </a:xfrm>
          <a:prstGeom prst="rect">
            <a:avLst/>
          </a:prstGeom>
          <a:noFill/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E4FBD37-6ED7-4F9A-B999-8C55744417CC}"/>
              </a:ext>
            </a:extLst>
          </p:cNvPr>
          <p:cNvSpPr txBox="1"/>
          <p:nvPr/>
        </p:nvSpPr>
        <p:spPr>
          <a:xfrm>
            <a:off x="3279860" y="989389"/>
            <a:ext cx="2810878" cy="2758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75" b="1" dirty="0"/>
              <a:t>1)</a:t>
            </a:r>
          </a:p>
          <a:p>
            <a:endParaRPr lang="en-GB" sz="1575" b="1" dirty="0"/>
          </a:p>
          <a:p>
            <a:r>
              <a:rPr lang="en-GB" sz="1575" b="1" dirty="0"/>
              <a:t>2)</a:t>
            </a:r>
          </a:p>
          <a:p>
            <a:endParaRPr lang="en-GB" sz="1575" b="1" dirty="0"/>
          </a:p>
          <a:p>
            <a:r>
              <a:rPr lang="en-GB" sz="1575" b="1" dirty="0"/>
              <a:t>3)</a:t>
            </a:r>
          </a:p>
          <a:p>
            <a:endParaRPr lang="en-GB" sz="1575" b="1" dirty="0"/>
          </a:p>
          <a:p>
            <a:r>
              <a:rPr lang="en-GB" sz="1575" b="1" dirty="0"/>
              <a:t>4)</a:t>
            </a:r>
          </a:p>
          <a:p>
            <a:endParaRPr lang="en-GB" sz="1575" b="1" dirty="0"/>
          </a:p>
          <a:p>
            <a:r>
              <a:rPr lang="en-GB" sz="1575" b="1" dirty="0"/>
              <a:t>5)</a:t>
            </a:r>
          </a:p>
          <a:p>
            <a:endParaRPr lang="en-GB" sz="1575" b="1" dirty="0"/>
          </a:p>
          <a:p>
            <a:r>
              <a:rPr lang="en-GB" sz="1575" b="1" dirty="0"/>
              <a:t>6)</a:t>
            </a:r>
            <a:endParaRPr lang="en-GB" sz="900" b="1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7E638C-5F1E-4729-AEE8-2EF6454A6DE7}"/>
              </a:ext>
            </a:extLst>
          </p:cNvPr>
          <p:cNvSpPr/>
          <p:nvPr/>
        </p:nvSpPr>
        <p:spPr>
          <a:xfrm>
            <a:off x="428623" y="5397248"/>
            <a:ext cx="3149515" cy="2828925"/>
          </a:xfrm>
          <a:prstGeom prst="rect">
            <a:avLst/>
          </a:prstGeom>
          <a:noFill/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D0E8D2A-9B66-4F12-BBF7-CFF513347AE2}"/>
              </a:ext>
            </a:extLst>
          </p:cNvPr>
          <p:cNvSpPr txBox="1"/>
          <p:nvPr/>
        </p:nvSpPr>
        <p:spPr>
          <a:xfrm>
            <a:off x="468982" y="5452685"/>
            <a:ext cx="2810878" cy="2758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75" b="1" dirty="0"/>
              <a:t>1)</a:t>
            </a:r>
          </a:p>
          <a:p>
            <a:endParaRPr lang="en-GB" sz="1575" b="1" dirty="0"/>
          </a:p>
          <a:p>
            <a:r>
              <a:rPr lang="en-GB" sz="1575" b="1" dirty="0"/>
              <a:t>2)</a:t>
            </a:r>
          </a:p>
          <a:p>
            <a:endParaRPr lang="en-GB" sz="1575" b="1" dirty="0"/>
          </a:p>
          <a:p>
            <a:r>
              <a:rPr lang="en-GB" sz="1575" b="1" dirty="0"/>
              <a:t>3)</a:t>
            </a:r>
          </a:p>
          <a:p>
            <a:endParaRPr lang="en-GB" sz="1575" b="1" dirty="0"/>
          </a:p>
          <a:p>
            <a:r>
              <a:rPr lang="en-GB" sz="1575" b="1" dirty="0"/>
              <a:t>4)</a:t>
            </a:r>
          </a:p>
          <a:p>
            <a:endParaRPr lang="en-GB" sz="1575" b="1" dirty="0"/>
          </a:p>
          <a:p>
            <a:r>
              <a:rPr lang="en-GB" sz="1575" b="1" dirty="0"/>
              <a:t>5)</a:t>
            </a:r>
          </a:p>
          <a:p>
            <a:endParaRPr lang="en-GB" sz="1575" b="1" dirty="0"/>
          </a:p>
          <a:p>
            <a:r>
              <a:rPr lang="en-GB" sz="1575" b="1" dirty="0"/>
              <a:t>6)</a:t>
            </a:r>
            <a:endParaRPr lang="en-GB" sz="9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3B45D1D-B311-4FF8-AC65-87A06CBAD445}"/>
              </a:ext>
            </a:extLst>
          </p:cNvPr>
          <p:cNvSpPr txBox="1"/>
          <p:nvPr/>
        </p:nvSpPr>
        <p:spPr>
          <a:xfrm rot="16200000">
            <a:off x="5127243" y="2214487"/>
            <a:ext cx="3032891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13" b="1" dirty="0"/>
              <a:t>Glue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30C9654-8FC8-4184-9EEA-85854EB4E83C}"/>
              </a:ext>
            </a:extLst>
          </p:cNvPr>
          <p:cNvSpPr txBox="1"/>
          <p:nvPr/>
        </p:nvSpPr>
        <p:spPr>
          <a:xfrm rot="16200000">
            <a:off x="-1324771" y="6671482"/>
            <a:ext cx="3032891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13" b="1" dirty="0"/>
              <a:t>Glue</a:t>
            </a:r>
          </a:p>
        </p:txBody>
      </p:sp>
    </p:spTree>
    <p:extLst>
      <p:ext uri="{BB962C8B-B14F-4D97-AF65-F5344CB8AC3E}">
        <p14:creationId xmlns:p14="http://schemas.microsoft.com/office/powerpoint/2010/main" val="254139379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97</Words>
  <Application>Microsoft Office PowerPoint</Application>
  <PresentationFormat>On-screen Show (4:3)</PresentationFormat>
  <Paragraphs>33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5</cp:revision>
  <dcterms:created xsi:type="dcterms:W3CDTF">2024-01-27T12:58:42Z</dcterms:created>
  <dcterms:modified xsi:type="dcterms:W3CDTF">2024-01-27T13:02:55Z</dcterms:modified>
</cp:coreProperties>
</file>