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31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931EEA-486E-4BFF-816B-AFD4C31CF5ED}"/>
              </a:ext>
            </a:extLst>
          </p:cNvPr>
          <p:cNvSpPr/>
          <p:nvPr/>
        </p:nvSpPr>
        <p:spPr>
          <a:xfrm>
            <a:off x="0" y="1596258"/>
            <a:ext cx="585295" cy="37600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C58BEFD-6816-42DB-B357-48E007823F8E}"/>
              </a:ext>
            </a:extLst>
          </p:cNvPr>
          <p:cNvSpPr/>
          <p:nvPr/>
        </p:nvSpPr>
        <p:spPr>
          <a:xfrm>
            <a:off x="585295" y="1596257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ECF937-A2AF-45C1-9ECF-F4A33FF9299D}"/>
              </a:ext>
            </a:extLst>
          </p:cNvPr>
          <p:cNvSpPr/>
          <p:nvPr/>
        </p:nvSpPr>
        <p:spPr>
          <a:xfrm>
            <a:off x="585295" y="2536276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DACD50-1B15-4F01-AE91-72E5042EDF97}"/>
              </a:ext>
            </a:extLst>
          </p:cNvPr>
          <p:cNvSpPr/>
          <p:nvPr/>
        </p:nvSpPr>
        <p:spPr>
          <a:xfrm>
            <a:off x="585294" y="3476295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05F654-2164-4F1A-B6DF-606BFDE7B0EC}"/>
              </a:ext>
            </a:extLst>
          </p:cNvPr>
          <p:cNvSpPr/>
          <p:nvPr/>
        </p:nvSpPr>
        <p:spPr>
          <a:xfrm>
            <a:off x="585294" y="4416314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032882-A2E4-491F-A440-E2CF11AAF13D}"/>
              </a:ext>
            </a:extLst>
          </p:cNvPr>
          <p:cNvSpPr/>
          <p:nvPr/>
        </p:nvSpPr>
        <p:spPr>
          <a:xfrm rot="5400000">
            <a:off x="-1486045" y="3353861"/>
            <a:ext cx="3557384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57175"/>
            <a:r>
              <a:rPr lang="en-GB" sz="2250" b="1" dirty="0">
                <a:solidFill>
                  <a:srgbClr val="333333"/>
                </a:solidFill>
                <a:latin typeface="verdana" panose="020B0604030504040204" pitchFamily="34" charset="0"/>
              </a:rPr>
              <a:t>Mg + Cl</a:t>
            </a:r>
            <a:r>
              <a:rPr lang="en-GB" sz="2250" b="1" baseline="-25000" dirty="0">
                <a:solidFill>
                  <a:srgbClr val="333333"/>
                </a:solidFill>
                <a:latin typeface="verdana" panose="020B0604030504040204" pitchFamily="34" charset="0"/>
              </a:rPr>
              <a:t>2</a:t>
            </a:r>
            <a:r>
              <a:rPr lang="en-GB" sz="2250" b="1" dirty="0">
                <a:solidFill>
                  <a:srgbClr val="333333"/>
                </a:solidFill>
                <a:latin typeface="verdana" panose="020B0604030504040204" pitchFamily="34" charset="0"/>
              </a:rPr>
              <a:t>    →    MgCl</a:t>
            </a:r>
            <a:r>
              <a:rPr lang="en-GB" sz="2250" b="1" baseline="-25000" dirty="0">
                <a:solidFill>
                  <a:srgbClr val="333333"/>
                </a:solidFill>
                <a:latin typeface="verdana" panose="020B0604030504040204" pitchFamily="34" charset="0"/>
              </a:rPr>
              <a:t>2</a:t>
            </a:r>
            <a:endParaRPr lang="en-GB" sz="2250" b="1" dirty="0">
              <a:solidFill>
                <a:srgbClr val="333333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6DD180-7FA1-4940-AC95-0F1D5A8703A4}"/>
              </a:ext>
            </a:extLst>
          </p:cNvPr>
          <p:cNvSpPr txBox="1"/>
          <p:nvPr/>
        </p:nvSpPr>
        <p:spPr>
          <a:xfrm>
            <a:off x="678849" y="1789972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Word equation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599E16-4617-4F8E-86A9-9A26EE31964D}"/>
              </a:ext>
            </a:extLst>
          </p:cNvPr>
          <p:cNvSpPr txBox="1"/>
          <p:nvPr/>
        </p:nvSpPr>
        <p:spPr>
          <a:xfrm>
            <a:off x="625637" y="3728516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Reactants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54EDF0-A24C-4B41-BCCC-6B0B5BC3925F}"/>
              </a:ext>
            </a:extLst>
          </p:cNvPr>
          <p:cNvSpPr txBox="1"/>
          <p:nvPr/>
        </p:nvSpPr>
        <p:spPr>
          <a:xfrm>
            <a:off x="625637" y="4669918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Products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BC7A32-006D-4618-8D7D-4BD0C737BD0C}"/>
              </a:ext>
            </a:extLst>
          </p:cNvPr>
          <p:cNvSpPr txBox="1"/>
          <p:nvPr/>
        </p:nvSpPr>
        <p:spPr>
          <a:xfrm>
            <a:off x="678849" y="2652827"/>
            <a:ext cx="208799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Number of each atom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1A7B0A-2B5D-4A92-AF9F-0B335E12D1FA}"/>
              </a:ext>
            </a:extLst>
          </p:cNvPr>
          <p:cNvSpPr/>
          <p:nvPr/>
        </p:nvSpPr>
        <p:spPr>
          <a:xfrm>
            <a:off x="0" y="5356333"/>
            <a:ext cx="585295" cy="37600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F6DC85-F063-494C-91AC-DDB5D1B162C5}"/>
              </a:ext>
            </a:extLst>
          </p:cNvPr>
          <p:cNvSpPr/>
          <p:nvPr/>
        </p:nvSpPr>
        <p:spPr>
          <a:xfrm>
            <a:off x="585295" y="5356333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15260A-0DD5-4964-B8A7-E6CCDA8E022B}"/>
              </a:ext>
            </a:extLst>
          </p:cNvPr>
          <p:cNvSpPr/>
          <p:nvPr/>
        </p:nvSpPr>
        <p:spPr>
          <a:xfrm>
            <a:off x="585295" y="6296352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E50E64F-E051-4A59-ABC3-277CA8CA7D17}"/>
              </a:ext>
            </a:extLst>
          </p:cNvPr>
          <p:cNvSpPr/>
          <p:nvPr/>
        </p:nvSpPr>
        <p:spPr>
          <a:xfrm>
            <a:off x="585294" y="7236371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B3CD73-CAA1-4F32-AB92-8E21D1D6D71C}"/>
              </a:ext>
            </a:extLst>
          </p:cNvPr>
          <p:cNvSpPr/>
          <p:nvPr/>
        </p:nvSpPr>
        <p:spPr>
          <a:xfrm>
            <a:off x="585294" y="8176390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3385BF0-20F8-48FD-B644-BE9FC6100582}"/>
              </a:ext>
            </a:extLst>
          </p:cNvPr>
          <p:cNvSpPr/>
          <p:nvPr/>
        </p:nvSpPr>
        <p:spPr>
          <a:xfrm rot="5400000">
            <a:off x="-1480435" y="7113937"/>
            <a:ext cx="3546164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57175"/>
            <a:r>
              <a:rPr lang="en-GB" sz="2250" dirty="0">
                <a:solidFill>
                  <a:srgbClr val="333333"/>
                </a:solidFill>
                <a:latin typeface="verdana" panose="020B0604030504040204" pitchFamily="34" charset="0"/>
              </a:rPr>
              <a:t>2Na + Cl</a:t>
            </a:r>
            <a:r>
              <a:rPr lang="en-GB" sz="2250" baseline="-25000" dirty="0">
                <a:solidFill>
                  <a:srgbClr val="333333"/>
                </a:solidFill>
                <a:latin typeface="verdana" panose="020B0604030504040204" pitchFamily="34" charset="0"/>
              </a:rPr>
              <a:t>2</a:t>
            </a:r>
            <a:r>
              <a:rPr lang="en-GB" sz="2250" dirty="0">
                <a:solidFill>
                  <a:srgbClr val="333333"/>
                </a:solidFill>
                <a:latin typeface="verdana" panose="020B0604030504040204" pitchFamily="34" charset="0"/>
              </a:rPr>
              <a:t>    →    2NaCl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715F55-5237-4BBD-AD66-8DCFC081CB83}"/>
              </a:ext>
            </a:extLst>
          </p:cNvPr>
          <p:cNvSpPr txBox="1"/>
          <p:nvPr/>
        </p:nvSpPr>
        <p:spPr>
          <a:xfrm>
            <a:off x="678849" y="5550048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Word equation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6E8E6D-80B1-493F-90FB-176F38835E23}"/>
              </a:ext>
            </a:extLst>
          </p:cNvPr>
          <p:cNvSpPr txBox="1"/>
          <p:nvPr/>
        </p:nvSpPr>
        <p:spPr>
          <a:xfrm>
            <a:off x="625637" y="7488591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Reactants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4A7F44-991B-48ED-A7E4-B67456B77FCE}"/>
              </a:ext>
            </a:extLst>
          </p:cNvPr>
          <p:cNvSpPr txBox="1"/>
          <p:nvPr/>
        </p:nvSpPr>
        <p:spPr>
          <a:xfrm>
            <a:off x="625637" y="8429994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Products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D83D0F-9B00-48A0-9335-7C3003C3B99E}"/>
              </a:ext>
            </a:extLst>
          </p:cNvPr>
          <p:cNvSpPr txBox="1"/>
          <p:nvPr/>
        </p:nvSpPr>
        <p:spPr>
          <a:xfrm>
            <a:off x="678849" y="6412902"/>
            <a:ext cx="208799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Number of each atom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28199A8-A638-4A1C-A7F6-CD50EA54B4FE}"/>
              </a:ext>
            </a:extLst>
          </p:cNvPr>
          <p:cNvSpPr/>
          <p:nvPr/>
        </p:nvSpPr>
        <p:spPr>
          <a:xfrm>
            <a:off x="4091154" y="1596257"/>
            <a:ext cx="585295" cy="37600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280DFB-355C-4110-9A80-C3E168E743D9}"/>
              </a:ext>
            </a:extLst>
          </p:cNvPr>
          <p:cNvSpPr/>
          <p:nvPr/>
        </p:nvSpPr>
        <p:spPr>
          <a:xfrm>
            <a:off x="4676449" y="1596257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113D27-D6C5-4E67-B92B-C124E775B284}"/>
              </a:ext>
            </a:extLst>
          </p:cNvPr>
          <p:cNvSpPr/>
          <p:nvPr/>
        </p:nvSpPr>
        <p:spPr>
          <a:xfrm>
            <a:off x="4676448" y="2536276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2B435EC-01BD-4AAF-8BB9-C04312BD8641}"/>
              </a:ext>
            </a:extLst>
          </p:cNvPr>
          <p:cNvSpPr/>
          <p:nvPr/>
        </p:nvSpPr>
        <p:spPr>
          <a:xfrm>
            <a:off x="4676448" y="3476295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84F4514-FFB9-47A5-96E7-997852C9BF89}"/>
              </a:ext>
            </a:extLst>
          </p:cNvPr>
          <p:cNvSpPr/>
          <p:nvPr/>
        </p:nvSpPr>
        <p:spPr>
          <a:xfrm>
            <a:off x="4676447" y="4416314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C109F57-9C27-4BD9-93D7-4212EA717DEC}"/>
              </a:ext>
            </a:extLst>
          </p:cNvPr>
          <p:cNvSpPr/>
          <p:nvPr/>
        </p:nvSpPr>
        <p:spPr>
          <a:xfrm rot="5400000">
            <a:off x="2510371" y="3353861"/>
            <a:ext cx="3746860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57175"/>
            <a:r>
              <a:rPr lang="en-GB" sz="2250" dirty="0">
                <a:solidFill>
                  <a:srgbClr val="333333"/>
                </a:solidFill>
                <a:latin typeface="verdana" panose="020B0604030504040204" pitchFamily="34" charset="0"/>
              </a:rPr>
              <a:t>4Fe + 3O</a:t>
            </a:r>
            <a:r>
              <a:rPr lang="en-GB" sz="2250" baseline="-25000" dirty="0">
                <a:solidFill>
                  <a:srgbClr val="333333"/>
                </a:solidFill>
                <a:latin typeface="verdana" panose="020B0604030504040204" pitchFamily="34" charset="0"/>
              </a:rPr>
              <a:t>2</a:t>
            </a:r>
            <a:r>
              <a:rPr lang="en-GB" sz="2250" dirty="0">
                <a:solidFill>
                  <a:srgbClr val="333333"/>
                </a:solidFill>
                <a:latin typeface="verdana" panose="020B0604030504040204" pitchFamily="34" charset="0"/>
              </a:rPr>
              <a:t>    →    2Fe</a:t>
            </a:r>
            <a:r>
              <a:rPr lang="en-GB" sz="2250" baseline="-25000" dirty="0">
                <a:solidFill>
                  <a:srgbClr val="333333"/>
                </a:solidFill>
                <a:latin typeface="verdana" panose="020B0604030504040204" pitchFamily="34" charset="0"/>
              </a:rPr>
              <a:t>2</a:t>
            </a:r>
            <a:r>
              <a:rPr lang="en-GB" sz="2250" dirty="0">
                <a:solidFill>
                  <a:srgbClr val="333333"/>
                </a:solidFill>
                <a:latin typeface="verdana" panose="020B0604030504040204" pitchFamily="34" charset="0"/>
              </a:rPr>
              <a:t>O</a:t>
            </a:r>
            <a:r>
              <a:rPr lang="en-GB" sz="2250" baseline="-25000" dirty="0">
                <a:solidFill>
                  <a:srgbClr val="333333"/>
                </a:solidFill>
                <a:latin typeface="verdana" panose="020B0604030504040204" pitchFamily="34" charset="0"/>
              </a:rPr>
              <a:t>3</a:t>
            </a:r>
            <a:endParaRPr lang="en-GB" sz="2250" dirty="0">
              <a:solidFill>
                <a:srgbClr val="333333"/>
              </a:solidFill>
              <a:latin typeface="verdana" panose="020B060403050404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977C7C-9626-4283-A03A-4BC863C41FD9}"/>
              </a:ext>
            </a:extLst>
          </p:cNvPr>
          <p:cNvSpPr txBox="1"/>
          <p:nvPr/>
        </p:nvSpPr>
        <p:spPr>
          <a:xfrm>
            <a:off x="4770002" y="1789971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Word equation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CE46EC-1AFB-4DF8-81FE-BBD62C3B0A21}"/>
              </a:ext>
            </a:extLst>
          </p:cNvPr>
          <p:cNvSpPr txBox="1"/>
          <p:nvPr/>
        </p:nvSpPr>
        <p:spPr>
          <a:xfrm>
            <a:off x="4716791" y="3728515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Reactants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2FAEB1-13CA-4B47-9242-EE259487E43F}"/>
              </a:ext>
            </a:extLst>
          </p:cNvPr>
          <p:cNvSpPr txBox="1"/>
          <p:nvPr/>
        </p:nvSpPr>
        <p:spPr>
          <a:xfrm>
            <a:off x="4716791" y="4669917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Products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E262780-11C5-4CA8-8549-CBC14A5E586B}"/>
              </a:ext>
            </a:extLst>
          </p:cNvPr>
          <p:cNvSpPr txBox="1"/>
          <p:nvPr/>
        </p:nvSpPr>
        <p:spPr>
          <a:xfrm>
            <a:off x="4770002" y="2652826"/>
            <a:ext cx="208799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Number of each atom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0D13DD-0C48-430A-935D-A76752A233B9}"/>
              </a:ext>
            </a:extLst>
          </p:cNvPr>
          <p:cNvSpPr/>
          <p:nvPr/>
        </p:nvSpPr>
        <p:spPr>
          <a:xfrm>
            <a:off x="4091154" y="5358166"/>
            <a:ext cx="585295" cy="37600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A5BBC92-D69F-42D2-B9E7-8560D96C8F36}"/>
              </a:ext>
            </a:extLst>
          </p:cNvPr>
          <p:cNvSpPr/>
          <p:nvPr/>
        </p:nvSpPr>
        <p:spPr>
          <a:xfrm>
            <a:off x="4676449" y="5358166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CD46792-103E-4F7C-8041-D6218AFFAE90}"/>
              </a:ext>
            </a:extLst>
          </p:cNvPr>
          <p:cNvSpPr/>
          <p:nvPr/>
        </p:nvSpPr>
        <p:spPr>
          <a:xfrm>
            <a:off x="4676448" y="6298185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F4BA94C-6A5E-4AAC-87F0-CA5EB6D3A2FD}"/>
              </a:ext>
            </a:extLst>
          </p:cNvPr>
          <p:cNvSpPr/>
          <p:nvPr/>
        </p:nvSpPr>
        <p:spPr>
          <a:xfrm>
            <a:off x="4676448" y="7238204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A08F3F2-3073-444C-8FE0-FD6AEA30F7EB}"/>
              </a:ext>
            </a:extLst>
          </p:cNvPr>
          <p:cNvSpPr/>
          <p:nvPr/>
        </p:nvSpPr>
        <p:spPr>
          <a:xfrm>
            <a:off x="4676447" y="8178223"/>
            <a:ext cx="2181553" cy="940019"/>
          </a:xfrm>
          <a:prstGeom prst="rect">
            <a:avLst/>
          </a:prstGeom>
          <a:solidFill>
            <a:schemeClr val="bg1"/>
          </a:solidFill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1D50CBF-1508-45E2-B7C5-8ADCF432C5A3}"/>
              </a:ext>
            </a:extLst>
          </p:cNvPr>
          <p:cNvSpPr/>
          <p:nvPr/>
        </p:nvSpPr>
        <p:spPr>
          <a:xfrm rot="5400000">
            <a:off x="2640374" y="7167707"/>
            <a:ext cx="3486852" cy="3347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257175"/>
            <a:r>
              <a:rPr lang="en-GB" sz="1575" dirty="0">
                <a:solidFill>
                  <a:srgbClr val="333333"/>
                </a:solidFill>
                <a:latin typeface="verdana" panose="020B0604030504040204" pitchFamily="34" charset="0"/>
              </a:rPr>
              <a:t>2Na + 2H</a:t>
            </a:r>
            <a:r>
              <a:rPr lang="en-GB" sz="1575" baseline="-25000" dirty="0">
                <a:solidFill>
                  <a:srgbClr val="333333"/>
                </a:solidFill>
                <a:latin typeface="verdana" panose="020B0604030504040204" pitchFamily="34" charset="0"/>
              </a:rPr>
              <a:t>2</a:t>
            </a:r>
            <a:r>
              <a:rPr lang="en-GB" sz="1575" dirty="0">
                <a:solidFill>
                  <a:srgbClr val="333333"/>
                </a:solidFill>
                <a:latin typeface="verdana" panose="020B0604030504040204" pitchFamily="34" charset="0"/>
              </a:rPr>
              <a:t>O    →    2NaOH + H</a:t>
            </a:r>
            <a:r>
              <a:rPr lang="en-GB" sz="1575" baseline="-25000" dirty="0">
                <a:solidFill>
                  <a:srgbClr val="333333"/>
                </a:solidFill>
                <a:latin typeface="verdana" panose="020B0604030504040204" pitchFamily="34" charset="0"/>
              </a:rPr>
              <a:t>2.</a:t>
            </a:r>
            <a:endParaRPr lang="en-GB" sz="1575" dirty="0">
              <a:solidFill>
                <a:srgbClr val="333333"/>
              </a:solidFill>
              <a:latin typeface="verdana" panose="020B060403050404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4A59C5-6D54-49F0-8C25-8220674AAF9F}"/>
              </a:ext>
            </a:extLst>
          </p:cNvPr>
          <p:cNvSpPr txBox="1"/>
          <p:nvPr/>
        </p:nvSpPr>
        <p:spPr>
          <a:xfrm>
            <a:off x="4770002" y="5551881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Word equation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E4D41B-6D25-409E-A1ED-679A280BE5ED}"/>
              </a:ext>
            </a:extLst>
          </p:cNvPr>
          <p:cNvSpPr txBox="1"/>
          <p:nvPr/>
        </p:nvSpPr>
        <p:spPr>
          <a:xfrm>
            <a:off x="4716791" y="7490425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Reactants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14EBF0-AA36-4BB3-BE5C-D4CC7A4BA939}"/>
              </a:ext>
            </a:extLst>
          </p:cNvPr>
          <p:cNvSpPr txBox="1"/>
          <p:nvPr/>
        </p:nvSpPr>
        <p:spPr>
          <a:xfrm>
            <a:off x="4716791" y="8431827"/>
            <a:ext cx="223476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Products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AEC714-F77C-49D6-86EA-97392DCBB164}"/>
              </a:ext>
            </a:extLst>
          </p:cNvPr>
          <p:cNvSpPr txBox="1"/>
          <p:nvPr/>
        </p:nvSpPr>
        <p:spPr>
          <a:xfrm>
            <a:off x="4770002" y="6414736"/>
            <a:ext cx="208799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475" b="1" dirty="0">
                <a:solidFill>
                  <a:prstClr val="black"/>
                </a:solidFill>
                <a:latin typeface="Calibri" panose="020F0502020204030204"/>
              </a:rPr>
              <a:t>Number of each atom</a:t>
            </a:r>
          </a:p>
        </p:txBody>
      </p:sp>
    </p:spTree>
    <p:extLst>
      <p:ext uri="{BB962C8B-B14F-4D97-AF65-F5344CB8AC3E}">
        <p14:creationId xmlns:p14="http://schemas.microsoft.com/office/powerpoint/2010/main" val="249632698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14</cp:revision>
  <dcterms:created xsi:type="dcterms:W3CDTF">2024-01-27T12:58:42Z</dcterms:created>
  <dcterms:modified xsi:type="dcterms:W3CDTF">2024-01-27T13:10:34Z</dcterms:modified>
</cp:coreProperties>
</file>