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D7972B6-6D39-454B-9070-B47BEF65775F}"/>
              </a:ext>
            </a:extLst>
          </p:cNvPr>
          <p:cNvSpPr/>
          <p:nvPr/>
        </p:nvSpPr>
        <p:spPr>
          <a:xfrm>
            <a:off x="121820" y="2516139"/>
            <a:ext cx="3050098" cy="715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57175"/>
            <a:r>
              <a:rPr lang="en-GB" sz="1013" dirty="0">
                <a:solidFill>
                  <a:prstClr val="black"/>
                </a:solidFill>
                <a:latin typeface="Calibri" panose="020F0502020204030204"/>
              </a:rPr>
              <a:t>Copper(II) oxide is an insoluble base</a:t>
            </a:r>
          </a:p>
          <a:p>
            <a:pPr defTabSz="257175"/>
            <a:endParaRPr lang="en-GB" sz="1013" dirty="0">
              <a:solidFill>
                <a:prstClr val="black"/>
              </a:solidFill>
              <a:latin typeface="Calibri" panose="020F0502020204030204"/>
            </a:endParaRPr>
          </a:p>
          <a:p>
            <a:pPr defTabSz="257175"/>
            <a:r>
              <a:rPr lang="en-GB" sz="1013" dirty="0">
                <a:solidFill>
                  <a:prstClr val="black"/>
                </a:solidFill>
                <a:latin typeface="Calibri" panose="020F0502020204030204"/>
              </a:rPr>
              <a:t>Describe how you could make crystals of copper(II) </a:t>
            </a:r>
            <a:r>
              <a:rPr lang="en-GB" sz="1013" dirty="0" err="1">
                <a:solidFill>
                  <a:prstClr val="black"/>
                </a:solidFill>
                <a:latin typeface="Calibri" panose="020F0502020204030204"/>
              </a:rPr>
              <a:t>sulfate</a:t>
            </a:r>
            <a:r>
              <a:rPr lang="en-GB" sz="1013" dirty="0">
                <a:solidFill>
                  <a:prstClr val="black"/>
                </a:solidFill>
                <a:latin typeface="Calibri" panose="020F0502020204030204"/>
              </a:rPr>
              <a:t> from copper(II) oxide.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487F33-5784-450F-9FDE-4D842E2F7509}"/>
              </a:ext>
            </a:extLst>
          </p:cNvPr>
          <p:cNvSpPr/>
          <p:nvPr/>
        </p:nvSpPr>
        <p:spPr>
          <a:xfrm>
            <a:off x="239129" y="6555904"/>
            <a:ext cx="3129602" cy="243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57175"/>
            <a:r>
              <a:rPr lang="en-GB" sz="1013" dirty="0">
                <a:solidFill>
                  <a:prstClr val="black"/>
                </a:solidFill>
                <a:latin typeface="Calibri" panose="020F0502020204030204"/>
              </a:rPr>
              <a:t>The salt called potassium chloride is made when potassium hydroxide solution reacts with hydrochloric acid.</a:t>
            </a:r>
          </a:p>
          <a:p>
            <a:pPr algn="just" defTabSz="257175"/>
            <a:endParaRPr lang="en-GB" sz="1013" dirty="0">
              <a:solidFill>
                <a:prstClr val="black"/>
              </a:solidFill>
              <a:latin typeface="Calibri" panose="020F0502020204030204"/>
            </a:endParaRPr>
          </a:p>
          <a:p>
            <a:pPr algn="just" defTabSz="257175"/>
            <a:r>
              <a:rPr lang="en-GB" sz="1013" dirty="0">
                <a:solidFill>
                  <a:prstClr val="black"/>
                </a:solidFill>
                <a:latin typeface="Calibri" panose="020F0502020204030204"/>
              </a:rPr>
              <a:t>Describe a method for making crystals of potassium chloride from potassium hydroxide solution and hydrochloric acid.</a:t>
            </a:r>
          </a:p>
          <a:p>
            <a:pPr algn="just" defTabSz="257175"/>
            <a:endParaRPr lang="en-GB" sz="1013" dirty="0">
              <a:solidFill>
                <a:prstClr val="black"/>
              </a:solidFill>
              <a:latin typeface="Calibri" panose="020F0502020204030204"/>
            </a:endParaRPr>
          </a:p>
          <a:p>
            <a:pPr algn="just" defTabSz="257175"/>
            <a:r>
              <a:rPr lang="en-GB" sz="1013" b="1" dirty="0">
                <a:solidFill>
                  <a:prstClr val="black"/>
                </a:solidFill>
                <a:latin typeface="Calibri" panose="020F0502020204030204"/>
              </a:rPr>
              <a:t>In this method you should:</a:t>
            </a:r>
          </a:p>
          <a:p>
            <a:pPr marL="160734" indent="-160734" algn="just" defTabSz="257175">
              <a:buFont typeface="Arial" panose="020B0604020202020204" pitchFamily="34" charset="0"/>
              <a:buChar char="•"/>
            </a:pPr>
            <a:r>
              <a:rPr lang="en-GB" sz="1013" dirty="0">
                <a:solidFill>
                  <a:prstClr val="black"/>
                </a:solidFill>
                <a:latin typeface="Calibri" panose="020F0502020204030204"/>
              </a:rPr>
              <a:t>describe how you will add the correct amount of the hydrochloric acid to neutralise the potassium hydroxide solution</a:t>
            </a:r>
          </a:p>
          <a:p>
            <a:pPr marL="160734" indent="-160734" algn="just" defTabSz="257175">
              <a:buFont typeface="Arial" panose="020B0604020202020204" pitchFamily="34" charset="0"/>
              <a:buChar char="•"/>
            </a:pPr>
            <a:r>
              <a:rPr lang="en-GB" sz="1013" dirty="0">
                <a:solidFill>
                  <a:prstClr val="black"/>
                </a:solidFill>
                <a:latin typeface="Calibri" panose="020F0502020204030204"/>
              </a:rPr>
              <a:t>describe how you will get crystals of potassium chloride.</a:t>
            </a:r>
          </a:p>
          <a:p>
            <a:pPr defTabSz="257175"/>
            <a:endParaRPr lang="en-GB" sz="1013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915155-ED45-4494-B54E-90E3648A693E}"/>
              </a:ext>
            </a:extLst>
          </p:cNvPr>
          <p:cNvSpPr/>
          <p:nvPr/>
        </p:nvSpPr>
        <p:spPr>
          <a:xfrm>
            <a:off x="121820" y="6388769"/>
            <a:ext cx="3397417" cy="2556251"/>
          </a:xfrm>
          <a:prstGeom prst="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2BBEC5-35BE-4C42-8B08-BFEFEFBD229F}"/>
              </a:ext>
            </a:extLst>
          </p:cNvPr>
          <p:cNvSpPr/>
          <p:nvPr/>
        </p:nvSpPr>
        <p:spPr>
          <a:xfrm>
            <a:off x="121820" y="2470823"/>
            <a:ext cx="3397417" cy="2556251"/>
          </a:xfrm>
          <a:prstGeom prst="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64B447-41A0-4095-B20E-CEC33A20684D}"/>
              </a:ext>
            </a:extLst>
          </p:cNvPr>
          <p:cNvSpPr/>
          <p:nvPr/>
        </p:nvSpPr>
        <p:spPr>
          <a:xfrm>
            <a:off x="121820" y="5878929"/>
            <a:ext cx="3397417" cy="509839"/>
          </a:xfrm>
          <a:prstGeom prst="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AD096B-407E-438F-B18D-A3F43E426B63}"/>
              </a:ext>
            </a:extLst>
          </p:cNvPr>
          <p:cNvSpPr/>
          <p:nvPr/>
        </p:nvSpPr>
        <p:spPr>
          <a:xfrm>
            <a:off x="121820" y="1960984"/>
            <a:ext cx="3397417" cy="509839"/>
          </a:xfrm>
          <a:prstGeom prst="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1C8B78-240D-4791-B4E8-943CF4133732}"/>
              </a:ext>
            </a:extLst>
          </p:cNvPr>
          <p:cNvSpPr txBox="1"/>
          <p:nvPr/>
        </p:nvSpPr>
        <p:spPr>
          <a:xfrm>
            <a:off x="1073011" y="2023694"/>
            <a:ext cx="1461837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025" b="1" dirty="0">
                <a:solidFill>
                  <a:prstClr val="black"/>
                </a:solidFill>
                <a:latin typeface="Calibri" panose="020F0502020204030204"/>
              </a:rPr>
              <a:t>Fold &amp; Glue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21933D-FADE-4F7B-B2C9-6697FC575287}"/>
              </a:ext>
            </a:extLst>
          </p:cNvPr>
          <p:cNvSpPr txBox="1"/>
          <p:nvPr/>
        </p:nvSpPr>
        <p:spPr>
          <a:xfrm>
            <a:off x="915950" y="5966032"/>
            <a:ext cx="1461837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025" b="1" dirty="0">
                <a:solidFill>
                  <a:prstClr val="black"/>
                </a:solidFill>
                <a:latin typeface="Calibri" panose="020F0502020204030204"/>
              </a:rPr>
              <a:t>Fold &amp; Glue</a:t>
            </a:r>
          </a:p>
        </p:txBody>
      </p:sp>
      <p:pic>
        <p:nvPicPr>
          <p:cNvPr id="1029" name="Picture 5" descr="Image result for making copper sulphate">
            <a:extLst>
              <a:ext uri="{FF2B5EF4-FFF2-40B4-BE49-F238E27FC236}">
                <a16:creationId xmlns:a16="http://schemas.microsoft.com/office/drawing/2014/main" id="{66CDFDA3-3FA5-4E44-BFC8-4A97CA619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61" y="3358460"/>
            <a:ext cx="2746257" cy="148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5817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101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</cp:revision>
  <dcterms:created xsi:type="dcterms:W3CDTF">2024-01-27T12:58:42Z</dcterms:created>
  <dcterms:modified xsi:type="dcterms:W3CDTF">2024-01-27T13:04:30Z</dcterms:modified>
</cp:coreProperties>
</file>