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9"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7" d="100"/>
          <a:sy n="47" d="100"/>
        </p:scale>
        <p:origin x="15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506C6D-9B3B-4A6C-822F-05B4F52687DA}" type="datetimeFigureOut">
              <a:rPr lang="en-GB" smtClean="0"/>
              <a:t>27/01/2024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21517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506C6D-9B3B-4A6C-822F-05B4F52687DA}" type="datetimeFigureOut">
              <a:rPr lang="en-GB" smtClean="0"/>
              <a:t>27/01/2024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378575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3"/>
            <a:ext cx="4350544" cy="774911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506C6D-9B3B-4A6C-822F-05B4F52687DA}" type="datetimeFigureOut">
              <a:rPr lang="en-GB" smtClean="0"/>
              <a:t>27/01/2024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361043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506C6D-9B3B-4A6C-822F-05B4F52687DA}" type="datetimeFigureOut">
              <a:rPr lang="en-GB" smtClean="0"/>
              <a:t>27/01/2024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378511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7"/>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506C6D-9B3B-4A6C-822F-05B4F52687DA}" type="datetimeFigureOut">
              <a:rPr lang="en-GB" smtClean="0"/>
              <a:t>27/01/2024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281461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506C6D-9B3B-4A6C-822F-05B4F52687DA}" type="datetimeFigureOut">
              <a:rPr lang="en-GB" smtClean="0"/>
              <a:t>27/01/2024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43106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92" indent="0">
              <a:buNone/>
              <a:defRPr sz="1500" b="1"/>
            </a:lvl2pPr>
            <a:lvl3pPr marL="685783" indent="0">
              <a:buNone/>
              <a:defRPr sz="1350"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Edit Master text styles</a:t>
            </a:r>
          </a:p>
        </p:txBody>
      </p:sp>
      <p:sp>
        <p:nvSpPr>
          <p:cNvPr id="4" name="Content Placeholder 3"/>
          <p:cNvSpPr>
            <a:spLocks noGrp="1"/>
          </p:cNvSpPr>
          <p:nvPr>
            <p:ph sz="half" idx="2"/>
          </p:nvPr>
        </p:nvSpPr>
        <p:spPr>
          <a:xfrm>
            <a:off x="472382"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92" indent="0">
              <a:buNone/>
              <a:defRPr sz="1500" b="1"/>
            </a:lvl2pPr>
            <a:lvl3pPr marL="685783" indent="0">
              <a:buNone/>
              <a:defRPr sz="1350"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506C6D-9B3B-4A6C-822F-05B4F52687DA}" type="datetimeFigureOut">
              <a:rPr lang="en-GB" smtClean="0"/>
              <a:t>27/01/2024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705628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506C6D-9B3B-4A6C-822F-05B4F52687DA}" type="datetimeFigureOut">
              <a:rPr lang="en-GB" smtClean="0"/>
              <a:t>27/01/2024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1331922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06C6D-9B3B-4A6C-822F-05B4F52687DA}" type="datetimeFigureOut">
              <a:rPr lang="en-GB" smtClean="0"/>
              <a:t>27/01/2024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426652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1200"/>
            </a:lvl1pPr>
            <a:lvl2pPr marL="342892" indent="0">
              <a:buNone/>
              <a:defRPr sz="1050"/>
            </a:lvl2pPr>
            <a:lvl3pPr marL="685783" indent="0">
              <a:buNone/>
              <a:defRPr sz="900"/>
            </a:lvl3pPr>
            <a:lvl4pPr marL="1028674" indent="0">
              <a:buNone/>
              <a:defRPr sz="750"/>
            </a:lvl4pPr>
            <a:lvl5pPr marL="1371566" indent="0">
              <a:buNone/>
              <a:defRPr sz="750"/>
            </a:lvl5pPr>
            <a:lvl6pPr marL="1714457" indent="0">
              <a:buNone/>
              <a:defRPr sz="750"/>
            </a:lvl6pPr>
            <a:lvl7pPr marL="2057349" indent="0">
              <a:buNone/>
              <a:defRPr sz="750"/>
            </a:lvl7pPr>
            <a:lvl8pPr marL="2400240" indent="0">
              <a:buNone/>
              <a:defRPr sz="750"/>
            </a:lvl8pPr>
            <a:lvl9pPr marL="2743131"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E506C6D-9B3B-4A6C-822F-05B4F52687DA}" type="datetimeFigureOut">
              <a:rPr lang="en-GB" smtClean="0"/>
              <a:t>27/01/2024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336425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892"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1200"/>
            </a:lvl1pPr>
            <a:lvl2pPr marL="342892" indent="0">
              <a:buNone/>
              <a:defRPr sz="1050"/>
            </a:lvl2pPr>
            <a:lvl3pPr marL="685783" indent="0">
              <a:buNone/>
              <a:defRPr sz="900"/>
            </a:lvl3pPr>
            <a:lvl4pPr marL="1028674" indent="0">
              <a:buNone/>
              <a:defRPr sz="750"/>
            </a:lvl4pPr>
            <a:lvl5pPr marL="1371566" indent="0">
              <a:buNone/>
              <a:defRPr sz="750"/>
            </a:lvl5pPr>
            <a:lvl6pPr marL="1714457" indent="0">
              <a:buNone/>
              <a:defRPr sz="750"/>
            </a:lvl6pPr>
            <a:lvl7pPr marL="2057349" indent="0">
              <a:buNone/>
              <a:defRPr sz="750"/>
            </a:lvl7pPr>
            <a:lvl8pPr marL="2400240" indent="0">
              <a:buNone/>
              <a:defRPr sz="750"/>
            </a:lvl8pPr>
            <a:lvl9pPr marL="2743131"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E506C6D-9B3B-4A6C-822F-05B4F52687DA}" type="datetimeFigureOut">
              <a:rPr lang="en-GB" smtClean="0"/>
              <a:t>27/01/2024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DA1050-4CDE-4A14-B827-A413F6B75A11}" type="slidenum">
              <a:rPr lang="en-GB" smtClean="0"/>
              <a:t>‹#›</a:t>
            </a:fld>
            <a:endParaRPr lang="en-GB"/>
          </a:p>
        </p:txBody>
      </p:sp>
    </p:spTree>
    <p:extLst>
      <p:ext uri="{BB962C8B-B14F-4D97-AF65-F5344CB8AC3E}">
        <p14:creationId xmlns:p14="http://schemas.microsoft.com/office/powerpoint/2010/main" val="57134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E506C6D-9B3B-4A6C-822F-05B4F52687DA}" type="datetimeFigureOut">
              <a:rPr lang="en-GB" smtClean="0"/>
              <a:t>27/01/2024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6DA1050-4CDE-4A14-B827-A413F6B75A11}" type="slidenum">
              <a:rPr lang="en-GB" smtClean="0"/>
              <a:t>‹#›</a:t>
            </a:fld>
            <a:endParaRPr lang="en-GB"/>
          </a:p>
        </p:txBody>
      </p:sp>
    </p:spTree>
    <p:extLst>
      <p:ext uri="{BB962C8B-B14F-4D97-AF65-F5344CB8AC3E}">
        <p14:creationId xmlns:p14="http://schemas.microsoft.com/office/powerpoint/2010/main" val="32218111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4"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9"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1"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last furnace. Iron ore, carbon, limestone enter at top. Air enters at side near bottom. Three zones. Air into zone 1, waste gases out above zone 3. Slag out below zone 1, iron out at very bottom.">
            <a:extLst>
              <a:ext uri="{FF2B5EF4-FFF2-40B4-BE49-F238E27FC236}">
                <a16:creationId xmlns:a16="http://schemas.microsoft.com/office/drawing/2014/main" id="{83162699-EB29-4B17-A5EC-2F7A9D041F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511"/>
          <a:stretch/>
        </p:blipFill>
        <p:spPr bwMode="auto">
          <a:xfrm>
            <a:off x="3343275" y="691081"/>
            <a:ext cx="2924996" cy="322503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190E0000-E120-4009-9B8F-4FFE656DF731}"/>
              </a:ext>
            </a:extLst>
          </p:cNvPr>
          <p:cNvSpPr/>
          <p:nvPr/>
        </p:nvSpPr>
        <p:spPr>
          <a:xfrm>
            <a:off x="425669" y="34841"/>
            <a:ext cx="5835212" cy="4221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endParaRPr lang="en-GB" sz="1013">
              <a:solidFill>
                <a:prstClr val="white"/>
              </a:solidFill>
              <a:latin typeface="Calibri" panose="020F0502020204030204"/>
            </a:endParaRPr>
          </a:p>
        </p:txBody>
      </p:sp>
      <p:cxnSp>
        <p:nvCxnSpPr>
          <p:cNvPr id="4" name="Straight Connector 3">
            <a:extLst>
              <a:ext uri="{FF2B5EF4-FFF2-40B4-BE49-F238E27FC236}">
                <a16:creationId xmlns:a16="http://schemas.microsoft.com/office/drawing/2014/main" id="{ED5B5942-140F-4551-9C89-10CC526CC729}"/>
              </a:ext>
            </a:extLst>
          </p:cNvPr>
          <p:cNvCxnSpPr>
            <a:stCxn id="2" idx="2"/>
            <a:endCxn id="2" idx="0"/>
          </p:cNvCxnSpPr>
          <p:nvPr/>
        </p:nvCxnSpPr>
        <p:spPr>
          <a:xfrm flipV="1">
            <a:off x="3343275" y="34841"/>
            <a:ext cx="0" cy="4221217"/>
          </a:xfrm>
          <a:prstGeom prst="line">
            <a:avLst/>
          </a:prstGeom>
          <a:ln w="38100">
            <a:prstDash val="lgDash"/>
          </a:ln>
        </p:spPr>
        <p:style>
          <a:lnRef idx="1">
            <a:schemeClr val="dk1"/>
          </a:lnRef>
          <a:fillRef idx="0">
            <a:schemeClr val="dk1"/>
          </a:fillRef>
          <a:effectRef idx="0">
            <a:schemeClr val="dk1"/>
          </a:effectRef>
          <a:fontRef idx="minor">
            <a:schemeClr val="tx1"/>
          </a:fontRef>
        </p:style>
      </p:cxnSp>
      <p:cxnSp>
        <p:nvCxnSpPr>
          <p:cNvPr id="5" name="Straight Connector 4">
            <a:extLst>
              <a:ext uri="{FF2B5EF4-FFF2-40B4-BE49-F238E27FC236}">
                <a16:creationId xmlns:a16="http://schemas.microsoft.com/office/drawing/2014/main" id="{379C8584-3BFA-4E4E-863A-2B024E0279E1}"/>
              </a:ext>
            </a:extLst>
          </p:cNvPr>
          <p:cNvCxnSpPr>
            <a:cxnSpLocks/>
          </p:cNvCxnSpPr>
          <p:nvPr/>
        </p:nvCxnSpPr>
        <p:spPr>
          <a:xfrm>
            <a:off x="425669" y="3916114"/>
            <a:ext cx="5835212" cy="0"/>
          </a:xfrm>
          <a:prstGeom prst="line">
            <a:avLst/>
          </a:prstGeom>
          <a:ln w="38100">
            <a:prstDash val="lgDash"/>
          </a:ln>
        </p:spPr>
        <p:style>
          <a:lnRef idx="1">
            <a:schemeClr val="dk1"/>
          </a:lnRef>
          <a:fillRef idx="0">
            <a:schemeClr val="dk1"/>
          </a:fillRef>
          <a:effectRef idx="0">
            <a:schemeClr val="dk1"/>
          </a:effectRef>
          <a:fontRef idx="minor">
            <a:schemeClr val="tx1"/>
          </a:fontRef>
        </p:style>
      </p:cxnSp>
      <p:sp>
        <p:nvSpPr>
          <p:cNvPr id="10" name="Rectangle 9">
            <a:extLst>
              <a:ext uri="{FF2B5EF4-FFF2-40B4-BE49-F238E27FC236}">
                <a16:creationId xmlns:a16="http://schemas.microsoft.com/office/drawing/2014/main" id="{04935996-E474-43EA-9B06-5D0657A2947A}"/>
              </a:ext>
            </a:extLst>
          </p:cNvPr>
          <p:cNvSpPr/>
          <p:nvPr/>
        </p:nvSpPr>
        <p:spPr>
          <a:xfrm>
            <a:off x="425669" y="34842"/>
            <a:ext cx="2917606" cy="1027589"/>
          </a:xfrm>
          <a:prstGeom prst="rect">
            <a:avLst/>
          </a:prstGeom>
        </p:spPr>
        <p:txBody>
          <a:bodyPr wrap="square">
            <a:spAutoFit/>
          </a:bodyPr>
          <a:lstStyle/>
          <a:p>
            <a:pPr algn="just" defTabSz="257175"/>
            <a:r>
              <a:rPr lang="en-GB" sz="1013" dirty="0">
                <a:solidFill>
                  <a:prstClr val="black"/>
                </a:solidFill>
                <a:latin typeface="Calibri" panose="020F0502020204030204"/>
              </a:rPr>
              <a:t>Iron is extracted from iron ore in a huge container called a blast furnace. Iron ores such as haematite contain iron(III) oxide, Fe2O3. The oxygen must be removed from the iron(III) oxide in order to leave the iron behind. Reactions in which oxygen is removed are called reduction reactions.</a:t>
            </a:r>
          </a:p>
        </p:txBody>
      </p:sp>
      <p:sp>
        <p:nvSpPr>
          <p:cNvPr id="12" name="Rectangle 11">
            <a:extLst>
              <a:ext uri="{FF2B5EF4-FFF2-40B4-BE49-F238E27FC236}">
                <a16:creationId xmlns:a16="http://schemas.microsoft.com/office/drawing/2014/main" id="{A1D1E62E-6133-409F-B3B5-CA81F8DB784D}"/>
              </a:ext>
            </a:extLst>
          </p:cNvPr>
          <p:cNvSpPr/>
          <p:nvPr/>
        </p:nvSpPr>
        <p:spPr>
          <a:xfrm>
            <a:off x="429365" y="1106704"/>
            <a:ext cx="2917606" cy="2586349"/>
          </a:xfrm>
          <a:prstGeom prst="rect">
            <a:avLst/>
          </a:prstGeom>
        </p:spPr>
        <p:txBody>
          <a:bodyPr wrap="square">
            <a:spAutoFit/>
          </a:bodyPr>
          <a:lstStyle/>
          <a:p>
            <a:pPr algn="just" defTabSz="257175"/>
            <a:r>
              <a:rPr lang="en-GB" sz="1013" dirty="0">
                <a:solidFill>
                  <a:prstClr val="black"/>
                </a:solidFill>
                <a:latin typeface="Calibri" panose="020F0502020204030204"/>
              </a:rPr>
              <a:t>Carbon is more reactive than iron, so it can displace iron from iron(III) oxide. Here are the equations for the reaction:</a:t>
            </a:r>
          </a:p>
          <a:p>
            <a:pPr algn="just" defTabSz="257175"/>
            <a:endParaRPr lang="en-GB" sz="1013" dirty="0">
              <a:solidFill>
                <a:prstClr val="black"/>
              </a:solidFill>
              <a:latin typeface="Calibri" panose="020F0502020204030204"/>
            </a:endParaRPr>
          </a:p>
          <a:p>
            <a:pPr algn="just" defTabSz="257175"/>
            <a:r>
              <a:rPr lang="en-GB" sz="1013" dirty="0">
                <a:solidFill>
                  <a:prstClr val="black"/>
                </a:solidFill>
                <a:latin typeface="Calibri" panose="020F0502020204030204"/>
              </a:rPr>
              <a:t>Iron(III) oxide + carbon → iron + carbon dioxide</a:t>
            </a:r>
          </a:p>
          <a:p>
            <a:pPr algn="just" defTabSz="257175"/>
            <a:r>
              <a:rPr lang="en-GB" sz="1013" dirty="0">
                <a:solidFill>
                  <a:prstClr val="black"/>
                </a:solidFill>
                <a:latin typeface="Calibri" panose="020F0502020204030204"/>
              </a:rPr>
              <a:t>2Fe2O3(s) + 3C(s) → 4Fe(l) + 3CO2(g)</a:t>
            </a:r>
          </a:p>
          <a:p>
            <a:pPr algn="just" defTabSz="257175"/>
            <a:endParaRPr lang="en-GB" sz="1013" dirty="0">
              <a:solidFill>
                <a:prstClr val="black"/>
              </a:solidFill>
              <a:latin typeface="Calibri" panose="020F0502020204030204"/>
            </a:endParaRPr>
          </a:p>
          <a:p>
            <a:pPr algn="just" defTabSz="257175"/>
            <a:r>
              <a:rPr lang="en-GB" sz="1013" dirty="0">
                <a:solidFill>
                  <a:prstClr val="black"/>
                </a:solidFill>
                <a:latin typeface="Calibri" panose="020F0502020204030204"/>
              </a:rPr>
              <a:t>In this reaction, the iron(III) oxide is reduced to iron, and the carbon is oxidised to carbon dioxide.</a:t>
            </a:r>
          </a:p>
          <a:p>
            <a:pPr algn="just" defTabSz="257175"/>
            <a:r>
              <a:rPr lang="en-GB" sz="1013" dirty="0">
                <a:solidFill>
                  <a:prstClr val="black"/>
                </a:solidFill>
                <a:latin typeface="Calibri" panose="020F0502020204030204"/>
              </a:rPr>
              <a:t>In the blast furnace, it is so hot that carbon monoxide can be used, in place of carbon, to reduce the iron(III) oxide:</a:t>
            </a:r>
          </a:p>
          <a:p>
            <a:pPr algn="just" defTabSz="257175"/>
            <a:endParaRPr lang="en-GB" sz="1013" dirty="0">
              <a:solidFill>
                <a:prstClr val="black"/>
              </a:solidFill>
              <a:latin typeface="Calibri" panose="020F0502020204030204"/>
            </a:endParaRPr>
          </a:p>
          <a:p>
            <a:pPr algn="just" defTabSz="257175"/>
            <a:r>
              <a:rPr lang="en-GB" sz="1013" dirty="0">
                <a:solidFill>
                  <a:prstClr val="black"/>
                </a:solidFill>
                <a:latin typeface="Calibri" panose="020F0502020204030204"/>
              </a:rPr>
              <a:t>iron(III) oxide + carbon monoxide → iron + carbon dioxide</a:t>
            </a:r>
          </a:p>
          <a:p>
            <a:pPr algn="just" defTabSz="257175"/>
            <a:r>
              <a:rPr lang="en-GB" sz="1013" dirty="0">
                <a:solidFill>
                  <a:prstClr val="black"/>
                </a:solidFill>
                <a:latin typeface="Calibri" panose="020F0502020204030204"/>
              </a:rPr>
              <a:t>Fe2O3(s) + 3CO(s) → 2Fe(l) + 3CO2(g)</a:t>
            </a:r>
          </a:p>
        </p:txBody>
      </p:sp>
      <p:sp>
        <p:nvSpPr>
          <p:cNvPr id="13" name="TextBox 12">
            <a:extLst>
              <a:ext uri="{FF2B5EF4-FFF2-40B4-BE49-F238E27FC236}">
                <a16:creationId xmlns:a16="http://schemas.microsoft.com/office/drawing/2014/main" id="{3B04BA89-9E3E-4DAC-B5C8-0F4E33209265}"/>
              </a:ext>
            </a:extLst>
          </p:cNvPr>
          <p:cNvSpPr txBox="1"/>
          <p:nvPr/>
        </p:nvSpPr>
        <p:spPr>
          <a:xfrm>
            <a:off x="3454591" y="119816"/>
            <a:ext cx="2709933" cy="507831"/>
          </a:xfrm>
          <a:prstGeom prst="rect">
            <a:avLst/>
          </a:prstGeom>
          <a:noFill/>
        </p:spPr>
        <p:txBody>
          <a:bodyPr wrap="square" rtlCol="0">
            <a:spAutoFit/>
          </a:bodyPr>
          <a:lstStyle/>
          <a:p>
            <a:pPr algn="ctr" defTabSz="257175"/>
            <a:r>
              <a:rPr lang="en-GB" sz="1350" b="1" dirty="0">
                <a:solidFill>
                  <a:prstClr val="black"/>
                </a:solidFill>
                <a:latin typeface="Comic Sans MS" panose="030F0702030302020204" pitchFamily="66" charset="0"/>
              </a:rPr>
              <a:t>Iron Production in the Blast Furnace</a:t>
            </a:r>
          </a:p>
        </p:txBody>
      </p:sp>
      <p:pic>
        <p:nvPicPr>
          <p:cNvPr id="15" name="Picture 2" descr="Blast furnace. Iron ore, carbon, limestone enter at top. Air enters at side near bottom. Three zones. Air into zone 1, waste gases out above zone 3. Slag out below zone 1, iron out at very bottom.">
            <a:extLst>
              <a:ext uri="{FF2B5EF4-FFF2-40B4-BE49-F238E27FC236}">
                <a16:creationId xmlns:a16="http://schemas.microsoft.com/office/drawing/2014/main" id="{7724ACB2-A78F-42DE-8697-0C6257EBDB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511"/>
          <a:stretch/>
        </p:blipFill>
        <p:spPr bwMode="auto">
          <a:xfrm>
            <a:off x="3335885" y="5568539"/>
            <a:ext cx="2924996" cy="3225033"/>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FEA2EF80-F3CE-4B0F-9027-20073D2CCC63}"/>
              </a:ext>
            </a:extLst>
          </p:cNvPr>
          <p:cNvSpPr/>
          <p:nvPr/>
        </p:nvSpPr>
        <p:spPr>
          <a:xfrm>
            <a:off x="418279" y="4912299"/>
            <a:ext cx="5835212" cy="4221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endParaRPr lang="en-GB" sz="1013">
              <a:solidFill>
                <a:prstClr val="white"/>
              </a:solidFill>
              <a:latin typeface="Calibri" panose="020F0502020204030204"/>
            </a:endParaRPr>
          </a:p>
        </p:txBody>
      </p:sp>
      <p:cxnSp>
        <p:nvCxnSpPr>
          <p:cNvPr id="17" name="Straight Connector 16">
            <a:extLst>
              <a:ext uri="{FF2B5EF4-FFF2-40B4-BE49-F238E27FC236}">
                <a16:creationId xmlns:a16="http://schemas.microsoft.com/office/drawing/2014/main" id="{A5676132-2A94-4A80-BA2F-08819D57DC0D}"/>
              </a:ext>
            </a:extLst>
          </p:cNvPr>
          <p:cNvCxnSpPr>
            <a:stCxn id="16" idx="2"/>
            <a:endCxn id="16" idx="0"/>
          </p:cNvCxnSpPr>
          <p:nvPr/>
        </p:nvCxnSpPr>
        <p:spPr>
          <a:xfrm flipV="1">
            <a:off x="3335885" y="4912299"/>
            <a:ext cx="0" cy="4221217"/>
          </a:xfrm>
          <a:prstGeom prst="line">
            <a:avLst/>
          </a:prstGeom>
          <a:ln w="38100">
            <a:prstDash val="lgDash"/>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C86591F-E534-4E8E-9CB1-74B60ECFE3EF}"/>
              </a:ext>
            </a:extLst>
          </p:cNvPr>
          <p:cNvCxnSpPr>
            <a:cxnSpLocks/>
          </p:cNvCxnSpPr>
          <p:nvPr/>
        </p:nvCxnSpPr>
        <p:spPr>
          <a:xfrm>
            <a:off x="418279" y="8793571"/>
            <a:ext cx="5835212" cy="0"/>
          </a:xfrm>
          <a:prstGeom prst="line">
            <a:avLst/>
          </a:prstGeom>
          <a:ln w="38100">
            <a:prstDash val="lgDash"/>
          </a:ln>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ABC55062-3D7D-4290-92B6-EAD7D01ED47D}"/>
              </a:ext>
            </a:extLst>
          </p:cNvPr>
          <p:cNvSpPr/>
          <p:nvPr/>
        </p:nvSpPr>
        <p:spPr>
          <a:xfrm>
            <a:off x="418279" y="4912299"/>
            <a:ext cx="2917606" cy="1027589"/>
          </a:xfrm>
          <a:prstGeom prst="rect">
            <a:avLst/>
          </a:prstGeom>
        </p:spPr>
        <p:txBody>
          <a:bodyPr wrap="square">
            <a:spAutoFit/>
          </a:bodyPr>
          <a:lstStyle/>
          <a:p>
            <a:pPr algn="just" defTabSz="257175"/>
            <a:r>
              <a:rPr lang="en-GB" sz="1013" dirty="0">
                <a:solidFill>
                  <a:prstClr val="black"/>
                </a:solidFill>
                <a:latin typeface="Calibri" panose="020F0502020204030204"/>
              </a:rPr>
              <a:t>Iron is extracted from iron ore in a huge container called a blast furnace. Iron ores such as haematite contain iron(III) oxide, Fe2O3. The oxygen must be removed from the iron(III) oxide in order to leave the iron behind. Reactions in which oxygen is removed are called reduction reactions.</a:t>
            </a:r>
          </a:p>
        </p:txBody>
      </p:sp>
      <p:sp>
        <p:nvSpPr>
          <p:cNvPr id="20" name="Rectangle 19">
            <a:extLst>
              <a:ext uri="{FF2B5EF4-FFF2-40B4-BE49-F238E27FC236}">
                <a16:creationId xmlns:a16="http://schemas.microsoft.com/office/drawing/2014/main" id="{A739FA02-E6D8-4230-8D67-321E75D2CB0C}"/>
              </a:ext>
            </a:extLst>
          </p:cNvPr>
          <p:cNvSpPr/>
          <p:nvPr/>
        </p:nvSpPr>
        <p:spPr>
          <a:xfrm>
            <a:off x="421975" y="5984161"/>
            <a:ext cx="2917606" cy="2586349"/>
          </a:xfrm>
          <a:prstGeom prst="rect">
            <a:avLst/>
          </a:prstGeom>
        </p:spPr>
        <p:txBody>
          <a:bodyPr wrap="square">
            <a:spAutoFit/>
          </a:bodyPr>
          <a:lstStyle/>
          <a:p>
            <a:pPr algn="just" defTabSz="257175"/>
            <a:r>
              <a:rPr lang="en-GB" sz="1013" dirty="0">
                <a:solidFill>
                  <a:prstClr val="black"/>
                </a:solidFill>
                <a:latin typeface="Calibri" panose="020F0502020204030204"/>
              </a:rPr>
              <a:t>Carbon is more reactive than iron, so it can displace iron from iron(III) oxide. Here are the equations for the reaction:</a:t>
            </a:r>
          </a:p>
          <a:p>
            <a:pPr algn="just" defTabSz="257175"/>
            <a:endParaRPr lang="en-GB" sz="1013" dirty="0">
              <a:solidFill>
                <a:prstClr val="black"/>
              </a:solidFill>
              <a:latin typeface="Calibri" panose="020F0502020204030204"/>
            </a:endParaRPr>
          </a:p>
          <a:p>
            <a:pPr algn="just" defTabSz="257175"/>
            <a:r>
              <a:rPr lang="en-GB" sz="1013" dirty="0">
                <a:solidFill>
                  <a:prstClr val="black"/>
                </a:solidFill>
                <a:latin typeface="Calibri" panose="020F0502020204030204"/>
              </a:rPr>
              <a:t>Iron(III) oxide + carbon → iron + carbon dioxide</a:t>
            </a:r>
          </a:p>
          <a:p>
            <a:pPr algn="just" defTabSz="257175"/>
            <a:r>
              <a:rPr lang="en-GB" sz="1013" dirty="0">
                <a:solidFill>
                  <a:prstClr val="black"/>
                </a:solidFill>
                <a:latin typeface="Calibri" panose="020F0502020204030204"/>
              </a:rPr>
              <a:t>2Fe2O3(s) + 3C(s) → 4Fe(l) + 3CO2(g)</a:t>
            </a:r>
          </a:p>
          <a:p>
            <a:pPr algn="just" defTabSz="257175"/>
            <a:endParaRPr lang="en-GB" sz="1013" dirty="0">
              <a:solidFill>
                <a:prstClr val="black"/>
              </a:solidFill>
              <a:latin typeface="Calibri" panose="020F0502020204030204"/>
            </a:endParaRPr>
          </a:p>
          <a:p>
            <a:pPr algn="just" defTabSz="257175"/>
            <a:r>
              <a:rPr lang="en-GB" sz="1013" dirty="0">
                <a:solidFill>
                  <a:prstClr val="black"/>
                </a:solidFill>
                <a:latin typeface="Calibri" panose="020F0502020204030204"/>
              </a:rPr>
              <a:t>In this reaction, the iron(III) oxide is reduced to iron, and the carbon is oxidised to carbon dioxide.</a:t>
            </a:r>
          </a:p>
          <a:p>
            <a:pPr algn="just" defTabSz="257175"/>
            <a:r>
              <a:rPr lang="en-GB" sz="1013" dirty="0">
                <a:solidFill>
                  <a:prstClr val="black"/>
                </a:solidFill>
                <a:latin typeface="Calibri" panose="020F0502020204030204"/>
              </a:rPr>
              <a:t>In the blast furnace, it is so hot that carbon monoxide can be used, in place of carbon, to reduce the iron(III) oxide:</a:t>
            </a:r>
          </a:p>
          <a:p>
            <a:pPr algn="just" defTabSz="257175"/>
            <a:endParaRPr lang="en-GB" sz="1013" dirty="0">
              <a:solidFill>
                <a:prstClr val="black"/>
              </a:solidFill>
              <a:latin typeface="Calibri" panose="020F0502020204030204"/>
            </a:endParaRPr>
          </a:p>
          <a:p>
            <a:pPr algn="just" defTabSz="257175"/>
            <a:r>
              <a:rPr lang="en-GB" sz="1013" dirty="0">
                <a:solidFill>
                  <a:prstClr val="black"/>
                </a:solidFill>
                <a:latin typeface="Calibri" panose="020F0502020204030204"/>
              </a:rPr>
              <a:t>iron(III) oxide + carbon monoxide → iron + carbon dioxide</a:t>
            </a:r>
          </a:p>
          <a:p>
            <a:pPr algn="just" defTabSz="257175"/>
            <a:r>
              <a:rPr lang="en-GB" sz="1013" dirty="0">
                <a:solidFill>
                  <a:prstClr val="black"/>
                </a:solidFill>
                <a:latin typeface="Calibri" panose="020F0502020204030204"/>
              </a:rPr>
              <a:t>Fe2O3(s) + 3CO(s) → 2Fe(l) + 3CO2(g)</a:t>
            </a:r>
          </a:p>
        </p:txBody>
      </p:sp>
      <p:sp>
        <p:nvSpPr>
          <p:cNvPr id="21" name="TextBox 20">
            <a:extLst>
              <a:ext uri="{FF2B5EF4-FFF2-40B4-BE49-F238E27FC236}">
                <a16:creationId xmlns:a16="http://schemas.microsoft.com/office/drawing/2014/main" id="{2EC3DB6A-66E3-4500-A50D-83D1712BA2D4}"/>
              </a:ext>
            </a:extLst>
          </p:cNvPr>
          <p:cNvSpPr txBox="1"/>
          <p:nvPr/>
        </p:nvSpPr>
        <p:spPr>
          <a:xfrm>
            <a:off x="3447201" y="4997273"/>
            <a:ext cx="2709933" cy="507831"/>
          </a:xfrm>
          <a:prstGeom prst="rect">
            <a:avLst/>
          </a:prstGeom>
          <a:noFill/>
        </p:spPr>
        <p:txBody>
          <a:bodyPr wrap="square" rtlCol="0">
            <a:spAutoFit/>
          </a:bodyPr>
          <a:lstStyle/>
          <a:p>
            <a:pPr algn="ctr" defTabSz="257175"/>
            <a:r>
              <a:rPr lang="en-GB" sz="1350" b="1" dirty="0">
                <a:solidFill>
                  <a:prstClr val="black"/>
                </a:solidFill>
                <a:latin typeface="Comic Sans MS" panose="030F0702030302020204" pitchFamily="66" charset="0"/>
              </a:rPr>
              <a:t>Iron Production in the Blast Furnace</a:t>
            </a:r>
          </a:p>
        </p:txBody>
      </p:sp>
    </p:spTree>
    <p:extLst>
      <p:ext uri="{BB962C8B-B14F-4D97-AF65-F5344CB8AC3E}">
        <p14:creationId xmlns:p14="http://schemas.microsoft.com/office/powerpoint/2010/main" val="1855458662"/>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420</Words>
  <Application>Microsoft Office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6</cp:revision>
  <dcterms:created xsi:type="dcterms:W3CDTF">2024-01-27T12:58:42Z</dcterms:created>
  <dcterms:modified xsi:type="dcterms:W3CDTF">2024-01-27T13:03:50Z</dcterms:modified>
</cp:coreProperties>
</file>