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64" r:id="rId3"/>
    <p:sldId id="257" r:id="rId4"/>
    <p:sldId id="265" r:id="rId5"/>
    <p:sldId id="258" r:id="rId6"/>
    <p:sldId id="266" r:id="rId7"/>
    <p:sldId id="259" r:id="rId8"/>
    <p:sldId id="267" r:id="rId9"/>
    <p:sldId id="260" r:id="rId10"/>
    <p:sldId id="268" r:id="rId11"/>
    <p:sldId id="261" r:id="rId12"/>
    <p:sldId id="262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5" autoAdjust="0"/>
    <p:restoredTop sz="93842" autoAdjust="0"/>
  </p:normalViewPr>
  <p:slideViewPr>
    <p:cSldViewPr snapToGrid="0">
      <p:cViewPr varScale="1">
        <p:scale>
          <a:sx n="59" d="100"/>
          <a:sy n="59" d="100"/>
        </p:scale>
        <p:origin x="2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E5B54-55CF-4BA6-BA29-C357E4A19D4E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40346-8FAA-4C15-AF65-E706555FC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395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40346-8FAA-4C15-AF65-E706555FCC4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677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40346-8FAA-4C15-AF65-E706555FCC4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305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40346-8FAA-4C15-AF65-E706555FCC4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719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40346-8FAA-4C15-AF65-E706555FCC4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5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40346-8FAA-4C15-AF65-E706555FCC4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812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40346-8FAA-4C15-AF65-E706555FCC4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113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95195-6150-4E85-8178-8EE901D4C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579A4-74B0-4C36-8C6F-32E0F0F6F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53729-25E9-475F-B16B-0D14D2F42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F55DE-AF24-416D-AA72-77ACFCDAAFFD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D8E1B-E422-496E-A571-836832876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48C11-4884-41D4-940F-BD0989A0A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79DA-164A-4668-8C10-AA106F24B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863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25772-7EFD-4387-BE6D-56B7E3E37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86DD58-E93D-459A-999F-38DF4D1FF0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F1CCC-A6FA-4D8E-ABF3-6A92D71E3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F55DE-AF24-416D-AA72-77ACFCDAAFFD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F2082-A5BC-4A4D-8F49-290170DA0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2A9D0-3299-4FC2-AA42-834B6EDB1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79DA-164A-4668-8C10-AA106F24B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71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F2A9A6-375C-491B-8054-E0009D4BC7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79034A-E499-4E27-9CAC-B1F6A9DAC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A86E2-D17E-4710-8F9C-D38F0C898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F55DE-AF24-416D-AA72-77ACFCDAAFFD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3F2BB-1488-4BB5-A7E1-A02B6B76A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C5314-473D-4558-B19B-CEB58915D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79DA-164A-4668-8C10-AA106F24B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296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C3806-A4D1-138E-CCD2-A64950912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D094E2-3DBA-FA15-A382-286702E8AA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7A6B3-691A-D360-FDE9-139EA04B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67E56-BA17-7E61-ECCF-C04D64E9B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595B0-865C-F2F0-AA69-607E85754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625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14782-2214-0FB9-9010-6FB9E5123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8EB9E-DDE6-7BD7-4EEB-4BE0E56D7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83AE6-6BB2-546A-5E59-F6F273D0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39523-B108-58C5-3054-62D7B44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FA84D-655D-1388-E66F-C83C43535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43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18EB3-72D8-0836-4993-7C57FB6EE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39A238-07CD-9E15-4576-05EC63FA6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E6A7F-51C9-AF6B-09B7-B31FBAD32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B3FA2-D5C2-B848-BADB-CC780131D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F5E2E-5E82-42EE-E160-DD8B5A847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266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AE188-260D-54D8-A412-0EE6AD343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F0630-5CFF-0F1B-75EB-D9F6DEC926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593D4-343C-765F-EDA8-0E8003FB4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61FC83-37CA-578C-C5BC-750C8A17B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2DAE99-E483-6713-F658-46A3F33B5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3F7D47-8299-AD24-E5E2-0BD68006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995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C6DA6-ECF8-B112-9B01-304FC626F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C746B-C33A-E8CB-E16D-5DEE083E7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C988C-3A24-1206-A936-4BCF0E33F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7EA050-EFFA-DDAA-9432-B521DD6574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973A87-A7E3-61EA-6FD7-41ED1F3644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45CDD-15F1-321D-DABA-855F9D0E8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CF2B17-5467-7A2D-0374-FBBA5530D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B432D2-D8E6-B90D-FFB7-B3BFBB07A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928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934C3-BE19-07EF-CD24-C0AFC2A26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BBAA46-E2CC-C3CB-AC63-2A7842E8A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A5D6B9-FFD9-2338-DBCF-7597C0CED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060FA1-05CE-C058-004F-D6B78850C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220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BEE653-E4B1-7E33-1F07-C66B0BE68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BBD2C3-2E1C-C03A-8CC1-0D6A20E13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5AE6A-16C1-E835-46C9-A5C2EBBC8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994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D511F-7FEF-C5D1-0AEB-72A2812E3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83DCA-59AE-7C61-F76D-09975CA44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87C19D-8614-D86A-0DD5-3E2C2B3C3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82E041-D797-2EA9-A2E5-740CF0CB7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0C6F5F-5413-59BC-E04D-39A4A21BB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7751E-6B49-8301-AE48-C21EB87BD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412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E81E-5F39-4A82-AA8B-5D28002F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9F48F-9C0E-4CFD-AD32-8DB3DCC21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83462-DD59-4D85-AAF8-0347EDAA1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F55DE-AF24-416D-AA72-77ACFCDAAFFD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F614E-58C0-4525-8ECD-49FFB9322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EB5BA-0814-4907-A4C1-D669D82FD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79DA-164A-4668-8C10-AA106F24B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2963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7BEF1-87A7-55D6-F0FD-A9F2458E6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0BD753-0479-9442-5D2E-EC3B23FC19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EEB3FD-EC0B-72FB-D3DD-42B4B0BC0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90F4-5286-BBCF-F95C-8A9D43558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34954-CF36-EA41-454B-93C049993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9DFE9B-9E45-7867-40D2-359FED52A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055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07E98-12D6-9643-9A13-C9196750D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DADEA6-FF64-6719-1385-F92EB5BFC9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F7A0D-FD61-301F-8216-A43412543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85A97-FFED-B3F7-49FA-18B814DAB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5E520-011F-63BB-F9C6-2D7040B63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695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BFE3BC-2370-5515-E8FE-5C74F3006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58E9AB-2DEC-B9AE-D347-F413E1106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478E2-D4E6-03C6-CE5C-29F72BA2B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996A7-5574-1889-48E2-19DD62197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15E05-1198-2F2F-AB87-0BF4FADC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364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78BD8-8BAC-4E05-89AC-EE498858A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41A5C-21CF-487D-AE13-FC2439930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BAC40-6F8D-4F38-A52B-78D33B6C7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F55DE-AF24-416D-AA72-77ACFCDAAFFD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BCD06-8386-47DA-9770-08337AD7F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4211C-DDF0-4CBE-B97A-4BD4786AD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79DA-164A-4668-8C10-AA106F24B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10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964AD-832B-4C13-A787-76B9D69D5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E5DBC-4DE5-423A-8AB3-B4211FE0A8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0C50B-F8DF-4260-B498-F6B84E456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16466C-5131-4A61-AB53-6196CA78F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F55DE-AF24-416D-AA72-77ACFCDAAFFD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D0E5DE-A042-4771-935D-C1FEEEE10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77D3E4-770F-4A45-A464-A29614B60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79DA-164A-4668-8C10-AA106F24B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391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BF2E2-7C77-4BA1-8D0F-83A89C708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76FC1-878D-4B17-AD25-B0ED3D3BB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831C01-BA96-40E1-9F5A-7A0E32D45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7C78AB-DF65-4349-8180-D3A6A93B6D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34902E-888B-4095-B101-3B4EBC5AB4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DB384E-BAF9-434B-8006-1B466E022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F55DE-AF24-416D-AA72-77ACFCDAAFFD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5A3189-B3D3-4E8D-B83E-3FE3EA1F5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0F7B9C-5262-4BDE-84BB-0AC04C163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79DA-164A-4668-8C10-AA106F24B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580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0CA32-D99A-4A51-B8ED-08A771544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DDE805-8DFC-43CD-817D-AB6AA9D97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F55DE-AF24-416D-AA72-77ACFCDAAFFD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62FE7-8CDA-42E5-9187-EFB3F48E8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BEBB07-76DB-4D22-ADD5-8631AF473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79DA-164A-4668-8C10-AA106F24B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483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C7A4B9-A766-4EB7-A04C-019F5F940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F55DE-AF24-416D-AA72-77ACFCDAAFFD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A7C680-2A87-43D7-84AE-6BC2960E7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F9BEF-4894-4020-8E8E-6C175A4DD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79DA-164A-4668-8C10-AA106F24B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719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CB427-8F01-41AF-97E9-40D91A362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BED8A-FF30-472D-81E5-6607A83E4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91942B-CCFB-4538-95DC-F23AED84F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D27DB-DD81-4407-A37F-E275B178B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F55DE-AF24-416D-AA72-77ACFCDAAFFD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983B34-3D64-41D7-BFE6-169486017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FD7473-5736-4D77-9140-27888041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79DA-164A-4668-8C10-AA106F24B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748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1DF5A-0063-462C-966F-576C1A0E7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30E12A-DFAB-418D-898F-2DF58B1588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61DA89-AF55-4678-A5E2-CF2989510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D80930-97A2-4C77-8A57-F8D781EB3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F55DE-AF24-416D-AA72-77ACFCDAAFFD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B71E8-8903-405D-8293-C45D3E7F6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DF8852-6928-48EB-9C01-C84A275B1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79DA-164A-4668-8C10-AA106F24B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34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DF4954-C888-4997-84CC-847BFDD36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6FAC0-19A2-49A7-BB76-54ECF9D02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86B40-2A77-4353-A71B-6DC410B61D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F55DE-AF24-416D-AA72-77ACFCDAAFFD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5C2A5-FCA3-42FB-A552-9CB6CA96F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878FB-84B5-44E7-B595-9CA49C60E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379DA-164A-4668-8C10-AA106F24B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33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F4ADAD-F5D7-916E-224D-A1687CCE8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B47B0-7424-AA24-776C-A87267DF2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3D866-E866-EF24-B259-C3A27BD98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15/02/2024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6C73B-F55B-4B4A-F149-AB31A86BDE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3F17F-014B-18EF-BFF2-FD23C107D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96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hyperlink" Target="https://www.youtube.com/watch?v=xDWvLPOHeUs" TargetMode="External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resource-12273298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teacherspayteachers.com/Product/Chemistry-Science-Extracting-Metals-Lesson-Activities-5361336" TargetMode="External"/><Relationship Id="rId5" Type="http://schemas.openxmlformats.org/officeDocument/2006/relationships/hyperlink" Target="https://twitter.com/teacherchalky1" TargetMode="External"/><Relationship Id="rId15" Type="http://schemas.openxmlformats.org/officeDocument/2006/relationships/image" Target="../media/image22.jpeg"/><Relationship Id="rId10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B96F94-5529-4C37-897B-9E7118700C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77" t="6824" b="849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DB7E731-264A-4A57-9F1A-D50E1EBEBD42}"/>
              </a:ext>
            </a:extLst>
          </p:cNvPr>
          <p:cNvGrpSpPr/>
          <p:nvPr/>
        </p:nvGrpSpPr>
        <p:grpSpPr>
          <a:xfrm>
            <a:off x="469412" y="163018"/>
            <a:ext cx="7213602" cy="1946415"/>
            <a:chOff x="2367278" y="91440"/>
            <a:chExt cx="6136642" cy="2663515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69E7A208-9C2B-4DD6-922A-23653EF42090}"/>
                </a:ext>
              </a:extLst>
            </p:cNvPr>
            <p:cNvSpPr/>
            <p:nvPr/>
          </p:nvSpPr>
          <p:spPr>
            <a:xfrm>
              <a:off x="2387600" y="101599"/>
              <a:ext cx="6116320" cy="2653356"/>
            </a:xfrm>
            <a:prstGeom prst="wedgeRoundRectCallout">
              <a:avLst>
                <a:gd name="adj1" fmla="val 68961"/>
                <a:gd name="adj2" fmla="val 110885"/>
                <a:gd name="adj3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3CE9A40-712B-4E6C-9087-744B54B476C8}"/>
                </a:ext>
              </a:extLst>
            </p:cNvPr>
            <p:cNvSpPr txBox="1"/>
            <p:nvPr/>
          </p:nvSpPr>
          <p:spPr>
            <a:xfrm>
              <a:off x="2367278" y="91440"/>
              <a:ext cx="6116319" cy="2653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In a world were we are using more iron, lets have a look how it’s produced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510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easuring moisture of grounded granulated blast furnace slag (GGBS ...">
            <a:extLst>
              <a:ext uri="{FF2B5EF4-FFF2-40B4-BE49-F238E27FC236}">
                <a16:creationId xmlns:a16="http://schemas.microsoft.com/office/drawing/2014/main" id="{8E6B07FE-5878-4198-8BA5-2E4068D712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2" r="8904"/>
          <a:stretch/>
        </p:blipFill>
        <p:spPr bwMode="auto">
          <a:xfrm>
            <a:off x="0" y="0"/>
            <a:ext cx="121952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827CC1-6910-4F7B-83B8-D00D1269D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4676" y="1559560"/>
            <a:ext cx="5400675" cy="540067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D685843-674D-4BCB-9C2E-6FE69AA8BEED}"/>
              </a:ext>
            </a:extLst>
          </p:cNvPr>
          <p:cNvGrpSpPr/>
          <p:nvPr/>
        </p:nvGrpSpPr>
        <p:grpSpPr>
          <a:xfrm>
            <a:off x="1503680" y="152399"/>
            <a:ext cx="6136639" cy="2048541"/>
            <a:chOff x="2387600" y="101599"/>
            <a:chExt cx="6136639" cy="2636609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C330B9CB-5DB9-4A4C-8936-AA7B1578B3E8}"/>
                </a:ext>
              </a:extLst>
            </p:cNvPr>
            <p:cNvSpPr/>
            <p:nvPr/>
          </p:nvSpPr>
          <p:spPr>
            <a:xfrm>
              <a:off x="2387600" y="101599"/>
              <a:ext cx="6116320" cy="2636609"/>
            </a:xfrm>
            <a:prstGeom prst="wedgeRoundRectCallout">
              <a:avLst>
                <a:gd name="adj1" fmla="val -55407"/>
                <a:gd name="adj2" fmla="val 115389"/>
                <a:gd name="adj3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ECCBCFC-3E1B-47B9-83DC-94DA7F456A03}"/>
                </a:ext>
              </a:extLst>
            </p:cNvPr>
            <p:cNvSpPr txBox="1"/>
            <p:nvPr/>
          </p:nvSpPr>
          <p:spPr>
            <a:xfrm>
              <a:off x="2407920" y="183664"/>
              <a:ext cx="611631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Impurities in the iron ore combine with the lime stone to form slag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1C75D20-BB6D-404E-9E61-D20D5ED4E4F4}"/>
              </a:ext>
            </a:extLst>
          </p:cNvPr>
          <p:cNvGrpSpPr/>
          <p:nvPr/>
        </p:nvGrpSpPr>
        <p:grpSpPr>
          <a:xfrm>
            <a:off x="7735108" y="3332480"/>
            <a:ext cx="4578812" cy="3525520"/>
            <a:chOff x="7735108" y="3332480"/>
            <a:chExt cx="4578812" cy="352552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E83AB70-38EB-4BBE-884F-190F2E9E3C51}"/>
                </a:ext>
              </a:extLst>
            </p:cNvPr>
            <p:cNvSpPr/>
            <p:nvPr/>
          </p:nvSpPr>
          <p:spPr>
            <a:xfrm>
              <a:off x="7735108" y="3332480"/>
              <a:ext cx="3881120" cy="34747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2A7E9B4-3500-4B78-AF72-9A76A7D32A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5" t="8537" r="29095" b="23737"/>
            <a:stretch/>
          </p:blipFill>
          <p:spPr>
            <a:xfrm>
              <a:off x="10119359" y="4303454"/>
              <a:ext cx="2194561" cy="255454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85C6A44-5BE9-4F6F-878E-D32F4C85E57C}"/>
                </a:ext>
              </a:extLst>
            </p:cNvPr>
            <p:cNvSpPr txBox="1"/>
            <p:nvPr/>
          </p:nvSpPr>
          <p:spPr>
            <a:xfrm>
              <a:off x="7735108" y="3429000"/>
              <a:ext cx="3881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/>
                <a:t>Key questions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D83CCF-8C05-44BC-A681-8758E42F9FA3}"/>
                </a:ext>
              </a:extLst>
            </p:cNvPr>
            <p:cNvSpPr txBox="1"/>
            <p:nvPr/>
          </p:nvSpPr>
          <p:spPr>
            <a:xfrm>
              <a:off x="7796068" y="4013775"/>
              <a:ext cx="320721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Font typeface="+mj-lt"/>
                <a:buAutoNum type="arabicPeriod"/>
              </a:pPr>
              <a:r>
                <a:rPr lang="en-GB" sz="2200" b="1" dirty="0"/>
                <a:t>What is slag?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en-GB" sz="2200" b="1" dirty="0"/>
                <a:t>What are some of the uses of slag by other industries?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587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oundry - Aerovent">
            <a:extLst>
              <a:ext uri="{FF2B5EF4-FFF2-40B4-BE49-F238E27FC236}">
                <a16:creationId xmlns:a16="http://schemas.microsoft.com/office/drawing/2014/main" id="{7DA76FF2-E713-42FD-B861-9EA496B6D2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" r="4327"/>
          <a:stretch/>
        </p:blipFill>
        <p:spPr bwMode="auto">
          <a:xfrm>
            <a:off x="-1" y="0"/>
            <a:ext cx="12220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7524B3-6AC0-44A2-BB18-1DCEECE5D0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6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3262" y="1034037"/>
            <a:ext cx="5959475" cy="595947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BD2AF05-9C8D-4C11-83CE-2C1B873DAFC7}"/>
              </a:ext>
            </a:extLst>
          </p:cNvPr>
          <p:cNvGrpSpPr/>
          <p:nvPr/>
        </p:nvGrpSpPr>
        <p:grpSpPr>
          <a:xfrm>
            <a:off x="2087877" y="0"/>
            <a:ext cx="6136642" cy="1903228"/>
            <a:chOff x="2367278" y="91440"/>
            <a:chExt cx="6136642" cy="2564704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E49AAE31-19C5-472F-906A-60813D5A79E9}"/>
                </a:ext>
              </a:extLst>
            </p:cNvPr>
            <p:cNvSpPr/>
            <p:nvPr/>
          </p:nvSpPr>
          <p:spPr>
            <a:xfrm>
              <a:off x="2387600" y="101599"/>
              <a:ext cx="6116320" cy="2554545"/>
            </a:xfrm>
            <a:prstGeom prst="wedgeRoundRectCallout">
              <a:avLst>
                <a:gd name="adj1" fmla="val -63184"/>
                <a:gd name="adj2" fmla="val 121324"/>
                <a:gd name="adj3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5A1A2B-C2C1-480F-893A-98306FA4826D}"/>
                </a:ext>
              </a:extLst>
            </p:cNvPr>
            <p:cNvSpPr txBox="1"/>
            <p:nvPr/>
          </p:nvSpPr>
          <p:spPr>
            <a:xfrm>
              <a:off x="2367278" y="91440"/>
              <a:ext cx="611631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Impure iron is cast into ingots to be further processed. 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E0F5C84-519F-4DA3-A399-12C69E2A646F}"/>
              </a:ext>
            </a:extLst>
          </p:cNvPr>
          <p:cNvGrpSpPr/>
          <p:nvPr/>
        </p:nvGrpSpPr>
        <p:grpSpPr>
          <a:xfrm>
            <a:off x="7735108" y="3332480"/>
            <a:ext cx="4578812" cy="3525520"/>
            <a:chOff x="7735108" y="3332480"/>
            <a:chExt cx="4578812" cy="352552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42C7808-9100-48CD-A67E-A5E6749262CD}"/>
                </a:ext>
              </a:extLst>
            </p:cNvPr>
            <p:cNvSpPr/>
            <p:nvPr/>
          </p:nvSpPr>
          <p:spPr>
            <a:xfrm>
              <a:off x="7735108" y="3332480"/>
              <a:ext cx="3881120" cy="34747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6F685AF-D9E2-457D-A7EA-455C210166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5" t="8537" r="29095" b="23737"/>
            <a:stretch/>
          </p:blipFill>
          <p:spPr>
            <a:xfrm>
              <a:off x="10119359" y="4303454"/>
              <a:ext cx="2194561" cy="255454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46F5891-CCBA-4C9B-B559-8328F58C2149}"/>
                </a:ext>
              </a:extLst>
            </p:cNvPr>
            <p:cNvSpPr txBox="1"/>
            <p:nvPr/>
          </p:nvSpPr>
          <p:spPr>
            <a:xfrm>
              <a:off x="7735108" y="3429000"/>
              <a:ext cx="3881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/>
                <a:t>Key questions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8425D8A-2C67-4271-B365-434944363950}"/>
                </a:ext>
              </a:extLst>
            </p:cNvPr>
            <p:cNvSpPr txBox="1"/>
            <p:nvPr/>
          </p:nvSpPr>
          <p:spPr>
            <a:xfrm>
              <a:off x="7796068" y="4013775"/>
              <a:ext cx="3207212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Font typeface="+mj-lt"/>
                <a:buAutoNum type="arabicPeriod"/>
              </a:pPr>
              <a:r>
                <a:rPr lang="en-GB" sz="2200" b="1" dirty="0"/>
                <a:t>Why is pig iron not pure?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en-GB" sz="2200" b="1" dirty="0"/>
                <a:t>What impurities might it contain?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en-GB" sz="2200" b="1" dirty="0"/>
                <a:t>What effects on the iron’s properties would impurities cause?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813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AE57318-E820-4897-FC32-891AE6014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F09D716-4142-4625-A7BA-B9A503FAAC1B}"/>
              </a:ext>
            </a:extLst>
          </p:cNvPr>
          <p:cNvSpPr/>
          <p:nvPr/>
        </p:nvSpPr>
        <p:spPr>
          <a:xfrm>
            <a:off x="508000" y="1798320"/>
            <a:ext cx="10942320" cy="176691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005945-601C-953A-3713-C9231ED845E2}"/>
              </a:ext>
            </a:extLst>
          </p:cNvPr>
          <p:cNvSpPr/>
          <p:nvPr/>
        </p:nvSpPr>
        <p:spPr>
          <a:xfrm>
            <a:off x="508000" y="3657600"/>
            <a:ext cx="10942320" cy="163068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794452-43AA-2401-3D45-44BDC68A579E}"/>
              </a:ext>
            </a:extLst>
          </p:cNvPr>
          <p:cNvSpPr txBox="1"/>
          <p:nvPr/>
        </p:nvSpPr>
        <p:spPr>
          <a:xfrm>
            <a:off x="588580" y="1780486"/>
            <a:ext cx="7950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Click on the links below for lessons this resource can be used with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661A2E-28D1-8FED-3C46-451F95BFA9B6}"/>
              </a:ext>
            </a:extLst>
          </p:cNvPr>
          <p:cNvSpPr txBox="1"/>
          <p:nvPr/>
        </p:nvSpPr>
        <p:spPr>
          <a:xfrm>
            <a:off x="588579" y="3657600"/>
            <a:ext cx="7416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this link for a video running through this activity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9728B6-BF83-348B-79AB-AE33DBA82102}"/>
              </a:ext>
            </a:extLst>
          </p:cNvPr>
          <p:cNvSpPr txBox="1"/>
          <p:nvPr/>
        </p:nvSpPr>
        <p:spPr>
          <a:xfrm>
            <a:off x="508000" y="5380642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BA2451-F7A0-6199-DA1D-39EC7804FD55}"/>
              </a:ext>
            </a:extLst>
          </p:cNvPr>
          <p:cNvSpPr txBox="1"/>
          <p:nvPr/>
        </p:nvSpPr>
        <p:spPr>
          <a:xfrm>
            <a:off x="508000" y="6008241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47925F6F-A584-77B9-6716-05D5CB7B50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7254768" y="5366782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87572B9B-A89C-98D8-5493-0749774E01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8005379" y="5380642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5089F1DF-22D9-22F5-B154-552E0CE35D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8772548" y="5380642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81F2C6A6-0466-E869-D106-99888C19D4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9500827" y="5431680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3CA01506-71EE-A240-2EA2-5F78B34584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10356504" y="5431679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hlinkClick r:id="rId9"/>
            <a:extLst>
              <a:ext uri="{FF2B5EF4-FFF2-40B4-BE49-F238E27FC236}">
                <a16:creationId xmlns:a16="http://schemas.microsoft.com/office/drawing/2014/main" id="{34666138-8AE8-C917-AC0D-A931D9B6A7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06673" y="6041224"/>
            <a:ext cx="3517697" cy="493819"/>
          </a:xfrm>
          <a:prstGeom prst="rect">
            <a:avLst/>
          </a:prstGeom>
        </p:spPr>
      </p:pic>
      <p:sp>
        <p:nvSpPr>
          <p:cNvPr id="24" name="TextBox 23">
            <a:hlinkClick r:id="rId11"/>
            <a:extLst>
              <a:ext uri="{FF2B5EF4-FFF2-40B4-BE49-F238E27FC236}">
                <a16:creationId xmlns:a16="http://schemas.microsoft.com/office/drawing/2014/main" id="{8AF6D5C2-A8D0-D9EA-EDFB-8ABC28F70521}"/>
              </a:ext>
            </a:extLst>
          </p:cNvPr>
          <p:cNvSpPr txBox="1"/>
          <p:nvPr/>
        </p:nvSpPr>
        <p:spPr>
          <a:xfrm>
            <a:off x="741680" y="2581541"/>
            <a:ext cx="4327452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TPT lesson on extracting metals</a:t>
            </a:r>
          </a:p>
        </p:txBody>
      </p:sp>
      <p:sp>
        <p:nvSpPr>
          <p:cNvPr id="25" name="TextBox 24">
            <a:hlinkClick r:id="rId12"/>
            <a:extLst>
              <a:ext uri="{FF2B5EF4-FFF2-40B4-BE49-F238E27FC236}">
                <a16:creationId xmlns:a16="http://schemas.microsoft.com/office/drawing/2014/main" id="{57F7C237-D4CF-20B1-BEC2-59B80FD38973}"/>
              </a:ext>
            </a:extLst>
          </p:cNvPr>
          <p:cNvSpPr txBox="1"/>
          <p:nvPr/>
        </p:nvSpPr>
        <p:spPr>
          <a:xfrm>
            <a:off x="741680" y="3082849"/>
            <a:ext cx="4327452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TES lesson on extracting metals</a:t>
            </a:r>
          </a:p>
        </p:txBody>
      </p:sp>
      <p:sp>
        <p:nvSpPr>
          <p:cNvPr id="26" name="TextBox 25">
            <a:hlinkClick r:id="rId13"/>
            <a:extLst>
              <a:ext uri="{FF2B5EF4-FFF2-40B4-BE49-F238E27FC236}">
                <a16:creationId xmlns:a16="http://schemas.microsoft.com/office/drawing/2014/main" id="{F0295CF3-B6E3-7B74-8664-D5805CC2E235}"/>
              </a:ext>
            </a:extLst>
          </p:cNvPr>
          <p:cNvSpPr txBox="1"/>
          <p:nvPr/>
        </p:nvSpPr>
        <p:spPr>
          <a:xfrm>
            <a:off x="741680" y="4623216"/>
            <a:ext cx="4327452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 link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5D97D5-BD49-61F1-1F17-1748686F8FB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88411" y="3774715"/>
            <a:ext cx="2476049" cy="13927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D86AB9-775B-5A8A-B974-373E7908D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731" y="1872212"/>
            <a:ext cx="2126612" cy="159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989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HP bullish on iron ore future for the next 50 to 100 years in ...">
            <a:extLst>
              <a:ext uri="{FF2B5EF4-FFF2-40B4-BE49-F238E27FC236}">
                <a16:creationId xmlns:a16="http://schemas.microsoft.com/office/drawing/2014/main" id="{077900E2-EB56-4936-84B1-050990E3B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8C564F-BEDB-430A-AFE5-623444F646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3360" y="-513080"/>
            <a:ext cx="7503795" cy="750379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8452863-65D6-4750-8F93-3155946EDD62}"/>
              </a:ext>
            </a:extLst>
          </p:cNvPr>
          <p:cNvGrpSpPr/>
          <p:nvPr/>
        </p:nvGrpSpPr>
        <p:grpSpPr>
          <a:xfrm>
            <a:off x="2966718" y="71120"/>
            <a:ext cx="8138162" cy="1371600"/>
            <a:chOff x="2367278" y="91440"/>
            <a:chExt cx="6136642" cy="2113280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CF558075-D253-4EE0-A08A-EB34274035CF}"/>
                </a:ext>
              </a:extLst>
            </p:cNvPr>
            <p:cNvSpPr/>
            <p:nvPr/>
          </p:nvSpPr>
          <p:spPr>
            <a:xfrm>
              <a:off x="2387600" y="101600"/>
              <a:ext cx="6116320" cy="2103120"/>
            </a:xfrm>
            <a:prstGeom prst="wedgeRoundRectCallout">
              <a:avLst>
                <a:gd name="adj1" fmla="val -70779"/>
                <a:gd name="adj2" fmla="val 115282"/>
                <a:gd name="adj3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FE83EB3-C75F-4F6C-8949-1FC3FDC4B149}"/>
                </a:ext>
              </a:extLst>
            </p:cNvPr>
            <p:cNvSpPr txBox="1"/>
            <p:nvPr/>
          </p:nvSpPr>
          <p:spPr>
            <a:xfrm>
              <a:off x="2367278" y="91440"/>
              <a:ext cx="6116319" cy="2039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Iron ore is mined and then purified on site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A885CA5-0CB7-42AC-A41E-C173329121FA}"/>
              </a:ext>
            </a:extLst>
          </p:cNvPr>
          <p:cNvGrpSpPr/>
          <p:nvPr/>
        </p:nvGrpSpPr>
        <p:grpSpPr>
          <a:xfrm>
            <a:off x="7735108" y="3332480"/>
            <a:ext cx="4578812" cy="3525520"/>
            <a:chOff x="7735108" y="3332480"/>
            <a:chExt cx="4578812" cy="352552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E1C8D7-4A42-4FFE-8F3F-18129BA90FC7}"/>
                </a:ext>
              </a:extLst>
            </p:cNvPr>
            <p:cNvSpPr/>
            <p:nvPr/>
          </p:nvSpPr>
          <p:spPr>
            <a:xfrm>
              <a:off x="7735108" y="3332480"/>
              <a:ext cx="3881120" cy="34747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54B8FC6-381F-4F5E-AEE8-A7D6CB8A7F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5" t="8537" r="29095" b="23737"/>
            <a:stretch/>
          </p:blipFill>
          <p:spPr>
            <a:xfrm>
              <a:off x="10119359" y="4303454"/>
              <a:ext cx="2194561" cy="255454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6310918-B14E-4B3D-8CEA-75C790EC274F}"/>
                </a:ext>
              </a:extLst>
            </p:cNvPr>
            <p:cNvSpPr txBox="1"/>
            <p:nvPr/>
          </p:nvSpPr>
          <p:spPr>
            <a:xfrm>
              <a:off x="7735108" y="3429000"/>
              <a:ext cx="3881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/>
                <a:t>Key questions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B6581BC-1BDC-4EE9-AA2D-7A6C9B13C2B5}"/>
                </a:ext>
              </a:extLst>
            </p:cNvPr>
            <p:cNvSpPr txBox="1"/>
            <p:nvPr/>
          </p:nvSpPr>
          <p:spPr>
            <a:xfrm>
              <a:off x="7796068" y="4013775"/>
              <a:ext cx="3207212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Font typeface="+mj-lt"/>
                <a:buAutoNum type="arabicPeriod"/>
              </a:pPr>
              <a:r>
                <a:rPr lang="en-GB" sz="2200" b="1" dirty="0"/>
                <a:t>How large do you think a mine could be?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en-GB" sz="2200" b="1" dirty="0"/>
                <a:t>What problems could be caused by the mine?</a:t>
              </a:r>
            </a:p>
            <a:p>
              <a:endParaRPr lang="en-GB" sz="2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5610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roducts › Ironmaking and steelmaking › Iron ore processing ...">
            <a:extLst>
              <a:ext uri="{FF2B5EF4-FFF2-40B4-BE49-F238E27FC236}">
                <a16:creationId xmlns:a16="http://schemas.microsoft.com/office/drawing/2014/main" id="{21B90CC6-C528-4A42-9B5C-D4ABE58DDF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2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CCF20B-04D0-4B83-9FCF-918ACA2EF8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49" t="8051" r="35161" b="52744"/>
          <a:stretch/>
        </p:blipFill>
        <p:spPr>
          <a:xfrm>
            <a:off x="-561286" y="2423762"/>
            <a:ext cx="3629606" cy="443423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EED8485-43C2-48A0-B6AC-4ABDBC780F91}"/>
              </a:ext>
            </a:extLst>
          </p:cNvPr>
          <p:cNvGrpSpPr/>
          <p:nvPr/>
        </p:nvGrpSpPr>
        <p:grpSpPr>
          <a:xfrm>
            <a:off x="4236718" y="4511040"/>
            <a:ext cx="7853682" cy="2113280"/>
            <a:chOff x="2367278" y="91440"/>
            <a:chExt cx="6136642" cy="2113280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96919189-D44D-4DCD-8EA0-6F65EEB865FF}"/>
                </a:ext>
              </a:extLst>
            </p:cNvPr>
            <p:cNvSpPr/>
            <p:nvPr/>
          </p:nvSpPr>
          <p:spPr>
            <a:xfrm>
              <a:off x="2387600" y="101600"/>
              <a:ext cx="6116320" cy="2103120"/>
            </a:xfrm>
            <a:prstGeom prst="wedgeRoundRectCallout">
              <a:avLst>
                <a:gd name="adj1" fmla="val -80800"/>
                <a:gd name="adj2" fmla="val 16123"/>
                <a:gd name="adj3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5358EF0-1856-4C1A-B335-7DE13BF29579}"/>
                </a:ext>
              </a:extLst>
            </p:cNvPr>
            <p:cNvSpPr txBox="1"/>
            <p:nvPr/>
          </p:nvSpPr>
          <p:spPr>
            <a:xfrm>
              <a:off x="2367278" y="91440"/>
              <a:ext cx="611631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The large chunks or iron ore are ground to a powder in large rotating </a:t>
              </a:r>
              <a:r>
                <a:rPr lang="en-US" sz="4000" dirty="0" err="1"/>
                <a:t>barrals</a:t>
              </a:r>
              <a:r>
                <a:rPr lang="en-US" sz="40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75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76CB6F7-7587-4BC8-B39F-7564E3A69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2" b="790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A81C8A-FE30-4BA0-9225-3469815DA3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99" b="100000" l="0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" y="2265680"/>
            <a:ext cx="4592320" cy="459232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0943FA9-0F11-4F41-BC52-19484A17C6FE}"/>
              </a:ext>
            </a:extLst>
          </p:cNvPr>
          <p:cNvGrpSpPr/>
          <p:nvPr/>
        </p:nvGrpSpPr>
        <p:grpSpPr>
          <a:xfrm>
            <a:off x="1422400" y="121920"/>
            <a:ext cx="10485123" cy="2021840"/>
            <a:chOff x="3505200" y="91440"/>
            <a:chExt cx="10485123" cy="2947330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62F5642D-5A1D-4CE4-9E4E-8E180E3E2150}"/>
                </a:ext>
              </a:extLst>
            </p:cNvPr>
            <p:cNvSpPr/>
            <p:nvPr/>
          </p:nvSpPr>
          <p:spPr>
            <a:xfrm>
              <a:off x="3606800" y="91440"/>
              <a:ext cx="10383522" cy="2947330"/>
            </a:xfrm>
            <a:prstGeom prst="wedgeRoundRectCallout">
              <a:avLst>
                <a:gd name="adj1" fmla="val -54899"/>
                <a:gd name="adj2" fmla="val 197855"/>
                <a:gd name="adj3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25CE229-F3A9-47DE-9074-F6E8AEBC70D0}"/>
                </a:ext>
              </a:extLst>
            </p:cNvPr>
            <p:cNvSpPr txBox="1"/>
            <p:nvPr/>
          </p:nvSpPr>
          <p:spPr>
            <a:xfrm>
              <a:off x="3505200" y="91440"/>
              <a:ext cx="10485123" cy="2826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Coke is produced from carefully selected grades of coal. The coal is heated, or ‘</a:t>
              </a:r>
              <a:r>
                <a:rPr lang="en-US" sz="4000" dirty="0" err="1"/>
                <a:t>carbonised</a:t>
              </a:r>
              <a:r>
                <a:rPr lang="en-US" sz="4000" dirty="0"/>
                <a:t>’ in the ovens until it becomes coke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A30EB72-8701-4F46-943C-B0E124F9AE85}"/>
              </a:ext>
            </a:extLst>
          </p:cNvPr>
          <p:cNvGrpSpPr/>
          <p:nvPr/>
        </p:nvGrpSpPr>
        <p:grpSpPr>
          <a:xfrm>
            <a:off x="7735108" y="3332480"/>
            <a:ext cx="4578812" cy="3525520"/>
            <a:chOff x="7735108" y="3332480"/>
            <a:chExt cx="4578812" cy="352552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8279D4D-1683-48B4-A525-A9EE6E1A6F6B}"/>
                </a:ext>
              </a:extLst>
            </p:cNvPr>
            <p:cNvSpPr/>
            <p:nvPr/>
          </p:nvSpPr>
          <p:spPr>
            <a:xfrm>
              <a:off x="7735108" y="3332480"/>
              <a:ext cx="3881120" cy="34747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96C3B24-5CAA-4AC4-B333-74BF6877FA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5" t="8537" r="29095" b="23737"/>
            <a:stretch/>
          </p:blipFill>
          <p:spPr>
            <a:xfrm>
              <a:off x="10119359" y="4303454"/>
              <a:ext cx="2194561" cy="255454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735DFB0-4AFB-4F94-B55B-A61C096128DF}"/>
                </a:ext>
              </a:extLst>
            </p:cNvPr>
            <p:cNvSpPr txBox="1"/>
            <p:nvPr/>
          </p:nvSpPr>
          <p:spPr>
            <a:xfrm>
              <a:off x="7735108" y="3429000"/>
              <a:ext cx="3881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/>
                <a:t>Key questions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5DF79E-5DCA-4586-87A2-4680CB8D80F4}"/>
                </a:ext>
              </a:extLst>
            </p:cNvPr>
            <p:cNvSpPr txBox="1"/>
            <p:nvPr/>
          </p:nvSpPr>
          <p:spPr>
            <a:xfrm>
              <a:off x="7796068" y="4013775"/>
              <a:ext cx="320721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Font typeface="+mj-lt"/>
                <a:buAutoNum type="arabicPeriod"/>
              </a:pPr>
              <a:r>
                <a:rPr lang="en-GB" sz="2200" b="1" dirty="0"/>
                <a:t>What gas is given off during this process?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en-GB" sz="2200" b="1" dirty="0"/>
                <a:t>What problems could they cause?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en-GB" sz="2200" b="1" dirty="0"/>
                <a:t>Why don’t we just use coal?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825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roduction facilities - Feel Steel">
            <a:extLst>
              <a:ext uri="{FF2B5EF4-FFF2-40B4-BE49-F238E27FC236}">
                <a16:creationId xmlns:a16="http://schemas.microsoft.com/office/drawing/2014/main" id="{D0AE65CE-8EC9-4A28-87C6-C4CF04B8AC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2" b="4741"/>
          <a:stretch/>
        </p:blipFill>
        <p:spPr bwMode="auto">
          <a:xfrm>
            <a:off x="0" y="0"/>
            <a:ext cx="12192000" cy="68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FF82D3-0AE6-4A13-AEB4-15F8DAB46C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49" t="8051" r="35161" b="52744"/>
          <a:stretch/>
        </p:blipFill>
        <p:spPr>
          <a:xfrm>
            <a:off x="8795139" y="2398370"/>
            <a:ext cx="3629606" cy="443423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5485B7F-0965-4D95-B4A5-1744B49CF5CF}"/>
              </a:ext>
            </a:extLst>
          </p:cNvPr>
          <p:cNvGrpSpPr/>
          <p:nvPr/>
        </p:nvGrpSpPr>
        <p:grpSpPr>
          <a:xfrm>
            <a:off x="1640663" y="484787"/>
            <a:ext cx="7827674" cy="1504909"/>
            <a:chOff x="2367278" y="91440"/>
            <a:chExt cx="6116320" cy="2103120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D76BEA07-450E-4854-943C-F64D4FC38602}"/>
                </a:ext>
              </a:extLst>
            </p:cNvPr>
            <p:cNvSpPr/>
            <p:nvPr/>
          </p:nvSpPr>
          <p:spPr>
            <a:xfrm>
              <a:off x="2367278" y="91440"/>
              <a:ext cx="6116320" cy="2103120"/>
            </a:xfrm>
            <a:prstGeom prst="wedgeRoundRectCallout">
              <a:avLst>
                <a:gd name="adj1" fmla="val 62602"/>
                <a:gd name="adj2" fmla="val 304564"/>
                <a:gd name="adj3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6B15C02-CE17-4006-8355-20F155765956}"/>
                </a:ext>
              </a:extLst>
            </p:cNvPr>
            <p:cNvSpPr txBox="1"/>
            <p:nvPr/>
          </p:nvSpPr>
          <p:spPr>
            <a:xfrm>
              <a:off x="2367278" y="91440"/>
              <a:ext cx="611631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The coke is then transported to the top of the blast furnace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962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E96E81E-7AD6-41BF-ACC3-A9C45F85EA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6" b="798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6B1A97-29CE-429E-82D3-70883DE9A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60" y="-563880"/>
            <a:ext cx="7503795" cy="750379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D083DCF-962E-4B11-9C3B-5A251C6BAE4E}"/>
              </a:ext>
            </a:extLst>
          </p:cNvPr>
          <p:cNvGrpSpPr/>
          <p:nvPr/>
        </p:nvGrpSpPr>
        <p:grpSpPr>
          <a:xfrm>
            <a:off x="284478" y="121920"/>
            <a:ext cx="8138162" cy="2113280"/>
            <a:chOff x="2367278" y="91440"/>
            <a:chExt cx="6136642" cy="2113280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6228B810-CB30-4A34-B8CC-C38793CF22D2}"/>
                </a:ext>
              </a:extLst>
            </p:cNvPr>
            <p:cNvSpPr/>
            <p:nvPr/>
          </p:nvSpPr>
          <p:spPr>
            <a:xfrm>
              <a:off x="2387600" y="101600"/>
              <a:ext cx="6116320" cy="2103120"/>
            </a:xfrm>
            <a:prstGeom prst="wedgeRoundRectCallout">
              <a:avLst>
                <a:gd name="adj1" fmla="val 79281"/>
                <a:gd name="adj2" fmla="val 52355"/>
                <a:gd name="adj3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36645FB-9BCB-48F3-A125-8CCC908A0837}"/>
                </a:ext>
              </a:extLst>
            </p:cNvPr>
            <p:cNvSpPr txBox="1"/>
            <p:nvPr/>
          </p:nvSpPr>
          <p:spPr>
            <a:xfrm>
              <a:off x="2367278" y="91440"/>
              <a:ext cx="611631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Coke, ore and sinter are fed, or ‘charged’, into the top of the blast furnace, together with limestone.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C5128C4-1478-462D-9406-695423F130AF}"/>
              </a:ext>
            </a:extLst>
          </p:cNvPr>
          <p:cNvGrpSpPr/>
          <p:nvPr/>
        </p:nvGrpSpPr>
        <p:grpSpPr>
          <a:xfrm>
            <a:off x="0" y="3332480"/>
            <a:ext cx="4578812" cy="3525520"/>
            <a:chOff x="7735108" y="3332480"/>
            <a:chExt cx="4578812" cy="352552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39E3EF0-CE7D-4958-8205-8C86432C33AB}"/>
                </a:ext>
              </a:extLst>
            </p:cNvPr>
            <p:cNvSpPr/>
            <p:nvPr/>
          </p:nvSpPr>
          <p:spPr>
            <a:xfrm>
              <a:off x="7735108" y="3332480"/>
              <a:ext cx="3881120" cy="34747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1DDBA55-1802-4C6E-9F44-B21375EFAC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5" t="8537" r="29095" b="23737"/>
            <a:stretch/>
          </p:blipFill>
          <p:spPr>
            <a:xfrm>
              <a:off x="10119359" y="4303454"/>
              <a:ext cx="2194561" cy="255454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45553E3-6A78-459B-BE2E-A7CAC30A2232}"/>
                </a:ext>
              </a:extLst>
            </p:cNvPr>
            <p:cNvSpPr txBox="1"/>
            <p:nvPr/>
          </p:nvSpPr>
          <p:spPr>
            <a:xfrm>
              <a:off x="7735108" y="3429000"/>
              <a:ext cx="3881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/>
                <a:t>Key questions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A3143B-6A97-4C8F-B386-C59FDC9AFF10}"/>
                </a:ext>
              </a:extLst>
            </p:cNvPr>
            <p:cNvSpPr txBox="1"/>
            <p:nvPr/>
          </p:nvSpPr>
          <p:spPr>
            <a:xfrm>
              <a:off x="7796068" y="4013775"/>
              <a:ext cx="320721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Font typeface="+mj-lt"/>
                <a:buAutoNum type="arabicPeriod"/>
              </a:pPr>
              <a:r>
                <a:rPr lang="en-GB" sz="2200" b="1" dirty="0"/>
                <a:t>Why is lime stone added?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en-GB" sz="2200" b="1" dirty="0"/>
                <a:t>What is coke?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en-GB" sz="2200" b="1" dirty="0"/>
                <a:t>What do you think is going to happen in the furnace?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592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teel News | Steel Blast Furnaces | Hydrogen News">
            <a:extLst>
              <a:ext uri="{FF2B5EF4-FFF2-40B4-BE49-F238E27FC236}">
                <a16:creationId xmlns:a16="http://schemas.microsoft.com/office/drawing/2014/main" id="{131323C7-4EC5-45C8-9303-BF3A8DA655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"/>
          <a:stretch/>
        </p:blipFill>
        <p:spPr bwMode="auto">
          <a:xfrm>
            <a:off x="-1" y="0"/>
            <a:ext cx="12202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3FBA10-D735-4850-A0F8-EEAC09550B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4676" y="1559560"/>
            <a:ext cx="5400675" cy="540067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70508FD-E07A-45CE-898C-260E8A4C6E62}"/>
              </a:ext>
            </a:extLst>
          </p:cNvPr>
          <p:cNvGrpSpPr/>
          <p:nvPr/>
        </p:nvGrpSpPr>
        <p:grpSpPr>
          <a:xfrm>
            <a:off x="52555" y="351"/>
            <a:ext cx="5549462" cy="1970689"/>
            <a:chOff x="2444855" y="-4560219"/>
            <a:chExt cx="6045509" cy="2679479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AE1110C8-4059-4EE0-8F23-723FF34C3F7C}"/>
                </a:ext>
              </a:extLst>
            </p:cNvPr>
            <p:cNvSpPr/>
            <p:nvPr/>
          </p:nvSpPr>
          <p:spPr>
            <a:xfrm>
              <a:off x="2593697" y="-4517349"/>
              <a:ext cx="5677325" cy="2636609"/>
            </a:xfrm>
            <a:prstGeom prst="wedgeRoundRectCallout">
              <a:avLst>
                <a:gd name="adj1" fmla="val -31088"/>
                <a:gd name="adj2" fmla="val 128402"/>
                <a:gd name="adj3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20F08C6-9E09-474E-814D-AD672EAD1259}"/>
                </a:ext>
              </a:extLst>
            </p:cNvPr>
            <p:cNvSpPr txBox="1"/>
            <p:nvPr/>
          </p:nvSpPr>
          <p:spPr>
            <a:xfrm>
              <a:off x="2444855" y="-4560219"/>
              <a:ext cx="6045509" cy="2636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The reactants are transported to the top of the blast furnace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511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AEF993A-7910-4BC2-968C-BF1A8D2B6F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9" b="2292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3C6DB3-089A-4604-827C-3D93301C06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99" b="100000" l="0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720" y="-635635"/>
            <a:ext cx="7493635" cy="749363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A52DB94-9318-407A-99CF-861FE56CC879}"/>
              </a:ext>
            </a:extLst>
          </p:cNvPr>
          <p:cNvGrpSpPr/>
          <p:nvPr/>
        </p:nvGrpSpPr>
        <p:grpSpPr>
          <a:xfrm>
            <a:off x="284478" y="121920"/>
            <a:ext cx="7853682" cy="2554545"/>
            <a:chOff x="2367278" y="91440"/>
            <a:chExt cx="6136642" cy="2554545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6413DC22-0BB7-4125-9002-6A30FB11EE70}"/>
                </a:ext>
              </a:extLst>
            </p:cNvPr>
            <p:cNvSpPr/>
            <p:nvPr/>
          </p:nvSpPr>
          <p:spPr>
            <a:xfrm>
              <a:off x="2387600" y="101599"/>
              <a:ext cx="6116320" cy="2544385"/>
            </a:xfrm>
            <a:prstGeom prst="wedgeRoundRectCallout">
              <a:avLst>
                <a:gd name="adj1" fmla="val 67440"/>
                <a:gd name="adj2" fmla="val 32676"/>
                <a:gd name="adj3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7539DB6-F1D9-4820-8623-C658C7DEC79B}"/>
                </a:ext>
              </a:extLst>
            </p:cNvPr>
            <p:cNvSpPr txBox="1"/>
            <p:nvPr/>
          </p:nvSpPr>
          <p:spPr>
            <a:xfrm>
              <a:off x="2367278" y="91440"/>
              <a:ext cx="6116319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A blast air is injected to provide additional heat and reduce coke requirements.  This helps produce pig iron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C86E367-C156-4C69-A418-3C59B547076A}"/>
              </a:ext>
            </a:extLst>
          </p:cNvPr>
          <p:cNvGrpSpPr/>
          <p:nvPr/>
        </p:nvGrpSpPr>
        <p:grpSpPr>
          <a:xfrm>
            <a:off x="0" y="3332480"/>
            <a:ext cx="4578812" cy="3525520"/>
            <a:chOff x="7735108" y="3332480"/>
            <a:chExt cx="4578812" cy="352552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D6D0FC-847C-4862-BFC9-9C02131D0CE9}"/>
                </a:ext>
              </a:extLst>
            </p:cNvPr>
            <p:cNvSpPr/>
            <p:nvPr/>
          </p:nvSpPr>
          <p:spPr>
            <a:xfrm>
              <a:off x="7735108" y="3332480"/>
              <a:ext cx="3881120" cy="34747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9289144-A669-459F-9A7C-65B1259161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5" t="8537" r="29095" b="23737"/>
            <a:stretch/>
          </p:blipFill>
          <p:spPr>
            <a:xfrm>
              <a:off x="10119359" y="4303454"/>
              <a:ext cx="2194561" cy="255454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1B725EE-D83A-479F-A577-AC06C6CB4B38}"/>
                </a:ext>
              </a:extLst>
            </p:cNvPr>
            <p:cNvSpPr txBox="1"/>
            <p:nvPr/>
          </p:nvSpPr>
          <p:spPr>
            <a:xfrm>
              <a:off x="7735108" y="3429000"/>
              <a:ext cx="3881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/>
                <a:t>Key questions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23C489-A006-406F-9882-39386816BE20}"/>
                </a:ext>
              </a:extLst>
            </p:cNvPr>
            <p:cNvSpPr txBox="1"/>
            <p:nvPr/>
          </p:nvSpPr>
          <p:spPr>
            <a:xfrm>
              <a:off x="7796068" y="4013775"/>
              <a:ext cx="3207212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Font typeface="+mj-lt"/>
                <a:buAutoNum type="arabicPeriod"/>
              </a:pPr>
              <a:r>
                <a:rPr lang="en-GB" sz="2200" b="1" dirty="0"/>
                <a:t>What reaction takes place between oxygen and coke?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en-GB" sz="2200" b="1" dirty="0"/>
                <a:t>What reaction takes place between the iron ore and carbon monoxide?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660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nfrastructure">
            <a:extLst>
              <a:ext uri="{FF2B5EF4-FFF2-40B4-BE49-F238E27FC236}">
                <a16:creationId xmlns:a16="http://schemas.microsoft.com/office/drawing/2014/main" id="{5D2ABF50-90A4-41D0-A8AA-553994CEB9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b="5482"/>
          <a:stretch/>
        </p:blipFill>
        <p:spPr bwMode="auto">
          <a:xfrm>
            <a:off x="0" y="0"/>
            <a:ext cx="121816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D3F2D3-757C-4E1E-88EA-5A35E0B0E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100000" l="0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554" y="-635635"/>
            <a:ext cx="7493635" cy="749363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A701939-21B1-4493-906B-2290A8C66A3A}"/>
              </a:ext>
            </a:extLst>
          </p:cNvPr>
          <p:cNvGrpSpPr/>
          <p:nvPr/>
        </p:nvGrpSpPr>
        <p:grpSpPr>
          <a:xfrm>
            <a:off x="525517" y="121920"/>
            <a:ext cx="8968477" cy="1445359"/>
            <a:chOff x="1496209" y="91440"/>
            <a:chExt cx="7007711" cy="1445359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C254EF84-7EE8-423F-8D56-67AF2476BEC8}"/>
                </a:ext>
              </a:extLst>
            </p:cNvPr>
            <p:cNvSpPr/>
            <p:nvPr/>
          </p:nvSpPr>
          <p:spPr>
            <a:xfrm>
              <a:off x="1496209" y="101600"/>
              <a:ext cx="7007711" cy="1435199"/>
            </a:xfrm>
            <a:prstGeom prst="wedgeRoundRectCallout">
              <a:avLst>
                <a:gd name="adj1" fmla="val 64590"/>
                <a:gd name="adj2" fmla="val 96574"/>
                <a:gd name="adj3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9A52047-4C06-49E8-913D-1BEA6E280C33}"/>
                </a:ext>
              </a:extLst>
            </p:cNvPr>
            <p:cNvSpPr txBox="1"/>
            <p:nvPr/>
          </p:nvSpPr>
          <p:spPr>
            <a:xfrm>
              <a:off x="1693309" y="91440"/>
              <a:ext cx="67902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The bottom of the blast furnace is tapped to allow the products to flow out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644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367</Words>
  <Application>Microsoft Office PowerPoint</Application>
  <PresentationFormat>Widescreen</PresentationFormat>
  <Paragraphs>45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Calibri Light</vt:lpstr>
      <vt:lpstr>Comic Sans MS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Chalky Chalk</dc:creator>
  <cp:lastModifiedBy>Mr D Chalk</cp:lastModifiedBy>
  <cp:revision>13</cp:revision>
  <dcterms:created xsi:type="dcterms:W3CDTF">2020-05-30T11:23:38Z</dcterms:created>
  <dcterms:modified xsi:type="dcterms:W3CDTF">2024-02-15T13:09:57Z</dcterms:modified>
</cp:coreProperties>
</file>