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47" d="100"/>
          <a:sy n="47" d="100"/>
        </p:scale>
        <p:origin x="2196"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377C4E-E024-48FA-8573-FE6645764305}"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2403357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77C4E-E024-48FA-8573-FE6645764305}"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355243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77C4E-E024-48FA-8573-FE6645764305}"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56540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77C4E-E024-48FA-8573-FE6645764305}"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124405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377C4E-E024-48FA-8573-FE6645764305}"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2663035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377C4E-E024-48FA-8573-FE6645764305}"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1062928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377C4E-E024-48FA-8573-FE6645764305}" type="datetimeFigureOut">
              <a:rPr lang="en-GB" smtClean="0"/>
              <a:t>27/04/2024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91193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377C4E-E024-48FA-8573-FE6645764305}" type="datetimeFigureOut">
              <a:rPr lang="en-GB" smtClean="0"/>
              <a:t>27/04/2024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3517464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77C4E-E024-48FA-8573-FE6645764305}" type="datetimeFigureOut">
              <a:rPr lang="en-GB" smtClean="0"/>
              <a:t>27/04/2024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10291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E377C4E-E024-48FA-8573-FE6645764305}"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3947926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E377C4E-E024-48FA-8573-FE6645764305}"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504950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E377C4E-E024-48FA-8573-FE6645764305}" type="datetimeFigureOut">
              <a:rPr lang="en-GB" smtClean="0"/>
              <a:t>27/04/2024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2B01241-C8E6-4DCD-8264-22BB957141B3}" type="slidenum">
              <a:rPr lang="en-GB" smtClean="0"/>
              <a:t>‹#›</a:t>
            </a:fld>
            <a:endParaRPr lang="en-GB"/>
          </a:p>
        </p:txBody>
      </p:sp>
    </p:spTree>
    <p:extLst>
      <p:ext uri="{BB962C8B-B14F-4D97-AF65-F5344CB8AC3E}">
        <p14:creationId xmlns:p14="http://schemas.microsoft.com/office/powerpoint/2010/main" val="37719427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microsoft.com/office/2007/relationships/hdphoto" Target="../media/hdphoto3.wdp"/><Relationship Id="rId5" Type="http://schemas.microsoft.com/office/2007/relationships/hdphoto" Target="../media/hdphoto1.wdp"/><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Picture 59">
            <a:extLst>
              <a:ext uri="{FF2B5EF4-FFF2-40B4-BE49-F238E27FC236}">
                <a16:creationId xmlns:a16="http://schemas.microsoft.com/office/drawing/2014/main" id="{790106F1-26DC-43E2-48DA-38B7D599F1BC}"/>
              </a:ext>
            </a:extLst>
          </p:cNvPr>
          <p:cNvPicPr>
            <a:picLocks noChangeAspect="1"/>
          </p:cNvPicPr>
          <p:nvPr/>
        </p:nvPicPr>
        <p:blipFill rotWithShape="1">
          <a:blip r:embed="rId2"/>
          <a:srcRect l="23335" r="11841"/>
          <a:stretch/>
        </p:blipFill>
        <p:spPr>
          <a:xfrm>
            <a:off x="98375" y="2090268"/>
            <a:ext cx="2725411" cy="2364955"/>
          </a:xfrm>
          <a:prstGeom prst="rect">
            <a:avLst/>
          </a:prstGeom>
        </p:spPr>
      </p:pic>
      <p:sp>
        <p:nvSpPr>
          <p:cNvPr id="5" name="Rectangle 4">
            <a:extLst>
              <a:ext uri="{FF2B5EF4-FFF2-40B4-BE49-F238E27FC236}">
                <a16:creationId xmlns:a16="http://schemas.microsoft.com/office/drawing/2014/main" id="{DFB6ABEB-76A2-4F38-AF25-05D119E712A9}"/>
              </a:ext>
            </a:extLst>
          </p:cNvPr>
          <p:cNvSpPr/>
          <p:nvPr/>
        </p:nvSpPr>
        <p:spPr>
          <a:xfrm>
            <a:off x="0" y="-61670"/>
            <a:ext cx="6858000" cy="989556"/>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0" name="Picture 99">
            <a:extLst>
              <a:ext uri="{FF2B5EF4-FFF2-40B4-BE49-F238E27FC236}">
                <a16:creationId xmlns:a16="http://schemas.microsoft.com/office/drawing/2014/main" id="{BD4F26EF-4C09-4AF4-BF65-2500442ECAFB}"/>
              </a:ext>
            </a:extLst>
          </p:cNvPr>
          <p:cNvPicPr>
            <a:picLocks noChangeAspect="1"/>
          </p:cNvPicPr>
          <p:nvPr/>
        </p:nvPicPr>
        <p:blipFill>
          <a:blip r:embed="rId3"/>
          <a:stretch>
            <a:fillRect/>
          </a:stretch>
        </p:blipFill>
        <p:spPr>
          <a:xfrm rot="5400000">
            <a:off x="1537177" y="-441993"/>
            <a:ext cx="491882" cy="1351229"/>
          </a:xfrm>
          <a:prstGeom prst="rect">
            <a:avLst/>
          </a:prstGeom>
        </p:spPr>
      </p:pic>
      <p:grpSp>
        <p:nvGrpSpPr>
          <p:cNvPr id="20" name="Group 19">
            <a:extLst>
              <a:ext uri="{FF2B5EF4-FFF2-40B4-BE49-F238E27FC236}">
                <a16:creationId xmlns:a16="http://schemas.microsoft.com/office/drawing/2014/main" id="{92ACEAE7-0011-408F-9BCE-498CB80F1D96}"/>
              </a:ext>
            </a:extLst>
          </p:cNvPr>
          <p:cNvGrpSpPr/>
          <p:nvPr/>
        </p:nvGrpSpPr>
        <p:grpSpPr>
          <a:xfrm flipH="1">
            <a:off x="4424746" y="-386090"/>
            <a:ext cx="2442574" cy="2396516"/>
            <a:chOff x="1533525" y="2676525"/>
            <a:chExt cx="3790950" cy="3790950"/>
          </a:xfrm>
        </p:grpSpPr>
        <p:sp>
          <p:nvSpPr>
            <p:cNvPr id="19" name="Rectangle 18">
              <a:extLst>
                <a:ext uri="{FF2B5EF4-FFF2-40B4-BE49-F238E27FC236}">
                  <a16:creationId xmlns:a16="http://schemas.microsoft.com/office/drawing/2014/main" id="{562F221C-846E-4462-A8EA-CF1D36D53519}"/>
                </a:ext>
              </a:extLst>
            </p:cNvPr>
            <p:cNvSpPr/>
            <p:nvPr/>
          </p:nvSpPr>
          <p:spPr>
            <a:xfrm rot="1397024">
              <a:off x="1801081" y="4079000"/>
              <a:ext cx="1052187" cy="496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Picture 17">
              <a:extLst>
                <a:ext uri="{FF2B5EF4-FFF2-40B4-BE49-F238E27FC236}">
                  <a16:creationId xmlns:a16="http://schemas.microsoft.com/office/drawing/2014/main" id="{EE2027F8-2006-4B5E-A1C8-F35F76641A0E}"/>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2312" b="91960" l="0" r="49749"/>
                      </a14:imgEffect>
                    </a14:imgLayer>
                  </a14:imgProps>
                </a:ext>
                <a:ext uri="{28A0092B-C50C-407E-A947-70E740481C1C}">
                  <a14:useLocalDpi xmlns:a14="http://schemas.microsoft.com/office/drawing/2010/main" val="0"/>
                </a:ext>
              </a:extLst>
            </a:blip>
            <a:stretch>
              <a:fillRect/>
            </a:stretch>
          </p:blipFill>
          <p:spPr>
            <a:xfrm>
              <a:off x="1533525" y="2676525"/>
              <a:ext cx="3790950" cy="3790950"/>
            </a:xfrm>
            <a:prstGeom prst="rect">
              <a:avLst/>
            </a:prstGeom>
          </p:spPr>
        </p:pic>
      </p:grpSp>
      <p:sp>
        <p:nvSpPr>
          <p:cNvPr id="16" name="Speech Bubble: Rectangle with Corners Rounded 15">
            <a:extLst>
              <a:ext uri="{FF2B5EF4-FFF2-40B4-BE49-F238E27FC236}">
                <a16:creationId xmlns:a16="http://schemas.microsoft.com/office/drawing/2014/main" id="{3D10BD40-0352-45F0-BDE9-6752CF50DA75}"/>
              </a:ext>
            </a:extLst>
          </p:cNvPr>
          <p:cNvSpPr/>
          <p:nvPr/>
        </p:nvSpPr>
        <p:spPr>
          <a:xfrm>
            <a:off x="749300" y="1022671"/>
            <a:ext cx="5135898" cy="987756"/>
          </a:xfrm>
          <a:prstGeom prst="wedgeRoundRectCallout">
            <a:avLst>
              <a:gd name="adj1" fmla="val 59586"/>
              <a:gd name="adj2" fmla="val -40556"/>
              <a:gd name="adj3" fmla="val 1666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0B281D1-5703-4953-8F84-2AB85F5A24FD}"/>
              </a:ext>
            </a:extLst>
          </p:cNvPr>
          <p:cNvSpPr txBox="1"/>
          <p:nvPr/>
        </p:nvSpPr>
        <p:spPr>
          <a:xfrm>
            <a:off x="2279737" y="-49166"/>
            <a:ext cx="358487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alibri" panose="020F0502020204030204"/>
              </a:rPr>
              <a:t>Light Revision  </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Notes</a:t>
            </a:r>
          </a:p>
        </p:txBody>
      </p:sp>
      <p:sp>
        <p:nvSpPr>
          <p:cNvPr id="9" name="Rectangle: Rounded Corners 8">
            <a:extLst>
              <a:ext uri="{FF2B5EF4-FFF2-40B4-BE49-F238E27FC236}">
                <a16:creationId xmlns:a16="http://schemas.microsoft.com/office/drawing/2014/main" id="{A6937834-42EB-46F3-A260-F98DDAB66A84}"/>
              </a:ext>
            </a:extLst>
          </p:cNvPr>
          <p:cNvSpPr/>
          <p:nvPr/>
        </p:nvSpPr>
        <p:spPr>
          <a:xfrm>
            <a:off x="425886" y="494778"/>
            <a:ext cx="5298510" cy="743553"/>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40D8BC30-B541-4DAE-8AAA-1B063CB9AEDD}"/>
              </a:ext>
            </a:extLst>
          </p:cNvPr>
          <p:cNvSpPr txBox="1"/>
          <p:nvPr/>
        </p:nvSpPr>
        <p:spPr>
          <a:xfrm>
            <a:off x="425886" y="462930"/>
            <a:ext cx="5298510" cy="769441"/>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Light travels in straight lines from a source. Light travels as transverse waves. It travels much faster than sound, and does not need a substance to travel through. Light travels through transparent objects but not through opaque objects. Shadows are made when light is blocked by an object.</a:t>
            </a:r>
          </a:p>
        </p:txBody>
      </p:sp>
      <p:sp>
        <p:nvSpPr>
          <p:cNvPr id="40" name="TextBox 39">
            <a:extLst>
              <a:ext uri="{FF2B5EF4-FFF2-40B4-BE49-F238E27FC236}">
                <a16:creationId xmlns:a16="http://schemas.microsoft.com/office/drawing/2014/main" id="{53881757-CC93-4E1C-A6AD-D90FFA720F4A}"/>
              </a:ext>
            </a:extLst>
          </p:cNvPr>
          <p:cNvSpPr txBox="1"/>
          <p:nvPr/>
        </p:nvSpPr>
        <p:spPr>
          <a:xfrm>
            <a:off x="813822" y="1230985"/>
            <a:ext cx="5006853" cy="769441"/>
          </a:xfrm>
          <a:prstGeom prst="rect">
            <a:avLst/>
          </a:prstGeom>
          <a:noFill/>
        </p:spPr>
        <p:txBody>
          <a:bodyPr wrap="square">
            <a:spAutoFit/>
          </a:bodyPr>
          <a:lstStyle/>
          <a:p>
            <a:pPr marR="0" lvl="0" algn="just" defTabSz="457200" rtl="0" eaLnBrk="1" fontAlgn="auto" latinLnBrk="0" hangingPunct="1">
              <a:lnSpc>
                <a:spcPct val="100000"/>
              </a:lnSpc>
              <a:spcBef>
                <a:spcPts val="0"/>
              </a:spcBef>
              <a:spcAft>
                <a:spcPts val="0"/>
              </a:spcAft>
              <a:buClrTx/>
              <a:buSzTx/>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One useful tool that is frequently used to depict this idea is known as a ray diagram. A ray diagram is a diagram that traces the path that light takes in order for a person to view a point on the image of an object. On the diagram, rays (lines with arrows) are drawn for the incident ray and the reflected ray.</a:t>
            </a:r>
          </a:p>
        </p:txBody>
      </p:sp>
      <p:pic>
        <p:nvPicPr>
          <p:cNvPr id="98" name="Picture 97">
            <a:extLst>
              <a:ext uri="{FF2B5EF4-FFF2-40B4-BE49-F238E27FC236}">
                <a16:creationId xmlns:a16="http://schemas.microsoft.com/office/drawing/2014/main" id="{FBD12BBC-8BE3-48BC-B1E6-D961880C08B3}"/>
              </a:ext>
            </a:extLst>
          </p:cNvPr>
          <p:cNvPicPr>
            <a:picLocks noChangeAspect="1"/>
          </p:cNvPicPr>
          <p:nvPr/>
        </p:nvPicPr>
        <p:blipFill>
          <a:blip r:embed="rId6"/>
          <a:stretch>
            <a:fillRect/>
          </a:stretch>
        </p:blipFill>
        <p:spPr>
          <a:xfrm>
            <a:off x="-91658" y="-101613"/>
            <a:ext cx="1309315" cy="1393515"/>
          </a:xfrm>
          <a:prstGeom prst="rect">
            <a:avLst/>
          </a:prstGeom>
        </p:spPr>
      </p:pic>
      <p:grpSp>
        <p:nvGrpSpPr>
          <p:cNvPr id="38" name="Group 37">
            <a:extLst>
              <a:ext uri="{FF2B5EF4-FFF2-40B4-BE49-F238E27FC236}">
                <a16:creationId xmlns:a16="http://schemas.microsoft.com/office/drawing/2014/main" id="{2ECFECE1-144C-4CC5-B3CE-4526A5ABFB34}"/>
              </a:ext>
            </a:extLst>
          </p:cNvPr>
          <p:cNvGrpSpPr/>
          <p:nvPr/>
        </p:nvGrpSpPr>
        <p:grpSpPr>
          <a:xfrm>
            <a:off x="-473292" y="881598"/>
            <a:ext cx="1782507" cy="1746033"/>
            <a:chOff x="-3365065" y="2264036"/>
            <a:chExt cx="3790950" cy="3790950"/>
          </a:xfrm>
        </p:grpSpPr>
        <p:sp>
          <p:nvSpPr>
            <p:cNvPr id="37" name="Rectangle 36">
              <a:extLst>
                <a:ext uri="{FF2B5EF4-FFF2-40B4-BE49-F238E27FC236}">
                  <a16:creationId xmlns:a16="http://schemas.microsoft.com/office/drawing/2014/main" id="{07ADFBEA-7FB1-4E2A-B6B8-8918DA7F5B1F}"/>
                </a:ext>
              </a:extLst>
            </p:cNvPr>
            <p:cNvSpPr/>
            <p:nvPr/>
          </p:nvSpPr>
          <p:spPr>
            <a:xfrm rot="1674590">
              <a:off x="-1995432" y="3729976"/>
              <a:ext cx="1014609" cy="5832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6" name="Picture 35">
              <a:extLst>
                <a:ext uri="{FF2B5EF4-FFF2-40B4-BE49-F238E27FC236}">
                  <a16:creationId xmlns:a16="http://schemas.microsoft.com/office/drawing/2014/main" id="{46D6C02D-15D6-4F3C-9EA0-5FBA786ED313}"/>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302" b="100000" l="20101" r="89196"/>
                      </a14:imgEffect>
                    </a14:imgLayer>
                  </a14:imgProps>
                </a:ext>
                <a:ext uri="{28A0092B-C50C-407E-A947-70E740481C1C}">
                  <a14:useLocalDpi xmlns:a14="http://schemas.microsoft.com/office/drawing/2010/main" val="0"/>
                </a:ext>
              </a:extLst>
            </a:blip>
            <a:stretch>
              <a:fillRect/>
            </a:stretch>
          </p:blipFill>
          <p:spPr>
            <a:xfrm>
              <a:off x="-3365065" y="2264036"/>
              <a:ext cx="3790950" cy="3790950"/>
            </a:xfrm>
            <a:prstGeom prst="rect">
              <a:avLst/>
            </a:prstGeom>
          </p:spPr>
        </p:pic>
      </p:grpSp>
      <p:sp>
        <p:nvSpPr>
          <p:cNvPr id="61" name="Rectangle 60">
            <a:extLst>
              <a:ext uri="{FF2B5EF4-FFF2-40B4-BE49-F238E27FC236}">
                <a16:creationId xmlns:a16="http://schemas.microsoft.com/office/drawing/2014/main" id="{AA4CEA03-14FE-B2D2-1B49-06D1D61E1920}"/>
              </a:ext>
            </a:extLst>
          </p:cNvPr>
          <p:cNvSpPr/>
          <p:nvPr/>
        </p:nvSpPr>
        <p:spPr>
          <a:xfrm>
            <a:off x="2907991" y="2499509"/>
            <a:ext cx="3851634" cy="938719"/>
          </a:xfrm>
          <a:prstGeom prst="rect">
            <a:avLst/>
          </a:prstGeom>
          <a:ln w="38100">
            <a:solidFill>
              <a:srgbClr val="00B0F0"/>
            </a:solidFill>
            <a:prstDash val="dash"/>
          </a:ln>
        </p:spPr>
        <p:txBody>
          <a:bodyPr wrap="square">
            <a:spAutoFit/>
          </a:bodyPr>
          <a:lstStyle/>
          <a:p>
            <a:pPr algn="just"/>
            <a:r>
              <a:rPr lang="en-US" sz="1100" dirty="0"/>
              <a:t>All waves will reflect off different surfaces. This means that instead of just passing into another medium, the waves bounce back. You should be familiar with the idea of light reflecting off a flat (plane) mirror: The incoming ray of light is called the incident ray.</a:t>
            </a:r>
          </a:p>
        </p:txBody>
      </p:sp>
      <p:sp>
        <p:nvSpPr>
          <p:cNvPr id="62" name="Rectangle 61">
            <a:extLst>
              <a:ext uri="{FF2B5EF4-FFF2-40B4-BE49-F238E27FC236}">
                <a16:creationId xmlns:a16="http://schemas.microsoft.com/office/drawing/2014/main" id="{8FB40E2D-1231-CB40-42D4-1194F7A45888}"/>
              </a:ext>
            </a:extLst>
          </p:cNvPr>
          <p:cNvSpPr/>
          <p:nvPr/>
        </p:nvSpPr>
        <p:spPr>
          <a:xfrm>
            <a:off x="2907991" y="2090268"/>
            <a:ext cx="3851634" cy="30777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lvl="0" defTabSz="914400">
              <a:defRPr/>
            </a:pPr>
            <a:r>
              <a:rPr lang="en-GB" sz="1400" b="1" kern="0" dirty="0">
                <a:solidFill>
                  <a:prstClr val="black"/>
                </a:solidFill>
              </a:rPr>
              <a:t>Reflection</a:t>
            </a:r>
            <a:endParaRPr lang="en-GB" sz="1200" kern="0" dirty="0">
              <a:solidFill>
                <a:sysClr val="windowText" lastClr="000000"/>
              </a:solidFill>
            </a:endParaRPr>
          </a:p>
        </p:txBody>
      </p:sp>
      <p:sp>
        <p:nvSpPr>
          <p:cNvPr id="63" name="Rectangle 62">
            <a:extLst>
              <a:ext uri="{FF2B5EF4-FFF2-40B4-BE49-F238E27FC236}">
                <a16:creationId xmlns:a16="http://schemas.microsoft.com/office/drawing/2014/main" id="{9C5D6677-9AA6-CDF0-5A1A-8F39441C3EC1}"/>
              </a:ext>
            </a:extLst>
          </p:cNvPr>
          <p:cNvSpPr/>
          <p:nvPr/>
        </p:nvSpPr>
        <p:spPr>
          <a:xfrm>
            <a:off x="2907991" y="3893515"/>
            <a:ext cx="3851634" cy="938719"/>
          </a:xfrm>
          <a:prstGeom prst="rect">
            <a:avLst/>
          </a:prstGeom>
          <a:ln w="38100">
            <a:solidFill>
              <a:srgbClr val="00B0F0"/>
            </a:solidFill>
            <a:prstDash val="dash"/>
          </a:ln>
        </p:spPr>
        <p:txBody>
          <a:bodyPr wrap="square">
            <a:spAutoFit/>
          </a:bodyPr>
          <a:lstStyle/>
          <a:p>
            <a:pPr algn="just"/>
            <a:r>
              <a:rPr lang="en-US" sz="1100" dirty="0"/>
              <a:t>We have learned that refraction occurs as light passes across the boundary between two media. Refraction is merely one of several possible boundary behaviors by which a light wave could behave when it encounters a new medium or an obstacle in its path</a:t>
            </a:r>
          </a:p>
        </p:txBody>
      </p:sp>
      <p:sp>
        <p:nvSpPr>
          <p:cNvPr id="64" name="Rectangle 63">
            <a:extLst>
              <a:ext uri="{FF2B5EF4-FFF2-40B4-BE49-F238E27FC236}">
                <a16:creationId xmlns:a16="http://schemas.microsoft.com/office/drawing/2014/main" id="{4A9D5337-35FB-E9E3-B81D-0FA453B37B5A}"/>
              </a:ext>
            </a:extLst>
          </p:cNvPr>
          <p:cNvSpPr/>
          <p:nvPr/>
        </p:nvSpPr>
        <p:spPr>
          <a:xfrm>
            <a:off x="2907991" y="3539692"/>
            <a:ext cx="3851634" cy="30777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lvl="0" defTabSz="914400">
              <a:defRPr/>
            </a:pPr>
            <a:r>
              <a:rPr lang="en-GB" sz="1400" b="1" kern="0" dirty="0">
                <a:solidFill>
                  <a:prstClr val="black"/>
                </a:solidFill>
              </a:rPr>
              <a:t>Refraction</a:t>
            </a:r>
            <a:endParaRPr lang="en-GB" sz="1200" kern="0" dirty="0">
              <a:solidFill>
                <a:sysClr val="windowText" lastClr="000000"/>
              </a:solidFill>
            </a:endParaRPr>
          </a:p>
        </p:txBody>
      </p:sp>
      <p:sp>
        <p:nvSpPr>
          <p:cNvPr id="24" name="Rectangle 23">
            <a:extLst>
              <a:ext uri="{FF2B5EF4-FFF2-40B4-BE49-F238E27FC236}">
                <a16:creationId xmlns:a16="http://schemas.microsoft.com/office/drawing/2014/main" id="{87A7A572-55B4-FDA3-EB32-710AA4B6EBA0}"/>
              </a:ext>
            </a:extLst>
          </p:cNvPr>
          <p:cNvSpPr/>
          <p:nvPr/>
        </p:nvSpPr>
        <p:spPr>
          <a:xfrm>
            <a:off x="2937515" y="6630573"/>
            <a:ext cx="3791878" cy="938719"/>
          </a:xfrm>
          <a:prstGeom prst="rect">
            <a:avLst/>
          </a:prstGeom>
          <a:ln w="38100">
            <a:solidFill>
              <a:srgbClr val="00B0F0"/>
            </a:solidFill>
            <a:prstDash val="dash"/>
          </a:ln>
        </p:spPr>
        <p:txBody>
          <a:bodyPr wrap="square">
            <a:spAutoFit/>
          </a:bodyPr>
          <a:lstStyle/>
          <a:p>
            <a:pPr algn="just"/>
            <a:r>
              <a:rPr lang="en-US" sz="1100" dirty="0"/>
              <a:t>Concave lens is thinner in the middle than it is at the edges. This causes parallel rays to diverge. They separate but appear to come from a principle focus on the other side of the lens.</a:t>
            </a:r>
          </a:p>
          <a:p>
            <a:pPr algn="just"/>
            <a:r>
              <a:rPr lang="en-US" sz="1100" dirty="0"/>
              <a:t>In a ray diagram, a concave lens is drawn as a vertical line with inward facing </a:t>
            </a:r>
          </a:p>
        </p:txBody>
      </p:sp>
      <p:sp>
        <p:nvSpPr>
          <p:cNvPr id="25" name="Rectangle 24">
            <a:extLst>
              <a:ext uri="{FF2B5EF4-FFF2-40B4-BE49-F238E27FC236}">
                <a16:creationId xmlns:a16="http://schemas.microsoft.com/office/drawing/2014/main" id="{DD1A12A6-2498-783C-3E52-422D2E8ADAB0}"/>
              </a:ext>
            </a:extLst>
          </p:cNvPr>
          <p:cNvSpPr/>
          <p:nvPr/>
        </p:nvSpPr>
        <p:spPr>
          <a:xfrm>
            <a:off x="2937515" y="6276750"/>
            <a:ext cx="3791878" cy="30777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lvl="0" defTabSz="914400">
              <a:defRPr/>
            </a:pPr>
            <a:r>
              <a:rPr lang="en-GB" sz="1400" b="1" kern="0" dirty="0">
                <a:solidFill>
                  <a:prstClr val="black"/>
                </a:solidFill>
              </a:rPr>
              <a:t>Concave Lens</a:t>
            </a:r>
            <a:endParaRPr lang="en-GB" sz="1200" kern="0" dirty="0">
              <a:solidFill>
                <a:sysClr val="windowText" lastClr="000000"/>
              </a:solidFill>
            </a:endParaRPr>
          </a:p>
        </p:txBody>
      </p:sp>
      <p:sp>
        <p:nvSpPr>
          <p:cNvPr id="26" name="Rectangle 25">
            <a:extLst>
              <a:ext uri="{FF2B5EF4-FFF2-40B4-BE49-F238E27FC236}">
                <a16:creationId xmlns:a16="http://schemas.microsoft.com/office/drawing/2014/main" id="{5D6501A0-A237-97ED-82A1-949C45372ED6}"/>
              </a:ext>
            </a:extLst>
          </p:cNvPr>
          <p:cNvSpPr/>
          <p:nvPr/>
        </p:nvSpPr>
        <p:spPr>
          <a:xfrm>
            <a:off x="2937515" y="7957795"/>
            <a:ext cx="3791878" cy="1107996"/>
          </a:xfrm>
          <a:prstGeom prst="rect">
            <a:avLst/>
          </a:prstGeom>
          <a:ln w="38100">
            <a:solidFill>
              <a:srgbClr val="00B0F0"/>
            </a:solidFill>
            <a:prstDash val="dash"/>
          </a:ln>
        </p:spPr>
        <p:txBody>
          <a:bodyPr wrap="square">
            <a:spAutoFit/>
          </a:bodyPr>
          <a:lstStyle/>
          <a:p>
            <a:pPr algn="just"/>
            <a:r>
              <a:rPr lang="en-US" sz="1100" dirty="0"/>
              <a:t>A convex lens is thicker in the middle than it is at the edges. Parallel light rays that enter the lens converge. They come together at a point called the principal focus. In a ray diagram, a convex lens is drawn as a vertical line with outward facing arrows to indicate the shape of the lens. The distance from the lens to the principal focus is called the focal length.</a:t>
            </a:r>
            <a:endParaRPr lang="en-GB" sz="1100" dirty="0"/>
          </a:p>
        </p:txBody>
      </p:sp>
      <p:sp>
        <p:nvSpPr>
          <p:cNvPr id="27" name="Rectangle 26">
            <a:extLst>
              <a:ext uri="{FF2B5EF4-FFF2-40B4-BE49-F238E27FC236}">
                <a16:creationId xmlns:a16="http://schemas.microsoft.com/office/drawing/2014/main" id="{D08DB334-9B98-87B6-ECB1-BB21D22A1AD4}"/>
              </a:ext>
            </a:extLst>
          </p:cNvPr>
          <p:cNvSpPr/>
          <p:nvPr/>
        </p:nvSpPr>
        <p:spPr>
          <a:xfrm>
            <a:off x="2953548" y="7621636"/>
            <a:ext cx="3791878" cy="30777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lvl="0" defTabSz="914400">
              <a:defRPr/>
            </a:pPr>
            <a:r>
              <a:rPr lang="en-GB" sz="1400" b="1" kern="0" dirty="0">
                <a:solidFill>
                  <a:prstClr val="black"/>
                </a:solidFill>
              </a:rPr>
              <a:t>Convex Lens</a:t>
            </a:r>
            <a:endParaRPr lang="en-GB" sz="1200" kern="0" dirty="0">
              <a:solidFill>
                <a:sysClr val="windowText" lastClr="000000"/>
              </a:solidFill>
            </a:endParaRPr>
          </a:p>
        </p:txBody>
      </p:sp>
      <p:sp>
        <p:nvSpPr>
          <p:cNvPr id="28" name="Rectangle 27">
            <a:extLst>
              <a:ext uri="{FF2B5EF4-FFF2-40B4-BE49-F238E27FC236}">
                <a16:creationId xmlns:a16="http://schemas.microsoft.com/office/drawing/2014/main" id="{90946E57-6231-1B0F-1275-EB9A4643F1D6}"/>
              </a:ext>
            </a:extLst>
          </p:cNvPr>
          <p:cNvSpPr/>
          <p:nvPr/>
        </p:nvSpPr>
        <p:spPr>
          <a:xfrm>
            <a:off x="2937515" y="5266751"/>
            <a:ext cx="3791878" cy="938719"/>
          </a:xfrm>
          <a:prstGeom prst="rect">
            <a:avLst/>
          </a:prstGeom>
          <a:ln w="38100">
            <a:solidFill>
              <a:srgbClr val="00B0F0"/>
            </a:solidFill>
            <a:prstDash val="dash"/>
          </a:ln>
        </p:spPr>
        <p:txBody>
          <a:bodyPr wrap="square">
            <a:spAutoFit/>
          </a:bodyPr>
          <a:lstStyle/>
          <a:p>
            <a:pPr algn="just"/>
            <a:r>
              <a:rPr lang="en-US" sz="1100" dirty="0"/>
              <a:t>One useful tool that is frequently used to depict this idea is known as a ray diagram. A ray diagram is a diagram that traces the path that light takes in order for a person to view a point on the image of an object. On the diagram, rays (lines with arrows) are drawn for the incident ray and the reflected ray.</a:t>
            </a:r>
          </a:p>
        </p:txBody>
      </p:sp>
      <p:sp>
        <p:nvSpPr>
          <p:cNvPr id="29" name="Rectangle 28">
            <a:extLst>
              <a:ext uri="{FF2B5EF4-FFF2-40B4-BE49-F238E27FC236}">
                <a16:creationId xmlns:a16="http://schemas.microsoft.com/office/drawing/2014/main" id="{D7216245-4460-7C9F-EF67-B8DD32331876}"/>
              </a:ext>
            </a:extLst>
          </p:cNvPr>
          <p:cNvSpPr/>
          <p:nvPr/>
        </p:nvSpPr>
        <p:spPr>
          <a:xfrm>
            <a:off x="2907991" y="4887694"/>
            <a:ext cx="3837848" cy="30777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lvl="0" defTabSz="914400">
              <a:defRPr/>
            </a:pPr>
            <a:r>
              <a:rPr lang="en-GB" sz="1400" b="1" kern="0" dirty="0">
                <a:solidFill>
                  <a:prstClr val="black"/>
                </a:solidFill>
              </a:rPr>
              <a:t>Ray Diagrams</a:t>
            </a:r>
            <a:endParaRPr lang="en-GB" sz="1200" kern="0" dirty="0">
              <a:solidFill>
                <a:sysClr val="windowText" lastClr="000000"/>
              </a:solidFill>
            </a:endParaRPr>
          </a:p>
        </p:txBody>
      </p:sp>
      <p:pic>
        <p:nvPicPr>
          <p:cNvPr id="2" name="Picture 1">
            <a:extLst>
              <a:ext uri="{FF2B5EF4-FFF2-40B4-BE49-F238E27FC236}">
                <a16:creationId xmlns:a16="http://schemas.microsoft.com/office/drawing/2014/main" id="{3AB844C0-C007-44AE-0095-A13CEFBAEBCF}"/>
              </a:ext>
            </a:extLst>
          </p:cNvPr>
          <p:cNvPicPr>
            <a:picLocks noChangeAspect="1"/>
          </p:cNvPicPr>
          <p:nvPr/>
        </p:nvPicPr>
        <p:blipFill>
          <a:blip r:embed="rId9"/>
          <a:stretch>
            <a:fillRect/>
          </a:stretch>
        </p:blipFill>
        <p:spPr>
          <a:xfrm>
            <a:off x="264878" y="4302021"/>
            <a:ext cx="2392404" cy="4816778"/>
          </a:xfrm>
          <a:prstGeom prst="rect">
            <a:avLst/>
          </a:prstGeom>
        </p:spPr>
      </p:pic>
      <p:pic>
        <p:nvPicPr>
          <p:cNvPr id="42" name="Picture 41" descr="A picture containing icon&#10;&#10;Description automatically generated">
            <a:extLst>
              <a:ext uri="{FF2B5EF4-FFF2-40B4-BE49-F238E27FC236}">
                <a16:creationId xmlns:a16="http://schemas.microsoft.com/office/drawing/2014/main" id="{0B8CEFAF-EE92-930C-B249-4DC8EB287654}"/>
              </a:ext>
            </a:extLst>
          </p:cNvPr>
          <p:cNvPicPr>
            <a:picLocks noChangeAspect="1"/>
          </p:cNvPicPr>
          <p:nvPr/>
        </p:nvPicPr>
        <p:blipFill>
          <a:blip r:embed="rId10">
            <a:extLst>
              <a:ext uri="{BEBA8EAE-BF5A-486C-A8C5-ECC9F3942E4B}">
                <a14:imgProps xmlns:a14="http://schemas.microsoft.com/office/drawing/2010/main">
                  <a14:imgLayer r:embed="rId11">
                    <a14:imgEffect>
                      <a14:backgroundRemoval t="9799" b="99497" l="9799" r="89950">
                        <a14:foregroundMark x1="22613" y1="91960" x2="73869" y2="89447"/>
                        <a14:foregroundMark x1="73869" y1="89447" x2="76382" y2="89447"/>
                        <a14:foregroundMark x1="38945" y1="84925" x2="42714" y2="66080"/>
                        <a14:foregroundMark x1="42714" y1="66080" x2="56030" y2="66080"/>
                        <a14:foregroundMark x1="56030" y1="66080" x2="67839" y2="84422"/>
                        <a14:foregroundMark x1="67839" y1="84422" x2="69347" y2="91457"/>
                        <a14:foregroundMark x1="69347" y1="91457" x2="35176" y2="68090"/>
                        <a14:foregroundMark x1="35176" y1="68090" x2="33417" y2="67337"/>
                        <a14:foregroundMark x1="29397" y1="84171" x2="52261" y2="78643"/>
                        <a14:foregroundMark x1="52261" y1="78643" x2="54523" y2="70603"/>
                        <a14:foregroundMark x1="63317" y1="61055" x2="66834" y2="81407"/>
                        <a14:foregroundMark x1="66834" y1="81407" x2="62312" y2="60553"/>
                        <a14:foregroundMark x1="62312" y1="60553" x2="43216" y2="59296"/>
                        <a14:foregroundMark x1="43216" y1="59296" x2="31658" y2="65578"/>
                        <a14:foregroundMark x1="31658" y1="65578" x2="25126" y2="83920"/>
                        <a14:foregroundMark x1="25126" y1="83920" x2="29146" y2="96482"/>
                        <a14:foregroundMark x1="29146" y1="96482" x2="70603" y2="96231"/>
                        <a14:foregroundMark x1="70603" y1="96231" x2="72111" y2="71357"/>
                        <a14:foregroundMark x1="33668" y1="87940" x2="44472" y2="87940"/>
                        <a14:foregroundMark x1="56281" y1="88693" x2="56281" y2="88693"/>
                        <a14:foregroundMark x1="23869" y1="98744" x2="23869" y2="98744"/>
                        <a14:foregroundMark x1="21106" y1="99497" x2="21106" y2="99497"/>
                      </a14:backgroundRemoval>
                    </a14:imgEffect>
                  </a14:imgLayer>
                </a14:imgProps>
              </a:ext>
              <a:ext uri="{28A0092B-C50C-407E-A947-70E740481C1C}">
                <a14:useLocalDpi xmlns:a14="http://schemas.microsoft.com/office/drawing/2010/main" val="0"/>
              </a:ext>
            </a:extLst>
          </a:blip>
          <a:stretch>
            <a:fillRect/>
          </a:stretch>
        </p:blipFill>
        <p:spPr>
          <a:xfrm>
            <a:off x="-339509" y="7495276"/>
            <a:ext cx="1648724" cy="1648724"/>
          </a:xfrm>
          <a:prstGeom prst="rect">
            <a:avLst/>
          </a:prstGeom>
        </p:spPr>
      </p:pic>
    </p:spTree>
    <p:extLst>
      <p:ext uri="{BB962C8B-B14F-4D97-AF65-F5344CB8AC3E}">
        <p14:creationId xmlns:p14="http://schemas.microsoft.com/office/powerpoint/2010/main" val="257493484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7759</TotalTime>
  <Words>430</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 Chalk</dc:creator>
  <cp:lastModifiedBy>Mr D Chalk</cp:lastModifiedBy>
  <cp:revision>45</cp:revision>
  <dcterms:created xsi:type="dcterms:W3CDTF">2020-12-11T10:00:07Z</dcterms:created>
  <dcterms:modified xsi:type="dcterms:W3CDTF">2024-04-27T14:57:02Z</dcterms:modified>
</cp:coreProperties>
</file>