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47" d="100"/>
          <a:sy n="47" d="100"/>
        </p:scale>
        <p:origin x="2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08/06/2024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facebook.com/teachlikeahero" TargetMode="External"/><Relationship Id="rId13" Type="http://schemas.openxmlformats.org/officeDocument/2006/relationships/hyperlink" Target="https://www.teacherspayteachers.com/Product/AP-Biology-Light-Dependent-Reaction-of-Photosynthesis-Lesson-6187910" TargetMode="External"/><Relationship Id="rId3" Type="http://schemas.openxmlformats.org/officeDocument/2006/relationships/hyperlink" Target="https://www.instagram.com/teachlikeahero/" TargetMode="External"/><Relationship Id="rId7" Type="http://schemas.openxmlformats.org/officeDocument/2006/relationships/hyperlink" Target="https://www.youtube.com/channel/UCusRyTOMev92b-esEk3kVew" TargetMode="External"/><Relationship Id="rId12" Type="http://schemas.openxmlformats.org/officeDocument/2006/relationships/hyperlink" Target="https://www.tes.com/teaching-resource/alevel-biology-light-dependent-reaction-of-photosynthesis-lesson-11332697"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pinterest.co.uk/isany1coming4an/" TargetMode="External"/><Relationship Id="rId11" Type="http://schemas.openxmlformats.org/officeDocument/2006/relationships/hyperlink" Target="https://www.youtube.com/watch?v=Rwn8lOSK0rg" TargetMode="External"/><Relationship Id="rId5" Type="http://schemas.openxmlformats.org/officeDocument/2006/relationships/hyperlink" Target="https://twitter.com/teacherchalky1" TargetMode="External"/><Relationship Id="rId10"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hyperlink" Target="https://mailchi.mp/b9218a58e7d3/subscribe-to-our-newsletter-to-keep-up-to-date-with-all-our-teaching-cpd-upd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5720" y="148950"/>
            <a:ext cx="6858000" cy="276999"/>
          </a:xfrm>
        </p:spPr>
        <p:txBody>
          <a:bodyPr>
            <a:noAutofit/>
          </a:bodyPr>
          <a:lstStyle/>
          <a:p>
            <a:pPr algn="l"/>
            <a:r>
              <a:rPr lang="en-GB" sz="1600" b="1" dirty="0">
                <a:solidFill>
                  <a:srgbClr val="00B050"/>
                </a:solidFill>
                <a:latin typeface="Comic Sans MS" pitchFamily="66" charset="0"/>
              </a:rPr>
              <a:t>Light Dependent Photosynthesis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4421689" y="0"/>
            <a:ext cx="2436312" cy="553998"/>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solidFill>
                  <a:prstClr val="black"/>
                </a:solidFill>
                <a:latin typeface="Calibri" panose="020F0502020204030204"/>
              </a:rPr>
              <a:t>Energy for Biological Processes</a:t>
            </a:r>
            <a:endParaRPr kumimoji="0" lang="en-GB" sz="14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8A6A02BB-8378-4145-8B5E-BADD88695EB4}"/>
              </a:ext>
            </a:extLst>
          </p:cNvPr>
          <p:cNvSpPr/>
          <p:nvPr/>
        </p:nvSpPr>
        <p:spPr>
          <a:xfrm>
            <a:off x="107711" y="843760"/>
            <a:ext cx="3184579"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200" dirty="0"/>
              <a:t>The overall function of light-dependent reactions, the first stage of photosynthesis, is to convert solar energy into chemical energy in the form of NADPH and ATP, which are used in light-independent reactions and fuel the assembly of sugar molecules. Light-dependent reactions, which take place in the thylakoid membrane, use light energy to make ATP and NADPH.</a:t>
            </a:r>
          </a:p>
        </p:txBody>
      </p:sp>
      <p:sp>
        <p:nvSpPr>
          <p:cNvPr id="66" name="Rectangle 65">
            <a:extLst>
              <a:ext uri="{FF2B5EF4-FFF2-40B4-BE49-F238E27FC236}">
                <a16:creationId xmlns:a16="http://schemas.microsoft.com/office/drawing/2014/main" id="{8C48C87A-30EA-4C0B-A005-C8F1BBC90DC1}"/>
              </a:ext>
            </a:extLst>
          </p:cNvPr>
          <p:cNvSpPr/>
          <p:nvPr/>
        </p:nvSpPr>
        <p:spPr>
          <a:xfrm>
            <a:off x="3634601" y="5571370"/>
            <a:ext cx="3115684" cy="2092881"/>
          </a:xfrm>
          <a:prstGeom prst="rect">
            <a:avLst/>
          </a:prstGeom>
          <a:ln w="28575">
            <a:solidFill>
              <a:srgbClr val="00B0F0"/>
            </a:solidFill>
            <a:prstDash val="dash"/>
          </a:ln>
        </p:spPr>
        <p:txBody>
          <a:bodyPr wrap="square">
            <a:spAutoFit/>
          </a:bodyPr>
          <a:lstStyle/>
          <a:p>
            <a:pPr algn="just"/>
            <a:r>
              <a:rPr lang="en-US" sz="1100" b="1" dirty="0"/>
              <a:t>Describe the difference between cyclic and non-cyclic photophosphorylation.</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8" name="TextBox 27">
            <a:extLst>
              <a:ext uri="{FF2B5EF4-FFF2-40B4-BE49-F238E27FC236}">
                <a16:creationId xmlns:a16="http://schemas.microsoft.com/office/drawing/2014/main" id="{E0C26E61-EBE7-4DE1-80C1-87BA99EC330E}"/>
              </a:ext>
            </a:extLst>
          </p:cNvPr>
          <p:cNvSpPr txBox="1"/>
          <p:nvPr/>
        </p:nvSpPr>
        <p:spPr>
          <a:xfrm>
            <a:off x="62144" y="447322"/>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6E090A0-01F5-4FBF-8ED6-AB35FE92108E}"/>
              </a:ext>
            </a:extLst>
          </p:cNvPr>
          <p:cNvSpPr/>
          <p:nvPr/>
        </p:nvSpPr>
        <p:spPr>
          <a:xfrm>
            <a:off x="3428999" y="658109"/>
            <a:ext cx="3321285" cy="630942"/>
          </a:xfrm>
          <a:prstGeom prst="rect">
            <a:avLst/>
          </a:prstGeom>
          <a:ln w="28575">
            <a:solidFill>
              <a:srgbClr val="FFFF00"/>
            </a:solidFill>
            <a:prstDash val="solid"/>
          </a:ln>
        </p:spPr>
        <p:txBody>
          <a:bodyPr wrap="square">
            <a:spAutoFit/>
          </a:bodyPr>
          <a:lstStyle/>
          <a:p>
            <a:pPr algn="just"/>
            <a:r>
              <a:rPr lang="en-US" sz="1100" b="1" dirty="0"/>
              <a:t>What is made in the light dependent reaction?</a:t>
            </a:r>
            <a:endParaRPr lang="en-US" sz="1100" dirty="0"/>
          </a:p>
          <a:p>
            <a:pPr algn="just"/>
            <a:r>
              <a:rPr lang="en-US" sz="1200" b="1" dirty="0"/>
              <a:t>__________________________________________________________________________________</a:t>
            </a:r>
            <a:endParaRPr lang="en-GB" sz="1200" b="1" dirty="0"/>
          </a:p>
        </p:txBody>
      </p:sp>
      <p:sp>
        <p:nvSpPr>
          <p:cNvPr id="19" name="Rectangle 18">
            <a:extLst>
              <a:ext uri="{FF2B5EF4-FFF2-40B4-BE49-F238E27FC236}">
                <a16:creationId xmlns:a16="http://schemas.microsoft.com/office/drawing/2014/main" id="{DFF9E5F0-6033-4AF4-8E83-3C7E27411F76}"/>
              </a:ext>
            </a:extLst>
          </p:cNvPr>
          <p:cNvSpPr/>
          <p:nvPr/>
        </p:nvSpPr>
        <p:spPr>
          <a:xfrm>
            <a:off x="107711" y="3174555"/>
            <a:ext cx="2071818" cy="800219"/>
          </a:xfrm>
          <a:prstGeom prst="rect">
            <a:avLst/>
          </a:prstGeom>
          <a:ln w="28575">
            <a:solidFill>
              <a:srgbClr val="FFFF00"/>
            </a:solidFill>
            <a:prstDash val="solid"/>
          </a:ln>
        </p:spPr>
        <p:txBody>
          <a:bodyPr wrap="square">
            <a:spAutoFit/>
          </a:bodyPr>
          <a:lstStyle/>
          <a:p>
            <a:pPr algn="just"/>
            <a:r>
              <a:rPr lang="en-US" sz="1100" b="1" dirty="0"/>
              <a:t>What raises the energy levels of electrons?</a:t>
            </a:r>
            <a:endParaRPr lang="en-US" sz="1100" dirty="0"/>
          </a:p>
          <a:p>
            <a:pPr algn="just"/>
            <a:r>
              <a:rPr lang="en-US" sz="1200" b="1" dirty="0"/>
              <a:t>________________________________________________</a:t>
            </a:r>
            <a:endParaRPr lang="en-GB" sz="1200" b="1" dirty="0"/>
          </a:p>
        </p:txBody>
      </p:sp>
      <p:sp>
        <p:nvSpPr>
          <p:cNvPr id="20" name="Rectangle 19">
            <a:extLst>
              <a:ext uri="{FF2B5EF4-FFF2-40B4-BE49-F238E27FC236}">
                <a16:creationId xmlns:a16="http://schemas.microsoft.com/office/drawing/2014/main" id="{AB66EA31-B2C5-43D8-A2ED-5C81E9CB78D2}"/>
              </a:ext>
            </a:extLst>
          </p:cNvPr>
          <p:cNvSpPr/>
          <p:nvPr/>
        </p:nvSpPr>
        <p:spPr>
          <a:xfrm>
            <a:off x="107710" y="7828720"/>
            <a:ext cx="6642574" cy="1184940"/>
          </a:xfrm>
          <a:prstGeom prst="rect">
            <a:avLst/>
          </a:prstGeom>
          <a:ln w="28575">
            <a:solidFill>
              <a:srgbClr val="FFFF00"/>
            </a:solidFill>
            <a:prstDash val="solid"/>
          </a:ln>
        </p:spPr>
        <p:txBody>
          <a:bodyPr wrap="square">
            <a:spAutoFit/>
          </a:bodyPr>
          <a:lstStyle/>
          <a:p>
            <a:pPr algn="just"/>
            <a:r>
              <a:rPr lang="en-US" sz="1100" b="1" dirty="0"/>
              <a:t>Explain the process of light dependent photosynthesis</a:t>
            </a:r>
            <a:endParaRPr lang="en-US" sz="1100" dirty="0"/>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30" name="Rectangle 29">
            <a:extLst>
              <a:ext uri="{FF2B5EF4-FFF2-40B4-BE49-F238E27FC236}">
                <a16:creationId xmlns:a16="http://schemas.microsoft.com/office/drawing/2014/main" id="{0D3CB717-374F-4E26-994B-C8AFB75AF4D0}"/>
              </a:ext>
            </a:extLst>
          </p:cNvPr>
          <p:cNvSpPr/>
          <p:nvPr/>
        </p:nvSpPr>
        <p:spPr>
          <a:xfrm>
            <a:off x="107710" y="5571370"/>
            <a:ext cx="3474733" cy="212365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100" dirty="0"/>
              <a:t>Cyclic Photophosphorylation is the process, in which systems (like prokaryotes), just accomplishes the ADP to ATP for immediate energy for the cells. This type of photophosphorylation usually occurs in the thylakoid membrane. The electron begins in a pigment complex called photosystem I in cyclic electron flow.</a:t>
            </a:r>
          </a:p>
          <a:p>
            <a:pPr lvl="0" algn="just"/>
            <a:r>
              <a:rPr lang="en-US" sz="1100" dirty="0"/>
              <a:t>Non-Cyclic Photophosphorylation is the photophosphorylation process which results in the movement of the electrons in a non-cyclic manner for synthesizing ATP molecules using the energy from excited electrons provided by photosystem II is called as non-cyclic photophosphorylation..</a:t>
            </a:r>
            <a:endParaRPr lang="en-GB" sz="1100" dirty="0"/>
          </a:p>
        </p:txBody>
      </p:sp>
      <p:sp>
        <p:nvSpPr>
          <p:cNvPr id="16" name="Rectangle 15">
            <a:extLst>
              <a:ext uri="{FF2B5EF4-FFF2-40B4-BE49-F238E27FC236}">
                <a16:creationId xmlns:a16="http://schemas.microsoft.com/office/drawing/2014/main" id="{8B725C81-2383-4809-85D1-66002232AB29}"/>
              </a:ext>
            </a:extLst>
          </p:cNvPr>
          <p:cNvSpPr/>
          <p:nvPr/>
        </p:nvSpPr>
        <p:spPr>
          <a:xfrm>
            <a:off x="3428999" y="1420267"/>
            <a:ext cx="3321285" cy="630942"/>
          </a:xfrm>
          <a:prstGeom prst="rect">
            <a:avLst/>
          </a:prstGeom>
          <a:ln w="28575">
            <a:solidFill>
              <a:srgbClr val="FFFF00"/>
            </a:solidFill>
            <a:prstDash val="solid"/>
          </a:ln>
        </p:spPr>
        <p:txBody>
          <a:bodyPr wrap="square">
            <a:spAutoFit/>
          </a:bodyPr>
          <a:lstStyle/>
          <a:p>
            <a:pPr algn="just"/>
            <a:r>
              <a:rPr lang="en-US" sz="1100" b="1" dirty="0"/>
              <a:t>Where does the light dependent reaction take place?</a:t>
            </a:r>
            <a:endParaRPr lang="en-US" sz="1100" dirty="0"/>
          </a:p>
          <a:p>
            <a:pPr algn="just"/>
            <a:r>
              <a:rPr lang="en-US" sz="1200" b="1" dirty="0"/>
              <a:t>__________________________________________________________________________________</a:t>
            </a:r>
            <a:endParaRPr lang="en-GB" sz="1200" b="1" dirty="0"/>
          </a:p>
        </p:txBody>
      </p:sp>
      <p:sp>
        <p:nvSpPr>
          <p:cNvPr id="17" name="Rectangle 16">
            <a:extLst>
              <a:ext uri="{FF2B5EF4-FFF2-40B4-BE49-F238E27FC236}">
                <a16:creationId xmlns:a16="http://schemas.microsoft.com/office/drawing/2014/main" id="{441EEA05-DF5D-4199-A62B-611CE7B03EFB}"/>
              </a:ext>
            </a:extLst>
          </p:cNvPr>
          <p:cNvSpPr/>
          <p:nvPr/>
        </p:nvSpPr>
        <p:spPr>
          <a:xfrm>
            <a:off x="3428999" y="2203779"/>
            <a:ext cx="3321285" cy="800219"/>
          </a:xfrm>
          <a:prstGeom prst="rect">
            <a:avLst/>
          </a:prstGeom>
          <a:ln w="28575">
            <a:solidFill>
              <a:srgbClr val="FFFF00"/>
            </a:solidFill>
            <a:prstDash val="solid"/>
          </a:ln>
        </p:spPr>
        <p:txBody>
          <a:bodyPr wrap="square">
            <a:spAutoFit/>
          </a:bodyPr>
          <a:lstStyle/>
          <a:p>
            <a:pPr algn="just"/>
            <a:r>
              <a:rPr lang="en-US" sz="1100" b="1" dirty="0"/>
              <a:t>What are the products of the light dependent reaction used for?</a:t>
            </a:r>
            <a:endParaRPr lang="en-US" sz="1100" dirty="0"/>
          </a:p>
          <a:p>
            <a:pPr algn="just"/>
            <a:r>
              <a:rPr lang="en-US" sz="1200" b="1" dirty="0"/>
              <a:t>__________________________________________________________________________________</a:t>
            </a:r>
            <a:endParaRPr lang="en-GB" sz="1200" b="1" dirty="0"/>
          </a:p>
        </p:txBody>
      </p:sp>
      <p:sp>
        <p:nvSpPr>
          <p:cNvPr id="23" name="TextBox 22">
            <a:extLst>
              <a:ext uri="{FF2B5EF4-FFF2-40B4-BE49-F238E27FC236}">
                <a16:creationId xmlns:a16="http://schemas.microsoft.com/office/drawing/2014/main" id="{74089732-3C04-47A1-9AE3-A7C1AF22084A}"/>
              </a:ext>
            </a:extLst>
          </p:cNvPr>
          <p:cNvSpPr txBox="1"/>
          <p:nvPr/>
        </p:nvSpPr>
        <p:spPr>
          <a:xfrm>
            <a:off x="107711" y="2531394"/>
            <a:ext cx="3184580" cy="461665"/>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just"/>
            <a:r>
              <a:rPr lang="en-GB" sz="1200" b="1" dirty="0">
                <a:solidFill>
                  <a:prstClr val="black"/>
                </a:solidFill>
              </a:rPr>
              <a:t>The diagram below shows what happens during light dependent photosynthesis: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33F69C49-D2C1-4576-8A05-C0047DEBD271}"/>
              </a:ext>
            </a:extLst>
          </p:cNvPr>
          <p:cNvPicPr>
            <a:picLocks noChangeAspect="1"/>
          </p:cNvPicPr>
          <p:nvPr/>
        </p:nvPicPr>
        <p:blipFill rotWithShape="1">
          <a:blip r:embed="rId2"/>
          <a:srcRect t="11115" r="6253" b="7503"/>
          <a:stretch/>
        </p:blipFill>
        <p:spPr>
          <a:xfrm>
            <a:off x="2297253" y="3156568"/>
            <a:ext cx="4453031" cy="2174464"/>
          </a:xfrm>
          <a:prstGeom prst="rect">
            <a:avLst/>
          </a:prstGeom>
        </p:spPr>
      </p:pic>
      <p:sp>
        <p:nvSpPr>
          <p:cNvPr id="25" name="Rectangle 24">
            <a:extLst>
              <a:ext uri="{FF2B5EF4-FFF2-40B4-BE49-F238E27FC236}">
                <a16:creationId xmlns:a16="http://schemas.microsoft.com/office/drawing/2014/main" id="{DBF79990-2F14-4D48-9139-7E688BCF9BA5}"/>
              </a:ext>
            </a:extLst>
          </p:cNvPr>
          <p:cNvSpPr/>
          <p:nvPr/>
        </p:nvSpPr>
        <p:spPr>
          <a:xfrm>
            <a:off x="62144" y="4066992"/>
            <a:ext cx="2071818" cy="630942"/>
          </a:xfrm>
          <a:prstGeom prst="rect">
            <a:avLst/>
          </a:prstGeom>
          <a:ln w="28575">
            <a:solidFill>
              <a:srgbClr val="FFFF00"/>
            </a:solidFill>
            <a:prstDash val="solid"/>
          </a:ln>
        </p:spPr>
        <p:txBody>
          <a:bodyPr wrap="square">
            <a:spAutoFit/>
          </a:bodyPr>
          <a:lstStyle/>
          <a:p>
            <a:pPr algn="just"/>
            <a:r>
              <a:rPr lang="en-US" sz="1100" b="1" dirty="0"/>
              <a:t>What ions move?</a:t>
            </a:r>
            <a:endParaRPr lang="en-US" sz="1100" dirty="0"/>
          </a:p>
          <a:p>
            <a:pPr algn="just"/>
            <a:r>
              <a:rPr lang="en-US" sz="1200" b="1" dirty="0"/>
              <a:t>________________________________________________</a:t>
            </a:r>
            <a:endParaRPr lang="en-GB" sz="1200" b="1" dirty="0"/>
          </a:p>
        </p:txBody>
      </p:sp>
      <p:sp>
        <p:nvSpPr>
          <p:cNvPr id="26" name="Rectangle 25">
            <a:extLst>
              <a:ext uri="{FF2B5EF4-FFF2-40B4-BE49-F238E27FC236}">
                <a16:creationId xmlns:a16="http://schemas.microsoft.com/office/drawing/2014/main" id="{43F4ECC7-BC64-46FE-95C9-14A16358774C}"/>
              </a:ext>
            </a:extLst>
          </p:cNvPr>
          <p:cNvSpPr/>
          <p:nvPr/>
        </p:nvSpPr>
        <p:spPr>
          <a:xfrm>
            <a:off x="62144" y="4806736"/>
            <a:ext cx="2071818" cy="630942"/>
          </a:xfrm>
          <a:prstGeom prst="rect">
            <a:avLst/>
          </a:prstGeom>
          <a:ln w="28575">
            <a:solidFill>
              <a:srgbClr val="FFFF00"/>
            </a:solidFill>
            <a:prstDash val="solid"/>
          </a:ln>
        </p:spPr>
        <p:txBody>
          <a:bodyPr wrap="square">
            <a:spAutoFit/>
          </a:bodyPr>
          <a:lstStyle/>
          <a:p>
            <a:pPr algn="just"/>
            <a:r>
              <a:rPr lang="en-US" sz="1100" b="1" dirty="0"/>
              <a:t>How is ATP formed?</a:t>
            </a:r>
            <a:endParaRPr lang="en-US" sz="1100" dirty="0"/>
          </a:p>
          <a:p>
            <a:pPr algn="just"/>
            <a:r>
              <a:rPr lang="en-US" sz="1200" b="1" dirty="0"/>
              <a:t>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1AB1D5-46D3-59D1-2B68-632BE9731D4E}"/>
              </a:ext>
            </a:extLst>
          </p:cNvPr>
          <p:cNvPicPr>
            <a:picLocks noChangeAspect="1"/>
          </p:cNvPicPr>
          <p:nvPr/>
        </p:nvPicPr>
        <p:blipFill>
          <a:blip r:embed="rId2"/>
          <a:stretch>
            <a:fillRect/>
          </a:stretch>
        </p:blipFill>
        <p:spPr>
          <a:xfrm>
            <a:off x="0" y="0"/>
            <a:ext cx="6858000" cy="9144000"/>
          </a:xfrm>
          <a:prstGeom prst="rect">
            <a:avLst/>
          </a:prstGeom>
        </p:spPr>
      </p:pic>
      <p:sp>
        <p:nvSpPr>
          <p:cNvPr id="5" name="TextBox 4">
            <a:extLst>
              <a:ext uri="{FF2B5EF4-FFF2-40B4-BE49-F238E27FC236}">
                <a16:creationId xmlns:a16="http://schemas.microsoft.com/office/drawing/2014/main" id="{CD88466C-4A7F-6581-C065-0F7F1AEC9599}"/>
              </a:ext>
            </a:extLst>
          </p:cNvPr>
          <p:cNvSpPr txBox="1"/>
          <p:nvPr/>
        </p:nvSpPr>
        <p:spPr>
          <a:xfrm>
            <a:off x="181866" y="6593553"/>
            <a:ext cx="10630513"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Follow me on social media to stay in touch</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2C1EAFA8-0B77-BD02-E1B8-BE5054BB4AA7}"/>
              </a:ext>
            </a:extLst>
          </p:cNvPr>
          <p:cNvSpPr txBox="1"/>
          <p:nvPr/>
        </p:nvSpPr>
        <p:spPr>
          <a:xfrm>
            <a:off x="181867" y="7888002"/>
            <a:ext cx="6555818"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Keep up to date with my new content:</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2" descr="Creating Social Media Share Buttons | by David Olurebi | Medium">
            <a:hlinkClick r:id="rId3"/>
            <a:extLst>
              <a:ext uri="{FF2B5EF4-FFF2-40B4-BE49-F238E27FC236}">
                <a16:creationId xmlns:a16="http://schemas.microsoft.com/office/drawing/2014/main" id="{8709037B-2D2A-2871-6025-219AB18D8A6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5745" b="50000"/>
          <a:stretch/>
        </p:blipFill>
        <p:spPr bwMode="auto">
          <a:xfrm>
            <a:off x="1538488" y="705521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reating Social Media Share Buttons | by David Olurebi | Medium">
            <a:hlinkClick r:id="rId5"/>
            <a:extLst>
              <a:ext uri="{FF2B5EF4-FFF2-40B4-BE49-F238E27FC236}">
                <a16:creationId xmlns:a16="http://schemas.microsoft.com/office/drawing/2014/main" id="{FE4668F3-07B4-061C-992D-2AB8D9BFDF3C}"/>
              </a:ext>
            </a:extLst>
          </p:cNvPr>
          <p:cNvPicPr/>
          <p:nvPr/>
        </p:nvPicPr>
        <p:blipFill rotWithShape="1">
          <a:blip r:embed="rId4">
            <a:extLst>
              <a:ext uri="{28A0092B-C50C-407E-A947-70E740481C1C}">
                <a14:useLocalDpi xmlns:a14="http://schemas.microsoft.com/office/drawing/2010/main" val="0"/>
              </a:ext>
            </a:extLst>
          </a:blip>
          <a:srcRect l="34652" r="34165" b="51080"/>
          <a:stretch/>
        </p:blipFill>
        <p:spPr bwMode="auto">
          <a:xfrm>
            <a:off x="2289097" y="7069078"/>
            <a:ext cx="533400" cy="6275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reating Social Media Share Buttons | by David Olurebi | Medium">
            <a:hlinkClick r:id="rId6"/>
            <a:extLst>
              <a:ext uri="{FF2B5EF4-FFF2-40B4-BE49-F238E27FC236}">
                <a16:creationId xmlns:a16="http://schemas.microsoft.com/office/drawing/2014/main" id="{9D724994-7DC6-00DB-75CF-70F7C0A36D1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5745" b="50000"/>
          <a:stretch/>
        </p:blipFill>
        <p:spPr bwMode="auto">
          <a:xfrm>
            <a:off x="3056268" y="706907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reating Social Media Share Buttons | by David Olurebi | Medium">
            <a:hlinkClick r:id="rId7"/>
            <a:extLst>
              <a:ext uri="{FF2B5EF4-FFF2-40B4-BE49-F238E27FC236}">
                <a16:creationId xmlns:a16="http://schemas.microsoft.com/office/drawing/2014/main" id="{0C10102D-C99F-EFEB-B6C6-D7486B9749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4255" t="50000" r="34563"/>
          <a:stretch/>
        </p:blipFill>
        <p:spPr bwMode="auto">
          <a:xfrm>
            <a:off x="3784545" y="7120116"/>
            <a:ext cx="533400" cy="6414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reating Social Media Share Buttons | by David Olurebi | Medium">
            <a:hlinkClick r:id="rId8"/>
            <a:extLst>
              <a:ext uri="{FF2B5EF4-FFF2-40B4-BE49-F238E27FC236}">
                <a16:creationId xmlns:a16="http://schemas.microsoft.com/office/drawing/2014/main" id="{667B59A2-C43B-952A-BD9E-96C4CC0F7F3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749" t="50000"/>
          <a:stretch/>
        </p:blipFill>
        <p:spPr bwMode="auto">
          <a:xfrm>
            <a:off x="4640224" y="7120115"/>
            <a:ext cx="568783" cy="6414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hlinkClick r:id="rId9"/>
            <a:extLst>
              <a:ext uri="{FF2B5EF4-FFF2-40B4-BE49-F238E27FC236}">
                <a16:creationId xmlns:a16="http://schemas.microsoft.com/office/drawing/2014/main" id="{F8C9123E-1A57-C29C-3133-2D24E1C8A5FA}"/>
              </a:ext>
            </a:extLst>
          </p:cNvPr>
          <p:cNvPicPr>
            <a:picLocks noChangeAspect="1"/>
          </p:cNvPicPr>
          <p:nvPr/>
        </p:nvPicPr>
        <p:blipFill>
          <a:blip r:embed="rId10"/>
          <a:stretch>
            <a:fillRect/>
          </a:stretch>
        </p:blipFill>
        <p:spPr>
          <a:xfrm>
            <a:off x="1831462" y="8410202"/>
            <a:ext cx="3517697" cy="493819"/>
          </a:xfrm>
          <a:prstGeom prst="rect">
            <a:avLst/>
          </a:prstGeom>
        </p:spPr>
      </p:pic>
      <p:sp>
        <p:nvSpPr>
          <p:cNvPr id="13" name="Rectangle 12">
            <a:extLst>
              <a:ext uri="{FF2B5EF4-FFF2-40B4-BE49-F238E27FC236}">
                <a16:creationId xmlns:a16="http://schemas.microsoft.com/office/drawing/2014/main" id="{240C70AA-9D1A-6EBE-7D76-FC2E8B5245FC}"/>
              </a:ext>
            </a:extLst>
          </p:cNvPr>
          <p:cNvSpPr/>
          <p:nvPr/>
        </p:nvSpPr>
        <p:spPr>
          <a:xfrm>
            <a:off x="402840" y="4032301"/>
            <a:ext cx="2653427"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hlinkClick r:id="rId11"/>
            <a:extLst>
              <a:ext uri="{FF2B5EF4-FFF2-40B4-BE49-F238E27FC236}">
                <a16:creationId xmlns:a16="http://schemas.microsoft.com/office/drawing/2014/main" id="{B44B7E01-518A-5A10-A601-09209E4CEF1A}"/>
              </a:ext>
            </a:extLst>
          </p:cNvPr>
          <p:cNvSpPr txBox="1"/>
          <p:nvPr/>
        </p:nvSpPr>
        <p:spPr>
          <a:xfrm>
            <a:off x="549037" y="4181605"/>
            <a:ext cx="2338542" cy="738664"/>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Click here to access my percentage composition </a:t>
            </a:r>
            <a:r>
              <a:rPr kumimoji="0" lang="en-GB" sz="1400" b="1" i="0" u="none" strike="noStrike" kern="1200" cap="none" spc="0" normalizeH="0" baseline="0" noProof="0" dirty="0" err="1">
                <a:ln>
                  <a:noFill/>
                </a:ln>
                <a:solidFill>
                  <a:prstClr val="black"/>
                </a:solidFill>
                <a:effectLst/>
                <a:uLnTx/>
                <a:uFillTx/>
                <a:latin typeface="Calibri" panose="020F0502020204030204"/>
                <a:ea typeface="+mn-ea"/>
                <a:cs typeface="+mn-cs"/>
              </a:rPr>
              <a:t>youtube</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 videos</a:t>
            </a:r>
          </a:p>
        </p:txBody>
      </p:sp>
      <p:sp>
        <p:nvSpPr>
          <p:cNvPr id="16" name="Rectangle 15">
            <a:extLst>
              <a:ext uri="{FF2B5EF4-FFF2-40B4-BE49-F238E27FC236}">
                <a16:creationId xmlns:a16="http://schemas.microsoft.com/office/drawing/2014/main" id="{79F371CF-2DD3-9FE4-95D6-D7F2A1B89C68}"/>
              </a:ext>
            </a:extLst>
          </p:cNvPr>
          <p:cNvSpPr/>
          <p:nvPr/>
        </p:nvSpPr>
        <p:spPr>
          <a:xfrm>
            <a:off x="3313510" y="4032301"/>
            <a:ext cx="3141650"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815893D7-5996-C913-F8FC-365A8A445234}"/>
              </a:ext>
            </a:extLst>
          </p:cNvPr>
          <p:cNvSpPr txBox="1"/>
          <p:nvPr/>
        </p:nvSpPr>
        <p:spPr>
          <a:xfrm>
            <a:off x="3202465" y="4086660"/>
            <a:ext cx="325269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Resources that this activity would work well with</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hlinkClick r:id="rId12"/>
            <a:extLst>
              <a:ext uri="{FF2B5EF4-FFF2-40B4-BE49-F238E27FC236}">
                <a16:creationId xmlns:a16="http://schemas.microsoft.com/office/drawing/2014/main" id="{73842A33-4CC3-ED2D-3E8F-77BB3EEB177A}"/>
              </a:ext>
            </a:extLst>
          </p:cNvPr>
          <p:cNvSpPr txBox="1"/>
          <p:nvPr/>
        </p:nvSpPr>
        <p:spPr>
          <a:xfrm>
            <a:off x="3459107" y="4807498"/>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Lesson on TES</a:t>
            </a:r>
          </a:p>
        </p:txBody>
      </p:sp>
      <p:sp>
        <p:nvSpPr>
          <p:cNvPr id="19" name="TextBox 18">
            <a:hlinkClick r:id="rId13"/>
            <a:extLst>
              <a:ext uri="{FF2B5EF4-FFF2-40B4-BE49-F238E27FC236}">
                <a16:creationId xmlns:a16="http://schemas.microsoft.com/office/drawing/2014/main" id="{A6B715A4-B4C1-D925-DB55-C751830CEEFE}"/>
              </a:ext>
            </a:extLst>
          </p:cNvPr>
          <p:cNvSpPr txBox="1"/>
          <p:nvPr/>
        </p:nvSpPr>
        <p:spPr>
          <a:xfrm>
            <a:off x="3459107" y="5361934"/>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Lesson on TPT</a:t>
            </a: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55148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1333</TotalTime>
  <Words>295</Words>
  <Application>Microsoft Office PowerPoint</Application>
  <PresentationFormat>On-screen Show (4:3)</PresentationFormat>
  <Paragraphs>30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Light Dependent Photosynthesis 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73</cp:revision>
  <dcterms:created xsi:type="dcterms:W3CDTF">2019-02-02T18:17:28Z</dcterms:created>
  <dcterms:modified xsi:type="dcterms:W3CDTF">2024-06-08T15:34:10Z</dcterms:modified>
</cp:coreProperties>
</file>