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7"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p:scale>
          <a:sx n="90" d="100"/>
          <a:sy n="90" d="100"/>
        </p:scale>
        <p:origin x="112"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27/04/2024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40335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27/04/2024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552438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27/04/2024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56540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27/04/2024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855941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27/04/2024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438425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27/04/2024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30183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27/04/2024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851734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27/04/2024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575554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27/04/2024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653686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27/04/2024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877855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27/04/2024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51454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27/04/2024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244051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27/04/2024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64237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27/04/2024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003623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27/04/2024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45176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77C4E-E024-48FA-8573-FE6645764305}" type="datetimeFigureOut">
              <a:rPr lang="en-GB" smtClean="0"/>
              <a:t>27/04/2024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663035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77C4E-E024-48FA-8573-FE6645764305}" type="datetimeFigureOut">
              <a:rPr lang="en-GB" smtClean="0"/>
              <a:t>27/04/2024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06292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77C4E-E024-48FA-8573-FE6645764305}" type="datetimeFigureOut">
              <a:rPr lang="en-GB" smtClean="0"/>
              <a:t>27/04/2024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911931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77C4E-E024-48FA-8573-FE6645764305}" type="datetimeFigureOut">
              <a:rPr lang="en-GB" smtClean="0"/>
              <a:t>27/04/2024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51746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77C4E-E024-48FA-8573-FE6645764305}" type="datetimeFigureOut">
              <a:rPr lang="en-GB" smtClean="0"/>
              <a:t>27/04/2024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0291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27/04/2024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94792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27/04/2024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50495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E377C4E-E024-48FA-8573-FE6645764305}" type="datetimeFigureOut">
              <a:rPr lang="en-GB" smtClean="0"/>
              <a:t>27/04/2024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2B01241-C8E6-4DCD-8264-22BB957141B3}" type="slidenum">
              <a:rPr lang="en-GB" smtClean="0"/>
              <a:t>‹#›</a:t>
            </a:fld>
            <a:endParaRPr lang="en-GB"/>
          </a:p>
        </p:txBody>
      </p:sp>
    </p:spTree>
    <p:extLst>
      <p:ext uri="{BB962C8B-B14F-4D97-AF65-F5344CB8AC3E}">
        <p14:creationId xmlns:p14="http://schemas.microsoft.com/office/powerpoint/2010/main" val="37719427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27/04/2024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19509140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3.wdp"/><Relationship Id="rId5" Type="http://schemas.microsoft.com/office/2007/relationships/hdphoto" Target="../media/hdphoto1.wdp"/><Relationship Id="rId15" Type="http://schemas.microsoft.com/office/2007/relationships/hdphoto" Target="../media/hdphoto4.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Store/Mr-Chalks-Science-Resources/Search:magnet"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resources/search/?authorId=429930&amp;q=magnet&amp;shop=chalky1234567" TargetMode="External"/><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MrChalksRevisionTips/search?query=magnet" TargetMode="External"/><Relationship Id="rId5" Type="http://schemas.openxmlformats.org/officeDocument/2006/relationships/hyperlink" Target="https://twitter.com/teacherchalky1" TargetMode="External"/><Relationship Id="rId10"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E8952ED-2E81-7654-6F06-5D316FDB8E02}"/>
              </a:ext>
            </a:extLst>
          </p:cNvPr>
          <p:cNvPicPr>
            <a:picLocks noChangeAspect="1"/>
          </p:cNvPicPr>
          <p:nvPr/>
        </p:nvPicPr>
        <p:blipFill rotWithShape="1">
          <a:blip r:embed="rId2"/>
          <a:srcRect l="22169" r="26335"/>
          <a:stretch/>
        </p:blipFill>
        <p:spPr>
          <a:xfrm>
            <a:off x="88728" y="1876414"/>
            <a:ext cx="1812616" cy="1979971"/>
          </a:xfrm>
          <a:prstGeom prst="rect">
            <a:avLst/>
          </a:prstGeom>
        </p:spPr>
      </p:pic>
      <p:sp>
        <p:nvSpPr>
          <p:cNvPr id="5" name="Rectangle 4">
            <a:extLst>
              <a:ext uri="{FF2B5EF4-FFF2-40B4-BE49-F238E27FC236}">
                <a16:creationId xmlns:a16="http://schemas.microsoft.com/office/drawing/2014/main" id="{DFB6ABEB-76A2-4F38-AF25-05D119E712A9}"/>
              </a:ext>
            </a:extLst>
          </p:cNvPr>
          <p:cNvSpPr/>
          <p:nvPr/>
        </p:nvSpPr>
        <p:spPr>
          <a:xfrm>
            <a:off x="0" y="-61670"/>
            <a:ext cx="6858000" cy="98955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0" name="Picture 99">
            <a:extLst>
              <a:ext uri="{FF2B5EF4-FFF2-40B4-BE49-F238E27FC236}">
                <a16:creationId xmlns:a16="http://schemas.microsoft.com/office/drawing/2014/main" id="{BD4F26EF-4C09-4AF4-BF65-2500442ECAFB}"/>
              </a:ext>
            </a:extLst>
          </p:cNvPr>
          <p:cNvPicPr>
            <a:picLocks noChangeAspect="1"/>
          </p:cNvPicPr>
          <p:nvPr/>
        </p:nvPicPr>
        <p:blipFill>
          <a:blip r:embed="rId3"/>
          <a:stretch>
            <a:fillRect/>
          </a:stretch>
        </p:blipFill>
        <p:spPr>
          <a:xfrm rot="5400000">
            <a:off x="1537177" y="-441993"/>
            <a:ext cx="491882" cy="1351229"/>
          </a:xfrm>
          <a:prstGeom prst="rect">
            <a:avLst/>
          </a:prstGeom>
        </p:spPr>
      </p:pic>
      <p:grpSp>
        <p:nvGrpSpPr>
          <p:cNvPr id="20" name="Group 19">
            <a:extLst>
              <a:ext uri="{FF2B5EF4-FFF2-40B4-BE49-F238E27FC236}">
                <a16:creationId xmlns:a16="http://schemas.microsoft.com/office/drawing/2014/main" id="{92ACEAE7-0011-408F-9BCE-498CB80F1D96}"/>
              </a:ext>
            </a:extLst>
          </p:cNvPr>
          <p:cNvGrpSpPr/>
          <p:nvPr/>
        </p:nvGrpSpPr>
        <p:grpSpPr>
          <a:xfrm flipH="1">
            <a:off x="4424746" y="-386090"/>
            <a:ext cx="2442574" cy="2396516"/>
            <a:chOff x="1533525" y="2676525"/>
            <a:chExt cx="3790950" cy="3790950"/>
          </a:xfrm>
        </p:grpSpPr>
        <p:sp>
          <p:nvSpPr>
            <p:cNvPr id="19" name="Rectangle 18">
              <a:extLst>
                <a:ext uri="{FF2B5EF4-FFF2-40B4-BE49-F238E27FC236}">
                  <a16:creationId xmlns:a16="http://schemas.microsoft.com/office/drawing/2014/main" id="{562F221C-846E-4462-A8EA-CF1D36D53519}"/>
                </a:ext>
              </a:extLst>
            </p:cNvPr>
            <p:cNvSpPr/>
            <p:nvPr/>
          </p:nvSpPr>
          <p:spPr>
            <a:xfrm rot="1397024">
              <a:off x="1801081" y="4079000"/>
              <a:ext cx="1052187" cy="496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EE2027F8-2006-4B5E-A1C8-F35F76641A0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2312" b="91960" l="0" r="49749"/>
                      </a14:imgEffect>
                    </a14:imgLayer>
                  </a14:imgProps>
                </a:ext>
                <a:ext uri="{28A0092B-C50C-407E-A947-70E740481C1C}">
                  <a14:useLocalDpi xmlns:a14="http://schemas.microsoft.com/office/drawing/2010/main" val="0"/>
                </a:ext>
              </a:extLst>
            </a:blip>
            <a:stretch>
              <a:fillRect/>
            </a:stretch>
          </p:blipFill>
          <p:spPr>
            <a:xfrm>
              <a:off x="1533525" y="2676525"/>
              <a:ext cx="3790950" cy="3790950"/>
            </a:xfrm>
            <a:prstGeom prst="rect">
              <a:avLst/>
            </a:prstGeom>
          </p:spPr>
        </p:pic>
      </p:grpSp>
      <p:sp>
        <p:nvSpPr>
          <p:cNvPr id="16" name="Speech Bubble: Rectangle with Corners Rounded 15">
            <a:extLst>
              <a:ext uri="{FF2B5EF4-FFF2-40B4-BE49-F238E27FC236}">
                <a16:creationId xmlns:a16="http://schemas.microsoft.com/office/drawing/2014/main" id="{3D10BD40-0352-45F0-BDE9-6752CF50DA75}"/>
              </a:ext>
            </a:extLst>
          </p:cNvPr>
          <p:cNvSpPr/>
          <p:nvPr/>
        </p:nvSpPr>
        <p:spPr>
          <a:xfrm>
            <a:off x="749300" y="1022671"/>
            <a:ext cx="5135898" cy="848484"/>
          </a:xfrm>
          <a:prstGeom prst="wedgeRoundRectCallout">
            <a:avLst>
              <a:gd name="adj1" fmla="val 59586"/>
              <a:gd name="adj2" fmla="val -40556"/>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0B281D1-5703-4953-8F84-2AB85F5A24FD}"/>
              </a:ext>
            </a:extLst>
          </p:cNvPr>
          <p:cNvSpPr txBox="1"/>
          <p:nvPr/>
        </p:nvSpPr>
        <p:spPr>
          <a:xfrm>
            <a:off x="2279737" y="-49166"/>
            <a:ext cx="358487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b="1" dirty="0">
                <a:solidFill>
                  <a:prstClr val="black"/>
                </a:solidFill>
                <a:latin typeface="Calibri" panose="020F0502020204030204"/>
              </a:rPr>
              <a:t>Magnetism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Notes</a:t>
            </a:r>
          </a:p>
        </p:txBody>
      </p:sp>
      <p:sp>
        <p:nvSpPr>
          <p:cNvPr id="9" name="Rectangle: Rounded Corners 8">
            <a:extLst>
              <a:ext uri="{FF2B5EF4-FFF2-40B4-BE49-F238E27FC236}">
                <a16:creationId xmlns:a16="http://schemas.microsoft.com/office/drawing/2014/main" id="{A6937834-42EB-46F3-A260-F98DDAB66A84}"/>
              </a:ext>
            </a:extLst>
          </p:cNvPr>
          <p:cNvSpPr/>
          <p:nvPr/>
        </p:nvSpPr>
        <p:spPr>
          <a:xfrm>
            <a:off x="425886" y="494778"/>
            <a:ext cx="5298510" cy="65296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0D8BC30-B541-4DAE-8AAA-1B063CB9AEDD}"/>
              </a:ext>
            </a:extLst>
          </p:cNvPr>
          <p:cNvSpPr txBox="1"/>
          <p:nvPr/>
        </p:nvSpPr>
        <p:spPr>
          <a:xfrm>
            <a:off x="433561" y="505258"/>
            <a:ext cx="5298510" cy="60016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Magnets repel and attract other magnets, and attract magnetic substances. Magnetic fields can be shown using field lines. Magnetism is induced in some materials when placed in a magnetic field</a:t>
            </a:r>
          </a:p>
        </p:txBody>
      </p:sp>
      <p:sp>
        <p:nvSpPr>
          <p:cNvPr id="40" name="TextBox 39">
            <a:extLst>
              <a:ext uri="{FF2B5EF4-FFF2-40B4-BE49-F238E27FC236}">
                <a16:creationId xmlns:a16="http://schemas.microsoft.com/office/drawing/2014/main" id="{53881757-CC93-4E1C-A6AD-D90FFA720F4A}"/>
              </a:ext>
            </a:extLst>
          </p:cNvPr>
          <p:cNvSpPr txBox="1"/>
          <p:nvPr/>
        </p:nvSpPr>
        <p:spPr>
          <a:xfrm>
            <a:off x="878345" y="1135425"/>
            <a:ext cx="5006853" cy="769441"/>
          </a:xfrm>
          <a:prstGeom prst="rect">
            <a:avLst/>
          </a:prstGeom>
          <a:noFill/>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A magnetic domain is region in which the magnetic fields of atoms are grouped together and aligned. In the experiment below, the magnetic domains are indicated by the arrows in the metal material. You can think of magnetic domains as miniature magnets within a material.</a:t>
            </a:r>
          </a:p>
        </p:txBody>
      </p:sp>
      <p:pic>
        <p:nvPicPr>
          <p:cNvPr id="98" name="Picture 97">
            <a:extLst>
              <a:ext uri="{FF2B5EF4-FFF2-40B4-BE49-F238E27FC236}">
                <a16:creationId xmlns:a16="http://schemas.microsoft.com/office/drawing/2014/main" id="{FBD12BBC-8BE3-48BC-B1E6-D961880C08B3}"/>
              </a:ext>
            </a:extLst>
          </p:cNvPr>
          <p:cNvPicPr>
            <a:picLocks noChangeAspect="1"/>
          </p:cNvPicPr>
          <p:nvPr/>
        </p:nvPicPr>
        <p:blipFill>
          <a:blip r:embed="rId6"/>
          <a:stretch>
            <a:fillRect/>
          </a:stretch>
        </p:blipFill>
        <p:spPr>
          <a:xfrm>
            <a:off x="-91658" y="-101613"/>
            <a:ext cx="1309315" cy="1393515"/>
          </a:xfrm>
          <a:prstGeom prst="rect">
            <a:avLst/>
          </a:prstGeom>
        </p:spPr>
      </p:pic>
      <p:grpSp>
        <p:nvGrpSpPr>
          <p:cNvPr id="38" name="Group 37">
            <a:extLst>
              <a:ext uri="{FF2B5EF4-FFF2-40B4-BE49-F238E27FC236}">
                <a16:creationId xmlns:a16="http://schemas.microsoft.com/office/drawing/2014/main" id="{2ECFECE1-144C-4CC5-B3CE-4526A5ABFB34}"/>
              </a:ext>
            </a:extLst>
          </p:cNvPr>
          <p:cNvGrpSpPr/>
          <p:nvPr/>
        </p:nvGrpSpPr>
        <p:grpSpPr>
          <a:xfrm>
            <a:off x="-473292" y="881598"/>
            <a:ext cx="1782507" cy="1746033"/>
            <a:chOff x="-3365065" y="2264036"/>
            <a:chExt cx="3790950" cy="3790950"/>
          </a:xfrm>
        </p:grpSpPr>
        <p:sp>
          <p:nvSpPr>
            <p:cNvPr id="37" name="Rectangle 36">
              <a:extLst>
                <a:ext uri="{FF2B5EF4-FFF2-40B4-BE49-F238E27FC236}">
                  <a16:creationId xmlns:a16="http://schemas.microsoft.com/office/drawing/2014/main" id="{07ADFBEA-7FB1-4E2A-B6B8-8918DA7F5B1F}"/>
                </a:ext>
              </a:extLst>
            </p:cNvPr>
            <p:cNvSpPr/>
            <p:nvPr/>
          </p:nvSpPr>
          <p:spPr>
            <a:xfrm rot="1674590">
              <a:off x="-1995432" y="3729976"/>
              <a:ext cx="1014609" cy="583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46D6C02D-15D6-4F3C-9EA0-5FBA786ED31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302" b="100000" l="20101" r="89196"/>
                      </a14:imgEffect>
                    </a14:imgLayer>
                  </a14:imgProps>
                </a:ext>
                <a:ext uri="{28A0092B-C50C-407E-A947-70E740481C1C}">
                  <a14:useLocalDpi xmlns:a14="http://schemas.microsoft.com/office/drawing/2010/main" val="0"/>
                </a:ext>
              </a:extLst>
            </a:blip>
            <a:stretch>
              <a:fillRect/>
            </a:stretch>
          </p:blipFill>
          <p:spPr>
            <a:xfrm>
              <a:off x="-3365065" y="2264036"/>
              <a:ext cx="3790950" cy="3790950"/>
            </a:xfrm>
            <a:prstGeom prst="rect">
              <a:avLst/>
            </a:prstGeom>
          </p:spPr>
        </p:pic>
      </p:grpSp>
      <p:sp>
        <p:nvSpPr>
          <p:cNvPr id="28" name="Rectangle 27">
            <a:extLst>
              <a:ext uri="{FF2B5EF4-FFF2-40B4-BE49-F238E27FC236}">
                <a16:creationId xmlns:a16="http://schemas.microsoft.com/office/drawing/2014/main" id="{6D94DD49-D198-4510-0F9F-44303C4FA26E}"/>
              </a:ext>
            </a:extLst>
          </p:cNvPr>
          <p:cNvSpPr/>
          <p:nvPr/>
        </p:nvSpPr>
        <p:spPr>
          <a:xfrm>
            <a:off x="1881809" y="1965940"/>
            <a:ext cx="4890507" cy="1615827"/>
          </a:xfrm>
          <a:prstGeom prst="rect">
            <a:avLst/>
          </a:prstGeom>
          <a:ln w="38100">
            <a:solidFill>
              <a:srgbClr val="00B0F0"/>
            </a:solidFill>
            <a:prstDash val="dash"/>
          </a:ln>
        </p:spPr>
        <p:txBody>
          <a:bodyPr wrap="square">
            <a:spAutoFit/>
          </a:bodyPr>
          <a:lstStyle/>
          <a:p>
            <a:pPr lvl="0" algn="just" defTabSz="914400">
              <a:defRPr/>
            </a:pPr>
            <a:r>
              <a:rPr lang="en-US" sz="1100" dirty="0">
                <a:solidFill>
                  <a:prstClr val="black"/>
                </a:solidFill>
              </a:rPr>
              <a:t>A magnetic field is invisible, but it can be detected using a magnetic compass. A compass contains a small bar magnet on a pivot so that it can rotate. The compass needle points in the direction of the Earth's magnetic field, or the magnetic field of a magnet.  The diagram shows these key features:</a:t>
            </a:r>
          </a:p>
          <a:p>
            <a:pPr marL="342900" lvl="0" indent="-342900" algn="just" defTabSz="914400">
              <a:buFont typeface="Arial" panose="020B0604020202020204" pitchFamily="34" charset="0"/>
              <a:buChar char="•"/>
              <a:defRPr/>
            </a:pPr>
            <a:r>
              <a:rPr lang="en-US" sz="1100" dirty="0">
                <a:solidFill>
                  <a:prstClr val="black"/>
                </a:solidFill>
              </a:rPr>
              <a:t>the magnetic field lines never cross each other</a:t>
            </a:r>
          </a:p>
          <a:p>
            <a:pPr marL="342900" lvl="0" indent="-342900" algn="just" defTabSz="914400">
              <a:buFont typeface="Arial" panose="020B0604020202020204" pitchFamily="34" charset="0"/>
              <a:buChar char="•"/>
              <a:defRPr/>
            </a:pPr>
            <a:r>
              <a:rPr lang="en-US" sz="1100" dirty="0">
                <a:solidFill>
                  <a:prstClr val="black"/>
                </a:solidFill>
              </a:rPr>
              <a:t>the closer the lines, the stronger the magnetic field</a:t>
            </a:r>
          </a:p>
          <a:p>
            <a:pPr marL="342900" lvl="0" indent="-342900" algn="just" defTabSz="914400">
              <a:buFont typeface="Arial" panose="020B0604020202020204" pitchFamily="34" charset="0"/>
              <a:buChar char="•"/>
              <a:defRPr/>
            </a:pPr>
            <a:r>
              <a:rPr lang="en-US" sz="1100" dirty="0">
                <a:solidFill>
                  <a:prstClr val="black"/>
                </a:solidFill>
              </a:rPr>
              <a:t>the lines have arrowheads to show the direction of the force exerted by a magnetic north pole</a:t>
            </a:r>
          </a:p>
          <a:p>
            <a:pPr marL="342900" lvl="0" indent="-342900" algn="just" defTabSz="914400">
              <a:buFont typeface="Arial" panose="020B0604020202020204" pitchFamily="34" charset="0"/>
              <a:buChar char="•"/>
              <a:defRPr/>
            </a:pPr>
            <a:r>
              <a:rPr lang="en-US" sz="1100" dirty="0">
                <a:solidFill>
                  <a:prstClr val="black"/>
                </a:solidFill>
              </a:rPr>
              <a:t>the arrowheads point from the north pole of the magnet to its south pole</a:t>
            </a:r>
            <a:endParaRPr lang="en-GB" sz="1100" dirty="0">
              <a:solidFill>
                <a:prstClr val="black"/>
              </a:solidFill>
            </a:endParaRPr>
          </a:p>
        </p:txBody>
      </p:sp>
      <p:sp>
        <p:nvSpPr>
          <p:cNvPr id="30" name="Rectangle 29">
            <a:extLst>
              <a:ext uri="{FF2B5EF4-FFF2-40B4-BE49-F238E27FC236}">
                <a16:creationId xmlns:a16="http://schemas.microsoft.com/office/drawing/2014/main" id="{9226036D-2807-2880-4EFF-630A6AC268AF}"/>
              </a:ext>
            </a:extLst>
          </p:cNvPr>
          <p:cNvSpPr/>
          <p:nvPr/>
        </p:nvSpPr>
        <p:spPr>
          <a:xfrm>
            <a:off x="122700" y="3764086"/>
            <a:ext cx="3959333" cy="161582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olid"/>
          </a:ln>
        </p:spPr>
        <p:txBody>
          <a:bodyPr wrap="square">
            <a:spAutoFit/>
          </a:bodyPr>
          <a:lstStyle/>
          <a:p>
            <a:pPr algn="just">
              <a:defRPr/>
            </a:pPr>
            <a:r>
              <a:rPr lang="en-US" sz="1100" dirty="0">
                <a:solidFill>
                  <a:prstClr val="black"/>
                </a:solidFill>
              </a:rPr>
              <a:t>The opposite poles of two magnets attract. Therefore, when the red end of a magnet or compass is pointing north, it is because it is being attracted in that direction by the south end of another magnet (often coloured blue) – this is the imaginary magnet inside the Earth. The opposite poles of two magnets attract. Therefore, when the red end of a magnet or compass is pointing north, it is because it is being attracted in that direction by the south end of another magnet (often coloured blue) – this is the imaginary magnet inside the Earth.</a:t>
            </a:r>
            <a:endParaRPr lang="en-GB" sz="1100" dirty="0">
              <a:solidFill>
                <a:prstClr val="black"/>
              </a:solidFill>
            </a:endParaRPr>
          </a:p>
        </p:txBody>
      </p:sp>
      <p:pic>
        <p:nvPicPr>
          <p:cNvPr id="31" name="Picture 30">
            <a:extLst>
              <a:ext uri="{FF2B5EF4-FFF2-40B4-BE49-F238E27FC236}">
                <a16:creationId xmlns:a16="http://schemas.microsoft.com/office/drawing/2014/main" id="{776DC91F-688A-2732-5B0F-D2716EBCA5A0}"/>
              </a:ext>
            </a:extLst>
          </p:cNvPr>
          <p:cNvPicPr>
            <a:picLocks noChangeAspect="1"/>
          </p:cNvPicPr>
          <p:nvPr/>
        </p:nvPicPr>
        <p:blipFill rotWithShape="1">
          <a:blip r:embed="rId9"/>
          <a:srcRect l="12003" t="13411" r="20669" b="14892"/>
          <a:stretch/>
        </p:blipFill>
        <p:spPr>
          <a:xfrm>
            <a:off x="4116005" y="3856385"/>
            <a:ext cx="2628449" cy="1574467"/>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3230A016-E527-4981-89F5-F75EB916E54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27638" y1="38693" x2="44975" y2="39196"/>
                      </a14:backgroundRemoval>
                    </a14:imgEffect>
                  </a14:imgLayer>
                </a14:imgProps>
              </a:ext>
              <a:ext uri="{28A0092B-C50C-407E-A947-70E740481C1C}">
                <a14:useLocalDpi xmlns:a14="http://schemas.microsoft.com/office/drawing/2010/main" val="0"/>
              </a:ext>
            </a:extLst>
          </a:blip>
          <a:stretch>
            <a:fillRect/>
          </a:stretch>
        </p:blipFill>
        <p:spPr>
          <a:xfrm>
            <a:off x="5663301" y="3271227"/>
            <a:ext cx="1681609" cy="1726678"/>
          </a:xfrm>
          <a:prstGeom prst="rect">
            <a:avLst/>
          </a:prstGeom>
        </p:spPr>
      </p:pic>
      <p:sp>
        <p:nvSpPr>
          <p:cNvPr id="32" name="Rectangle 31">
            <a:extLst>
              <a:ext uri="{FF2B5EF4-FFF2-40B4-BE49-F238E27FC236}">
                <a16:creationId xmlns:a16="http://schemas.microsoft.com/office/drawing/2014/main" id="{EA30A074-E300-0C12-C733-C12B026DE1FA}"/>
              </a:ext>
            </a:extLst>
          </p:cNvPr>
          <p:cNvSpPr/>
          <p:nvPr/>
        </p:nvSpPr>
        <p:spPr>
          <a:xfrm>
            <a:off x="2279737" y="5503650"/>
            <a:ext cx="4492579" cy="1107996"/>
          </a:xfrm>
          <a:prstGeom prst="rect">
            <a:avLst/>
          </a:prstGeom>
          <a:ln w="38100">
            <a:solidFill>
              <a:srgbClr val="00B0F0"/>
            </a:solidFill>
            <a:prstDash val="dash"/>
          </a:ln>
        </p:spPr>
        <p:txBody>
          <a:bodyPr wrap="square">
            <a:spAutoFit/>
          </a:bodyPr>
          <a:lstStyle/>
          <a:p>
            <a:pPr lvl="0" algn="just">
              <a:defRPr/>
            </a:pPr>
            <a:r>
              <a:rPr lang="en-US" sz="1100" dirty="0">
                <a:solidFill>
                  <a:prstClr val="black"/>
                </a:solidFill>
              </a:rPr>
              <a:t>Magnetic fields can be mapped out using small plotting compasses:</a:t>
            </a:r>
          </a:p>
          <a:p>
            <a:pPr marL="457200" lvl="0" indent="-457200" algn="just">
              <a:buFont typeface="+mj-lt"/>
              <a:buAutoNum type="arabicPeriod"/>
              <a:defRPr/>
            </a:pPr>
            <a:r>
              <a:rPr lang="en-US" sz="1100" dirty="0">
                <a:solidFill>
                  <a:prstClr val="black"/>
                </a:solidFill>
              </a:rPr>
              <a:t>place the plotting compass near the magnet on a piece of paper</a:t>
            </a:r>
          </a:p>
          <a:p>
            <a:pPr marL="457200" lvl="0" indent="-457200" algn="just">
              <a:buFont typeface="+mj-lt"/>
              <a:buAutoNum type="arabicPeriod"/>
              <a:defRPr/>
            </a:pPr>
            <a:r>
              <a:rPr lang="en-US" sz="1100" dirty="0">
                <a:solidFill>
                  <a:prstClr val="black"/>
                </a:solidFill>
              </a:rPr>
              <a:t>mark the direction the compass needle points</a:t>
            </a:r>
          </a:p>
          <a:p>
            <a:pPr marL="457200" lvl="0" indent="-457200" algn="just">
              <a:buFont typeface="+mj-lt"/>
              <a:buAutoNum type="arabicPeriod"/>
              <a:defRPr/>
            </a:pPr>
            <a:r>
              <a:rPr lang="en-US" sz="1100" dirty="0">
                <a:solidFill>
                  <a:prstClr val="black"/>
                </a:solidFill>
              </a:rPr>
              <a:t>move the plotting compass to many different positions in the magnetic field, marking the needle direction each time</a:t>
            </a:r>
          </a:p>
          <a:p>
            <a:pPr marL="457200" lvl="0" indent="-457200" algn="just">
              <a:buFont typeface="+mj-lt"/>
              <a:buAutoNum type="arabicPeriod"/>
              <a:defRPr/>
            </a:pPr>
            <a:r>
              <a:rPr lang="en-US" sz="1100" dirty="0">
                <a:solidFill>
                  <a:prstClr val="black"/>
                </a:solidFill>
              </a:rPr>
              <a:t>join the points to show the field lines.</a:t>
            </a:r>
            <a:endParaRPr lang="en-GB" sz="1100" dirty="0">
              <a:solidFill>
                <a:prstClr val="black"/>
              </a:solidFill>
            </a:endParaRPr>
          </a:p>
        </p:txBody>
      </p:sp>
      <p:pic>
        <p:nvPicPr>
          <p:cNvPr id="33" name="Picture 32">
            <a:extLst>
              <a:ext uri="{FF2B5EF4-FFF2-40B4-BE49-F238E27FC236}">
                <a16:creationId xmlns:a16="http://schemas.microsoft.com/office/drawing/2014/main" id="{46A9D745-A3B5-B470-8D48-B987A32DCA97}"/>
              </a:ext>
            </a:extLst>
          </p:cNvPr>
          <p:cNvPicPr>
            <a:picLocks noChangeAspect="1"/>
          </p:cNvPicPr>
          <p:nvPr/>
        </p:nvPicPr>
        <p:blipFill rotWithShape="1">
          <a:blip r:embed="rId12"/>
          <a:srcRect l="21287" t="5028" r="22708" b="4527"/>
          <a:stretch/>
        </p:blipFill>
        <p:spPr>
          <a:xfrm>
            <a:off x="18796" y="5440987"/>
            <a:ext cx="2260941" cy="2053846"/>
          </a:xfrm>
          <a:prstGeom prst="rect">
            <a:avLst/>
          </a:prstGeom>
        </p:spPr>
      </p:pic>
      <p:sp>
        <p:nvSpPr>
          <p:cNvPr id="35" name="Rectangle 34">
            <a:extLst>
              <a:ext uri="{FF2B5EF4-FFF2-40B4-BE49-F238E27FC236}">
                <a16:creationId xmlns:a16="http://schemas.microsoft.com/office/drawing/2014/main" id="{5BB8E9A1-0C2E-6365-45AF-88DD10A2212D}"/>
              </a:ext>
            </a:extLst>
          </p:cNvPr>
          <p:cNvSpPr/>
          <p:nvPr/>
        </p:nvSpPr>
        <p:spPr>
          <a:xfrm>
            <a:off x="2347395" y="6735383"/>
            <a:ext cx="4424921" cy="127727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olid"/>
          </a:ln>
        </p:spPr>
        <p:txBody>
          <a:bodyPr wrap="square">
            <a:spAutoFit/>
          </a:bodyPr>
          <a:lstStyle/>
          <a:p>
            <a:pPr algn="just">
              <a:defRPr/>
            </a:pPr>
            <a:r>
              <a:rPr lang="en-GB" sz="1100" dirty="0">
                <a:solidFill>
                  <a:prstClr val="black"/>
                </a:solidFill>
              </a:rPr>
              <a:t>When an electric current flows in a wire it creates a magnetic field around the wire. By winding the wire into a coil we can strengthen the magnetic field. Electromagnets are made from coils like this.</a:t>
            </a:r>
          </a:p>
          <a:p>
            <a:pPr algn="just">
              <a:defRPr/>
            </a:pPr>
            <a:r>
              <a:rPr lang="en-GB" sz="1100" dirty="0">
                <a:solidFill>
                  <a:prstClr val="black"/>
                </a:solidFill>
              </a:rPr>
              <a:t>We can make an electromagnet stronger by:</a:t>
            </a:r>
          </a:p>
          <a:p>
            <a:pPr marL="171450" indent="-171450" algn="just">
              <a:buFont typeface="Arial" panose="020B0604020202020204" pitchFamily="34" charset="0"/>
              <a:buChar char="•"/>
              <a:defRPr/>
            </a:pPr>
            <a:r>
              <a:rPr lang="en-GB" sz="1100" dirty="0">
                <a:solidFill>
                  <a:prstClr val="black"/>
                </a:solidFill>
              </a:rPr>
              <a:t>wrapping the coil around an iron core</a:t>
            </a:r>
          </a:p>
          <a:p>
            <a:pPr marL="171450" indent="-171450" algn="just">
              <a:buFont typeface="Arial" panose="020B0604020202020204" pitchFamily="34" charset="0"/>
              <a:buChar char="•"/>
              <a:defRPr/>
            </a:pPr>
            <a:r>
              <a:rPr lang="en-GB" sz="1100" dirty="0">
                <a:solidFill>
                  <a:prstClr val="black"/>
                </a:solidFill>
              </a:rPr>
              <a:t>adding more turns to the coil</a:t>
            </a:r>
          </a:p>
          <a:p>
            <a:pPr marL="171450" indent="-171450" algn="just">
              <a:buFont typeface="Arial" panose="020B0604020202020204" pitchFamily="34" charset="0"/>
              <a:buChar char="•"/>
              <a:defRPr/>
            </a:pPr>
            <a:r>
              <a:rPr lang="en-GB" sz="1100" dirty="0">
                <a:solidFill>
                  <a:prstClr val="black"/>
                </a:solidFill>
              </a:rPr>
              <a:t>increasing the current flowing through the coil</a:t>
            </a:r>
          </a:p>
        </p:txBody>
      </p:sp>
      <p:pic>
        <p:nvPicPr>
          <p:cNvPr id="39" name="Picture 38">
            <a:extLst>
              <a:ext uri="{FF2B5EF4-FFF2-40B4-BE49-F238E27FC236}">
                <a16:creationId xmlns:a16="http://schemas.microsoft.com/office/drawing/2014/main" id="{C0E8F067-8516-FFA3-B687-47D3984E92AD}"/>
              </a:ext>
            </a:extLst>
          </p:cNvPr>
          <p:cNvPicPr>
            <a:picLocks noChangeAspect="1"/>
          </p:cNvPicPr>
          <p:nvPr/>
        </p:nvPicPr>
        <p:blipFill rotWithShape="1">
          <a:blip r:embed="rId13"/>
          <a:srcRect l="15246" r="22427"/>
          <a:stretch/>
        </p:blipFill>
        <p:spPr>
          <a:xfrm>
            <a:off x="73393" y="7494303"/>
            <a:ext cx="1827951" cy="1649697"/>
          </a:xfrm>
          <a:prstGeom prst="rect">
            <a:avLst/>
          </a:prstGeom>
        </p:spPr>
      </p:pic>
      <p:sp>
        <p:nvSpPr>
          <p:cNvPr id="41" name="Rectangle 40">
            <a:extLst>
              <a:ext uri="{FF2B5EF4-FFF2-40B4-BE49-F238E27FC236}">
                <a16:creationId xmlns:a16="http://schemas.microsoft.com/office/drawing/2014/main" id="{52BF8E5E-5DD0-D0D1-2398-27B280B7E4BE}"/>
              </a:ext>
            </a:extLst>
          </p:cNvPr>
          <p:cNvSpPr/>
          <p:nvPr/>
        </p:nvSpPr>
        <p:spPr>
          <a:xfrm>
            <a:off x="1974123" y="8136393"/>
            <a:ext cx="4798193" cy="938719"/>
          </a:xfrm>
          <a:prstGeom prst="rect">
            <a:avLst/>
          </a:prstGeom>
          <a:ln w="38100">
            <a:solidFill>
              <a:srgbClr val="00B0F0"/>
            </a:solidFill>
            <a:prstDash val="dash"/>
          </a:ln>
        </p:spPr>
        <p:txBody>
          <a:bodyPr wrap="square">
            <a:spAutoFit/>
          </a:bodyPr>
          <a:lstStyle/>
          <a:p>
            <a:pPr algn="just">
              <a:defRPr/>
            </a:pPr>
            <a:r>
              <a:rPr lang="en-US" sz="1100" dirty="0">
                <a:solidFill>
                  <a:prstClr val="black"/>
                </a:solidFill>
              </a:rPr>
              <a:t>A permanent magnet can:</a:t>
            </a:r>
          </a:p>
          <a:p>
            <a:pPr marL="171450" indent="-171450" algn="just">
              <a:buFont typeface="Arial" panose="020B0604020202020204" pitchFamily="34" charset="0"/>
              <a:buChar char="•"/>
              <a:defRPr/>
            </a:pPr>
            <a:r>
              <a:rPr lang="en-US" sz="1100" dirty="0">
                <a:solidFill>
                  <a:prstClr val="black"/>
                </a:solidFill>
              </a:rPr>
              <a:t>attract or repel another permanent magnet</a:t>
            </a:r>
          </a:p>
          <a:p>
            <a:pPr marL="171450" indent="-171450" algn="just">
              <a:buFont typeface="Arial" panose="020B0604020202020204" pitchFamily="34" charset="0"/>
              <a:buChar char="•"/>
              <a:defRPr/>
            </a:pPr>
            <a:r>
              <a:rPr lang="en-US" sz="1100" dirty="0">
                <a:solidFill>
                  <a:prstClr val="black"/>
                </a:solidFill>
              </a:rPr>
              <a:t>attract a magnetic material (but not repel it)</a:t>
            </a:r>
          </a:p>
          <a:p>
            <a:pPr marL="171450" indent="-171450" algn="just">
              <a:buFont typeface="Arial" panose="020B0604020202020204" pitchFamily="34" charset="0"/>
              <a:buChar char="•"/>
              <a:defRPr/>
            </a:pPr>
            <a:r>
              <a:rPr lang="en-US" sz="1100" dirty="0">
                <a:solidFill>
                  <a:prstClr val="black"/>
                </a:solidFill>
              </a:rPr>
              <a:t>This means that you can only show that an object is a permanent magnet by checking if it repels another magnet.</a:t>
            </a:r>
            <a:endParaRPr lang="en-GB" sz="1100" dirty="0">
              <a:solidFill>
                <a:prstClr val="black"/>
              </a:solidFill>
            </a:endParaRPr>
          </a:p>
        </p:txBody>
      </p:sp>
      <p:pic>
        <p:nvPicPr>
          <p:cNvPr id="42" name="Picture 41" descr="A picture containing icon&#10;&#10;Description automatically generated">
            <a:extLst>
              <a:ext uri="{FF2B5EF4-FFF2-40B4-BE49-F238E27FC236}">
                <a16:creationId xmlns:a16="http://schemas.microsoft.com/office/drawing/2014/main" id="{0B8CEFAF-EE92-930C-B249-4DC8EB287654}"/>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799" b="99497" l="9799" r="89950">
                        <a14:foregroundMark x1="22613" y1="91960" x2="73869" y2="89447"/>
                        <a14:foregroundMark x1="73869" y1="89447" x2="76382" y2="89447"/>
                        <a14:foregroundMark x1="38945" y1="84925" x2="42714" y2="66080"/>
                        <a14:foregroundMark x1="42714" y1="66080" x2="56030" y2="66080"/>
                        <a14:foregroundMark x1="56030" y1="66080" x2="67839" y2="84422"/>
                        <a14:foregroundMark x1="67839" y1="84422" x2="69347" y2="91457"/>
                        <a14:foregroundMark x1="69347" y1="91457" x2="35176" y2="68090"/>
                        <a14:foregroundMark x1="35176" y1="68090" x2="33417" y2="67337"/>
                        <a14:foregroundMark x1="29397" y1="84171" x2="52261" y2="78643"/>
                        <a14:foregroundMark x1="52261" y1="78643" x2="54523" y2="70603"/>
                        <a14:foregroundMark x1="63317" y1="61055" x2="66834" y2="81407"/>
                        <a14:foregroundMark x1="66834" y1="81407" x2="62312" y2="60553"/>
                        <a14:foregroundMark x1="62312" y1="60553" x2="43216" y2="59296"/>
                        <a14:foregroundMark x1="43216" y1="59296" x2="31658" y2="65578"/>
                        <a14:foregroundMark x1="31658" y1="65578" x2="25126" y2="83920"/>
                        <a14:foregroundMark x1="25126" y1="83920" x2="29146" y2="96482"/>
                        <a14:foregroundMark x1="29146" y1="96482" x2="70603" y2="96231"/>
                        <a14:foregroundMark x1="70603" y1="96231" x2="72111" y2="71357"/>
                        <a14:foregroundMark x1="33668" y1="87940" x2="44472" y2="87940"/>
                        <a14:foregroundMark x1="56281" y1="88693" x2="56281" y2="88693"/>
                        <a14:foregroundMark x1="23869" y1="98744" x2="23869" y2="98744"/>
                        <a14:foregroundMark x1="21106" y1="99497" x2="21106" y2="99497"/>
                      </a14:backgroundRemoval>
                    </a14:imgEffect>
                  </a14:imgLayer>
                </a14:imgProps>
              </a:ext>
              <a:ext uri="{28A0092B-C50C-407E-A947-70E740481C1C}">
                <a14:useLocalDpi xmlns:a14="http://schemas.microsoft.com/office/drawing/2010/main" val="0"/>
              </a:ext>
            </a:extLst>
          </a:blip>
          <a:stretch>
            <a:fillRect/>
          </a:stretch>
        </p:blipFill>
        <p:spPr>
          <a:xfrm>
            <a:off x="5062000" y="6091354"/>
            <a:ext cx="2044820" cy="2044820"/>
          </a:xfrm>
          <a:prstGeom prst="rect">
            <a:avLst/>
          </a:prstGeom>
        </p:spPr>
      </p:pic>
    </p:spTree>
    <p:extLst>
      <p:ext uri="{BB962C8B-B14F-4D97-AF65-F5344CB8AC3E}">
        <p14:creationId xmlns:p14="http://schemas.microsoft.com/office/powerpoint/2010/main" val="257493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waves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prstClr val="black"/>
                </a:solidFill>
                <a:effectLst/>
                <a:uLnTx/>
                <a:uFillTx/>
                <a:latin typeface="Aptos" panose="02110004020202020204"/>
                <a:ea typeface="+mn-ea"/>
                <a:cs typeface="+mn-cs"/>
              </a:rPr>
              <a:t>Lessons</a:t>
            </a: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0" name="Picture 19">
            <a:extLst>
              <a:ext uri="{FF2B5EF4-FFF2-40B4-BE49-F238E27FC236}">
                <a16:creationId xmlns:a16="http://schemas.microsoft.com/office/drawing/2014/main" id="{4557B7E1-A854-7612-C4D2-58FBF40FDBEA}"/>
              </a:ext>
            </a:extLst>
          </p:cNvPr>
          <p:cNvPicPr>
            <a:picLocks noChangeAspect="1"/>
          </p:cNvPicPr>
          <p:nvPr/>
        </p:nvPicPr>
        <p:blipFill rotWithShape="1">
          <a:blip r:embed="rId14"/>
          <a:srcRect l="9612" t="56105" r="70233" b="22070"/>
          <a:stretch/>
        </p:blipFill>
        <p:spPr>
          <a:xfrm>
            <a:off x="505412" y="4807497"/>
            <a:ext cx="2408827" cy="1467247"/>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7647</TotalTime>
  <Words>511</Words>
  <Application>Microsoft Office PowerPoint</Application>
  <PresentationFormat>On-screen Show (4:3)</PresentationFormat>
  <Paragraphs>29</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1_Office Theme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D Chalk</dc:creator>
  <cp:lastModifiedBy>Mr D Chalk</cp:lastModifiedBy>
  <cp:revision>41</cp:revision>
  <dcterms:created xsi:type="dcterms:W3CDTF">2020-12-11T10:00:07Z</dcterms:created>
  <dcterms:modified xsi:type="dcterms:W3CDTF">2024-04-27T14:54:16Z</dcterms:modified>
</cp:coreProperties>
</file>