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varScale="1">
        <p:scale>
          <a:sx n="51" d="100"/>
          <a:sy n="51" d="100"/>
        </p:scale>
        <p:origin x="136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8E88FD4-7728-4058-A763-46ADB2D64D1B}" type="datetimeFigureOut">
              <a:rPr lang="en-GB" smtClean="0"/>
              <a:t>12/07/2019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66C485-164E-40F0-BF71-7E582E7A864E}" type="slidenum">
              <a:rPr lang="en-GB" smtClean="0"/>
              <a:t>‹#›</a:t>
            </a:fld>
            <a:endParaRPr lang="en-GB"/>
          </a:p>
        </p:txBody>
      </p:sp>
    </p:spTree>
    <p:extLst>
      <p:ext uri="{BB962C8B-B14F-4D97-AF65-F5344CB8AC3E}">
        <p14:creationId xmlns:p14="http://schemas.microsoft.com/office/powerpoint/2010/main" val="981164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E88FD4-7728-4058-A763-46ADB2D64D1B}" type="datetimeFigureOut">
              <a:rPr lang="en-GB" smtClean="0"/>
              <a:t>12/07/2019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66C485-164E-40F0-BF71-7E582E7A864E}" type="slidenum">
              <a:rPr lang="en-GB" smtClean="0"/>
              <a:t>‹#›</a:t>
            </a:fld>
            <a:endParaRPr lang="en-GB"/>
          </a:p>
        </p:txBody>
      </p:sp>
    </p:spTree>
    <p:extLst>
      <p:ext uri="{BB962C8B-B14F-4D97-AF65-F5344CB8AC3E}">
        <p14:creationId xmlns:p14="http://schemas.microsoft.com/office/powerpoint/2010/main" val="487526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E88FD4-7728-4058-A763-46ADB2D64D1B}" type="datetimeFigureOut">
              <a:rPr lang="en-GB" smtClean="0"/>
              <a:t>12/07/2019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66C485-164E-40F0-BF71-7E582E7A864E}" type="slidenum">
              <a:rPr lang="en-GB" smtClean="0"/>
              <a:t>‹#›</a:t>
            </a:fld>
            <a:endParaRPr lang="en-GB"/>
          </a:p>
        </p:txBody>
      </p:sp>
    </p:spTree>
    <p:extLst>
      <p:ext uri="{BB962C8B-B14F-4D97-AF65-F5344CB8AC3E}">
        <p14:creationId xmlns:p14="http://schemas.microsoft.com/office/powerpoint/2010/main" val="1118353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E88FD4-7728-4058-A763-46ADB2D64D1B}" type="datetimeFigureOut">
              <a:rPr lang="en-GB" smtClean="0"/>
              <a:t>12/07/2019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66C485-164E-40F0-BF71-7E582E7A864E}" type="slidenum">
              <a:rPr lang="en-GB" smtClean="0"/>
              <a:t>‹#›</a:t>
            </a:fld>
            <a:endParaRPr lang="en-GB"/>
          </a:p>
        </p:txBody>
      </p:sp>
    </p:spTree>
    <p:extLst>
      <p:ext uri="{BB962C8B-B14F-4D97-AF65-F5344CB8AC3E}">
        <p14:creationId xmlns:p14="http://schemas.microsoft.com/office/powerpoint/2010/main" val="1415062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E88FD4-7728-4058-A763-46ADB2D64D1B}" type="datetimeFigureOut">
              <a:rPr lang="en-GB" smtClean="0"/>
              <a:t>12/07/2019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66C485-164E-40F0-BF71-7E582E7A864E}" type="slidenum">
              <a:rPr lang="en-GB" smtClean="0"/>
              <a:t>‹#›</a:t>
            </a:fld>
            <a:endParaRPr lang="en-GB"/>
          </a:p>
        </p:txBody>
      </p:sp>
    </p:spTree>
    <p:extLst>
      <p:ext uri="{BB962C8B-B14F-4D97-AF65-F5344CB8AC3E}">
        <p14:creationId xmlns:p14="http://schemas.microsoft.com/office/powerpoint/2010/main" val="587082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8E88FD4-7728-4058-A763-46ADB2D64D1B}" type="datetimeFigureOut">
              <a:rPr lang="en-GB" smtClean="0"/>
              <a:t>12/07/2019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66C485-164E-40F0-BF71-7E582E7A864E}" type="slidenum">
              <a:rPr lang="en-GB" smtClean="0"/>
              <a:t>‹#›</a:t>
            </a:fld>
            <a:endParaRPr lang="en-GB"/>
          </a:p>
        </p:txBody>
      </p:sp>
    </p:spTree>
    <p:extLst>
      <p:ext uri="{BB962C8B-B14F-4D97-AF65-F5344CB8AC3E}">
        <p14:creationId xmlns:p14="http://schemas.microsoft.com/office/powerpoint/2010/main" val="4106572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8E88FD4-7728-4058-A763-46ADB2D64D1B}" type="datetimeFigureOut">
              <a:rPr lang="en-GB" smtClean="0"/>
              <a:t>12/07/2019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466C485-164E-40F0-BF71-7E582E7A864E}" type="slidenum">
              <a:rPr lang="en-GB" smtClean="0"/>
              <a:t>‹#›</a:t>
            </a:fld>
            <a:endParaRPr lang="en-GB"/>
          </a:p>
        </p:txBody>
      </p:sp>
    </p:spTree>
    <p:extLst>
      <p:ext uri="{BB962C8B-B14F-4D97-AF65-F5344CB8AC3E}">
        <p14:creationId xmlns:p14="http://schemas.microsoft.com/office/powerpoint/2010/main" val="1539072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8E88FD4-7728-4058-A763-46ADB2D64D1B}" type="datetimeFigureOut">
              <a:rPr lang="en-GB" smtClean="0"/>
              <a:t>12/07/2019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466C485-164E-40F0-BF71-7E582E7A864E}" type="slidenum">
              <a:rPr lang="en-GB" smtClean="0"/>
              <a:t>‹#›</a:t>
            </a:fld>
            <a:endParaRPr lang="en-GB"/>
          </a:p>
        </p:txBody>
      </p:sp>
    </p:spTree>
    <p:extLst>
      <p:ext uri="{BB962C8B-B14F-4D97-AF65-F5344CB8AC3E}">
        <p14:creationId xmlns:p14="http://schemas.microsoft.com/office/powerpoint/2010/main" val="3221563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E88FD4-7728-4058-A763-46ADB2D64D1B}" type="datetimeFigureOut">
              <a:rPr lang="en-GB" smtClean="0"/>
              <a:t>12/07/2019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466C485-164E-40F0-BF71-7E582E7A864E}" type="slidenum">
              <a:rPr lang="en-GB" smtClean="0"/>
              <a:t>‹#›</a:t>
            </a:fld>
            <a:endParaRPr lang="en-GB"/>
          </a:p>
        </p:txBody>
      </p:sp>
    </p:spTree>
    <p:extLst>
      <p:ext uri="{BB962C8B-B14F-4D97-AF65-F5344CB8AC3E}">
        <p14:creationId xmlns:p14="http://schemas.microsoft.com/office/powerpoint/2010/main" val="1864099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8E88FD4-7728-4058-A763-46ADB2D64D1B}" type="datetimeFigureOut">
              <a:rPr lang="en-GB" smtClean="0"/>
              <a:t>12/07/2019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66C485-164E-40F0-BF71-7E582E7A864E}" type="slidenum">
              <a:rPr lang="en-GB" smtClean="0"/>
              <a:t>‹#›</a:t>
            </a:fld>
            <a:endParaRPr lang="en-GB"/>
          </a:p>
        </p:txBody>
      </p:sp>
    </p:spTree>
    <p:extLst>
      <p:ext uri="{BB962C8B-B14F-4D97-AF65-F5344CB8AC3E}">
        <p14:creationId xmlns:p14="http://schemas.microsoft.com/office/powerpoint/2010/main" val="651485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8E88FD4-7728-4058-A763-46ADB2D64D1B}" type="datetimeFigureOut">
              <a:rPr lang="en-GB" smtClean="0"/>
              <a:t>12/07/2019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66C485-164E-40F0-BF71-7E582E7A864E}" type="slidenum">
              <a:rPr lang="en-GB" smtClean="0"/>
              <a:t>‹#›</a:t>
            </a:fld>
            <a:endParaRPr lang="en-GB"/>
          </a:p>
        </p:txBody>
      </p:sp>
    </p:spTree>
    <p:extLst>
      <p:ext uri="{BB962C8B-B14F-4D97-AF65-F5344CB8AC3E}">
        <p14:creationId xmlns:p14="http://schemas.microsoft.com/office/powerpoint/2010/main" val="2712475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8E88FD4-7728-4058-A763-46ADB2D64D1B}" type="datetimeFigureOut">
              <a:rPr lang="en-GB" smtClean="0"/>
              <a:t>12/07/2019</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6466C485-164E-40F0-BF71-7E582E7A864E}" type="slidenum">
              <a:rPr lang="en-GB" smtClean="0"/>
              <a:t>‹#›</a:t>
            </a:fld>
            <a:endParaRPr lang="en-GB"/>
          </a:p>
        </p:txBody>
      </p:sp>
    </p:spTree>
    <p:extLst>
      <p:ext uri="{BB962C8B-B14F-4D97-AF65-F5344CB8AC3E}">
        <p14:creationId xmlns:p14="http://schemas.microsoft.com/office/powerpoint/2010/main" val="36297169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C699288-AAEB-426D-84C1-B412E19A9DE4}"/>
              </a:ext>
            </a:extLst>
          </p:cNvPr>
          <p:cNvSpPr>
            <a:spLocks noGrp="1"/>
          </p:cNvSpPr>
          <p:nvPr>
            <p:ph type="ctrTitle"/>
          </p:nvPr>
        </p:nvSpPr>
        <p:spPr>
          <a:xfrm>
            <a:off x="0" y="-731990"/>
            <a:ext cx="6858000" cy="1245621"/>
          </a:xfrm>
        </p:spPr>
        <p:txBody>
          <a:bodyPr>
            <a:noAutofit/>
          </a:bodyPr>
          <a:lstStyle/>
          <a:p>
            <a:pPr algn="l"/>
            <a:r>
              <a:rPr lang="en-GB" sz="2400" b="1" dirty="0">
                <a:solidFill>
                  <a:srgbClr val="00B050"/>
                </a:solidFill>
                <a:latin typeface="Comic Sans MS" pitchFamily="66" charset="0"/>
              </a:rPr>
              <a:t>Man Made Pollution</a:t>
            </a:r>
          </a:p>
        </p:txBody>
      </p:sp>
      <p:sp>
        <p:nvSpPr>
          <p:cNvPr id="5" name="TextBox 4">
            <a:extLst>
              <a:ext uri="{FF2B5EF4-FFF2-40B4-BE49-F238E27FC236}">
                <a16:creationId xmlns:a16="http://schemas.microsoft.com/office/drawing/2014/main" id="{E3E3BBDB-9735-4472-BCF8-55E4DAD842F1}"/>
              </a:ext>
            </a:extLst>
          </p:cNvPr>
          <p:cNvSpPr txBox="1"/>
          <p:nvPr/>
        </p:nvSpPr>
        <p:spPr>
          <a:xfrm>
            <a:off x="4659682" y="0"/>
            <a:ext cx="2198318" cy="523220"/>
          </a:xfrm>
          <a:prstGeom prst="rect">
            <a:avLst/>
          </a:prstGeom>
          <a:solidFill>
            <a:srgbClr val="92D05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Specification Link:</a:t>
            </a:r>
          </a:p>
          <a:p>
            <a:pPr lvl="0">
              <a:defRPr/>
            </a:pPr>
            <a:r>
              <a:rPr lang="en-GB" sz="1200" dirty="0">
                <a:solidFill>
                  <a:prstClr val="black"/>
                </a:solidFill>
              </a:rPr>
              <a:t>Ecology</a:t>
            </a:r>
          </a:p>
        </p:txBody>
      </p:sp>
      <p:sp>
        <p:nvSpPr>
          <p:cNvPr id="6" name="TextBox 5">
            <a:extLst>
              <a:ext uri="{FF2B5EF4-FFF2-40B4-BE49-F238E27FC236}">
                <a16:creationId xmlns:a16="http://schemas.microsoft.com/office/drawing/2014/main" id="{C780975D-175A-45F9-91D3-1B8216854957}"/>
              </a:ext>
            </a:extLst>
          </p:cNvPr>
          <p:cNvSpPr txBox="1"/>
          <p:nvPr/>
        </p:nvSpPr>
        <p:spPr>
          <a:xfrm>
            <a:off x="97239" y="523221"/>
            <a:ext cx="3184580" cy="276999"/>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lgn="ctr"/>
            <a:r>
              <a:rPr lang="en-GB" sz="1200" b="1" dirty="0">
                <a:solidFill>
                  <a:prstClr val="black"/>
                </a:solidFill>
              </a:rPr>
              <a:t>Highlight key words in the information below:</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96D65E2F-A31C-444F-9463-48C62BE87921}"/>
              </a:ext>
            </a:extLst>
          </p:cNvPr>
          <p:cNvSpPr/>
          <p:nvPr/>
        </p:nvSpPr>
        <p:spPr>
          <a:xfrm>
            <a:off x="97402" y="1010730"/>
            <a:ext cx="3469710" cy="1200329"/>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200" b="1" dirty="0"/>
              <a:t>Eutrophication</a:t>
            </a:r>
            <a:r>
              <a:rPr lang="en-US" sz="1200" dirty="0"/>
              <a:t>. Nitrates are necessary nutrients for algae and phytoplankton growth. Discharge of nitrates to surface water bodies greatly accelerates the natural process of eutrophication, causing algal blooms which ultimately lead to depleted oxygen levels and generally poor water quality.</a:t>
            </a:r>
          </a:p>
        </p:txBody>
      </p:sp>
      <p:sp>
        <p:nvSpPr>
          <p:cNvPr id="7" name="Arrow: Down 6">
            <a:extLst>
              <a:ext uri="{FF2B5EF4-FFF2-40B4-BE49-F238E27FC236}">
                <a16:creationId xmlns:a16="http://schemas.microsoft.com/office/drawing/2014/main" id="{84AD1F9E-49F9-4355-8C7D-D32675CBFC93}"/>
              </a:ext>
            </a:extLst>
          </p:cNvPr>
          <p:cNvSpPr/>
          <p:nvPr/>
        </p:nvSpPr>
        <p:spPr>
          <a:xfrm>
            <a:off x="3165953" y="474070"/>
            <a:ext cx="526094" cy="5420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7AC036D8-82AD-4F4F-AE6C-D03A59F73D68}"/>
              </a:ext>
            </a:extLst>
          </p:cNvPr>
          <p:cNvSpPr/>
          <p:nvPr/>
        </p:nvSpPr>
        <p:spPr>
          <a:xfrm>
            <a:off x="3169411" y="8051201"/>
            <a:ext cx="3466252" cy="1015663"/>
          </a:xfrm>
          <a:prstGeom prst="rect">
            <a:avLst/>
          </a:prstGeom>
          <a:ln w="28575">
            <a:solidFill>
              <a:srgbClr val="00B0F0"/>
            </a:solidFill>
            <a:prstDash val="dash"/>
          </a:ln>
        </p:spPr>
        <p:txBody>
          <a:bodyPr wrap="square">
            <a:spAutoFit/>
          </a:bodyPr>
          <a:lstStyle/>
          <a:p>
            <a:pPr algn="just"/>
            <a:r>
              <a:rPr lang="en-US" sz="1200" b="1" dirty="0"/>
              <a:t>Describe how we can reduce global warming:</a:t>
            </a:r>
          </a:p>
          <a:p>
            <a:pPr algn="just"/>
            <a:r>
              <a:rPr lang="en-US" sz="1200" b="1" dirty="0"/>
              <a:t>____________________________________________________________________________________________________________________________________________________________________________</a:t>
            </a:r>
            <a:endParaRPr lang="en-GB" sz="1200" b="1" dirty="0"/>
          </a:p>
        </p:txBody>
      </p:sp>
      <p:sp>
        <p:nvSpPr>
          <p:cNvPr id="15" name="Rectangle 14">
            <a:extLst>
              <a:ext uri="{FF2B5EF4-FFF2-40B4-BE49-F238E27FC236}">
                <a16:creationId xmlns:a16="http://schemas.microsoft.com/office/drawing/2014/main" id="{42F63A7B-4CBF-4880-A2BA-EBE550019B1B}"/>
              </a:ext>
            </a:extLst>
          </p:cNvPr>
          <p:cNvSpPr/>
          <p:nvPr/>
        </p:nvSpPr>
        <p:spPr>
          <a:xfrm>
            <a:off x="3760915" y="595231"/>
            <a:ext cx="3043500" cy="646331"/>
          </a:xfrm>
          <a:prstGeom prst="rect">
            <a:avLst/>
          </a:prstGeom>
          <a:ln w="28575">
            <a:solidFill>
              <a:srgbClr val="00B0F0"/>
            </a:solidFill>
            <a:prstDash val="dash"/>
          </a:ln>
        </p:spPr>
        <p:txBody>
          <a:bodyPr wrap="square">
            <a:spAutoFit/>
          </a:bodyPr>
          <a:lstStyle/>
          <a:p>
            <a:pPr algn="just"/>
            <a:r>
              <a:rPr lang="en-US" sz="1200" b="1" dirty="0"/>
              <a:t>What are the main causes of eutrophication?</a:t>
            </a:r>
          </a:p>
          <a:p>
            <a:pPr algn="just"/>
            <a:r>
              <a:rPr lang="en-US" sz="1200" b="1" dirty="0"/>
              <a:t>__________________________________________________________________________</a:t>
            </a:r>
            <a:endParaRPr lang="en-GB" sz="1200" b="1" dirty="0"/>
          </a:p>
        </p:txBody>
      </p:sp>
      <p:pic>
        <p:nvPicPr>
          <p:cNvPr id="2" name="Picture 1">
            <a:extLst>
              <a:ext uri="{FF2B5EF4-FFF2-40B4-BE49-F238E27FC236}">
                <a16:creationId xmlns:a16="http://schemas.microsoft.com/office/drawing/2014/main" id="{02E173D5-D3C0-4664-9FD6-D5754DDCE402}"/>
              </a:ext>
            </a:extLst>
          </p:cNvPr>
          <p:cNvPicPr>
            <a:picLocks noChangeAspect="1"/>
          </p:cNvPicPr>
          <p:nvPr/>
        </p:nvPicPr>
        <p:blipFill rotWithShape="1">
          <a:blip r:embed="rId2"/>
          <a:srcRect r="58989" b="60228"/>
          <a:stretch/>
        </p:blipFill>
        <p:spPr>
          <a:xfrm>
            <a:off x="97238" y="2338982"/>
            <a:ext cx="3663677" cy="1998585"/>
          </a:xfrm>
          <a:prstGeom prst="rect">
            <a:avLst/>
          </a:prstGeom>
        </p:spPr>
      </p:pic>
      <p:sp>
        <p:nvSpPr>
          <p:cNvPr id="13" name="TextBox 12">
            <a:extLst>
              <a:ext uri="{FF2B5EF4-FFF2-40B4-BE49-F238E27FC236}">
                <a16:creationId xmlns:a16="http://schemas.microsoft.com/office/drawing/2014/main" id="{CBA0FEDA-8327-47C5-980C-B0CFF7958690}"/>
              </a:ext>
            </a:extLst>
          </p:cNvPr>
          <p:cNvSpPr txBox="1"/>
          <p:nvPr/>
        </p:nvSpPr>
        <p:spPr>
          <a:xfrm>
            <a:off x="3165790" y="4358281"/>
            <a:ext cx="3184580" cy="276999"/>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lgn="ctr"/>
            <a:r>
              <a:rPr lang="en-GB" sz="1200" b="1" dirty="0">
                <a:solidFill>
                  <a:prstClr val="black"/>
                </a:solidFill>
              </a:rPr>
              <a:t>Highlight key words in the information below:</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0A78DAEC-B83A-4F94-B2F0-AB8CCCEA8722}"/>
              </a:ext>
            </a:extLst>
          </p:cNvPr>
          <p:cNvSpPr/>
          <p:nvPr/>
        </p:nvSpPr>
        <p:spPr>
          <a:xfrm>
            <a:off x="3165953" y="4845790"/>
            <a:ext cx="3469710" cy="1200329"/>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200" dirty="0"/>
              <a:t>Rainfall made so acidic by atmospheric pollution that it causes environmental harm, chiefly to forests and lakes. The main cause is the industrial burning of coal and other fossil fuels, the waste gases from which contain </a:t>
            </a:r>
            <a:r>
              <a:rPr lang="en-US" sz="1200" dirty="0" err="1"/>
              <a:t>sulphur</a:t>
            </a:r>
            <a:r>
              <a:rPr lang="en-US" sz="1200" dirty="0"/>
              <a:t> and nitrogen oxides which combine with atmospheric water to form acids.</a:t>
            </a:r>
          </a:p>
        </p:txBody>
      </p:sp>
      <p:sp>
        <p:nvSpPr>
          <p:cNvPr id="16" name="Arrow: Down 15">
            <a:extLst>
              <a:ext uri="{FF2B5EF4-FFF2-40B4-BE49-F238E27FC236}">
                <a16:creationId xmlns:a16="http://schemas.microsoft.com/office/drawing/2014/main" id="{1A00C4B2-0741-4B31-B708-18740720F5E6}"/>
              </a:ext>
            </a:extLst>
          </p:cNvPr>
          <p:cNvSpPr/>
          <p:nvPr/>
        </p:nvSpPr>
        <p:spPr>
          <a:xfrm>
            <a:off x="6234504" y="4309130"/>
            <a:ext cx="526094" cy="5420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C9901048-3590-4B80-A31F-7D47F237EA38}"/>
              </a:ext>
            </a:extLst>
          </p:cNvPr>
          <p:cNvPicPr>
            <a:picLocks noChangeAspect="1"/>
          </p:cNvPicPr>
          <p:nvPr/>
        </p:nvPicPr>
        <p:blipFill rotWithShape="1">
          <a:blip r:embed="rId3"/>
          <a:srcRect r="39905" b="48843"/>
          <a:stretch/>
        </p:blipFill>
        <p:spPr>
          <a:xfrm>
            <a:off x="3165790" y="6256629"/>
            <a:ext cx="3469873" cy="1661525"/>
          </a:xfrm>
          <a:prstGeom prst="rect">
            <a:avLst/>
          </a:prstGeom>
        </p:spPr>
      </p:pic>
      <p:sp>
        <p:nvSpPr>
          <p:cNvPr id="17" name="TextBox 16">
            <a:extLst>
              <a:ext uri="{FF2B5EF4-FFF2-40B4-BE49-F238E27FC236}">
                <a16:creationId xmlns:a16="http://schemas.microsoft.com/office/drawing/2014/main" id="{35E25BFD-EF78-41C8-BB93-D295F100E18F}"/>
              </a:ext>
            </a:extLst>
          </p:cNvPr>
          <p:cNvSpPr txBox="1"/>
          <p:nvPr/>
        </p:nvSpPr>
        <p:spPr>
          <a:xfrm>
            <a:off x="97237" y="7592707"/>
            <a:ext cx="2936369" cy="261610"/>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lgn="ctr"/>
            <a:r>
              <a:rPr lang="en-GB" sz="1100" b="1" dirty="0">
                <a:solidFill>
                  <a:prstClr val="black"/>
                </a:solidFill>
              </a:rPr>
              <a:t>Highlight key words in the information below:</a:t>
            </a: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C036F37F-43B1-4BDC-9B4C-B765FFE74BB6}"/>
              </a:ext>
            </a:extLst>
          </p:cNvPr>
          <p:cNvSpPr/>
          <p:nvPr/>
        </p:nvSpPr>
        <p:spPr>
          <a:xfrm>
            <a:off x="109764" y="7962889"/>
            <a:ext cx="2936369" cy="1107996"/>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100" dirty="0"/>
              <a:t>Global warming is projected to have a number of effects on the oceans. Ongoing effects include rising sea levels due to thermal expansion and melting of glaciers and ice sheets, and warming of the ocean surface, leading to increased temperature stratification.</a:t>
            </a:r>
          </a:p>
        </p:txBody>
      </p:sp>
      <p:sp>
        <p:nvSpPr>
          <p:cNvPr id="19" name="Arrow: Down 18">
            <a:extLst>
              <a:ext uri="{FF2B5EF4-FFF2-40B4-BE49-F238E27FC236}">
                <a16:creationId xmlns:a16="http://schemas.microsoft.com/office/drawing/2014/main" id="{93EFD81A-EF61-4C0A-BC95-092C8E569F20}"/>
              </a:ext>
            </a:extLst>
          </p:cNvPr>
          <p:cNvSpPr/>
          <p:nvPr/>
        </p:nvSpPr>
        <p:spPr>
          <a:xfrm>
            <a:off x="2824125" y="7411145"/>
            <a:ext cx="526094" cy="5420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0E5777AD-ED79-494A-A104-3FF36794B535}"/>
              </a:ext>
            </a:extLst>
          </p:cNvPr>
          <p:cNvSpPr/>
          <p:nvPr/>
        </p:nvSpPr>
        <p:spPr>
          <a:xfrm>
            <a:off x="3760915" y="1362723"/>
            <a:ext cx="3043500" cy="830997"/>
          </a:xfrm>
          <a:prstGeom prst="rect">
            <a:avLst/>
          </a:prstGeom>
          <a:ln w="28575">
            <a:solidFill>
              <a:srgbClr val="00B0F0"/>
            </a:solidFill>
            <a:prstDash val="dash"/>
          </a:ln>
        </p:spPr>
        <p:txBody>
          <a:bodyPr wrap="square">
            <a:spAutoFit/>
          </a:bodyPr>
          <a:lstStyle/>
          <a:p>
            <a:pPr algn="just"/>
            <a:r>
              <a:rPr lang="en-US" sz="1200" b="1" dirty="0"/>
              <a:t>What effect doe eutrophication have on algae growth?</a:t>
            </a:r>
          </a:p>
          <a:p>
            <a:pPr algn="just"/>
            <a:r>
              <a:rPr lang="en-US" sz="1200" b="1" dirty="0"/>
              <a:t>__________________________________________________________________________</a:t>
            </a:r>
            <a:endParaRPr lang="en-GB" sz="1200" b="1" dirty="0"/>
          </a:p>
        </p:txBody>
      </p:sp>
      <p:sp>
        <p:nvSpPr>
          <p:cNvPr id="21" name="Rectangle 20">
            <a:extLst>
              <a:ext uri="{FF2B5EF4-FFF2-40B4-BE49-F238E27FC236}">
                <a16:creationId xmlns:a16="http://schemas.microsoft.com/office/drawing/2014/main" id="{CCC59799-2722-4196-9671-ACE4CDF3CA2B}"/>
              </a:ext>
            </a:extLst>
          </p:cNvPr>
          <p:cNvSpPr/>
          <p:nvPr/>
        </p:nvSpPr>
        <p:spPr>
          <a:xfrm>
            <a:off x="3767203" y="3232215"/>
            <a:ext cx="3043500" cy="830997"/>
          </a:xfrm>
          <a:prstGeom prst="rect">
            <a:avLst/>
          </a:prstGeom>
          <a:ln w="28575">
            <a:solidFill>
              <a:srgbClr val="00B0F0"/>
            </a:solidFill>
            <a:prstDash val="dash"/>
          </a:ln>
        </p:spPr>
        <p:txBody>
          <a:bodyPr wrap="square">
            <a:spAutoFit/>
          </a:bodyPr>
          <a:lstStyle/>
          <a:p>
            <a:pPr algn="just"/>
            <a:r>
              <a:rPr lang="en-US" sz="1200" b="1" dirty="0"/>
              <a:t>When bacteria respire under water, what gas do they take out of it?</a:t>
            </a:r>
          </a:p>
          <a:p>
            <a:pPr algn="just"/>
            <a:r>
              <a:rPr lang="en-US" sz="1200" b="1" dirty="0"/>
              <a:t>__________________________________________________________________________</a:t>
            </a:r>
            <a:endParaRPr lang="en-GB" sz="1200" b="1" dirty="0"/>
          </a:p>
        </p:txBody>
      </p:sp>
      <p:sp>
        <p:nvSpPr>
          <p:cNvPr id="22" name="Rectangle 21">
            <a:extLst>
              <a:ext uri="{FF2B5EF4-FFF2-40B4-BE49-F238E27FC236}">
                <a16:creationId xmlns:a16="http://schemas.microsoft.com/office/drawing/2014/main" id="{4F379115-DD51-4121-B106-CFD7CF13C60E}"/>
              </a:ext>
            </a:extLst>
          </p:cNvPr>
          <p:cNvSpPr/>
          <p:nvPr/>
        </p:nvSpPr>
        <p:spPr>
          <a:xfrm>
            <a:off x="3760915" y="2299068"/>
            <a:ext cx="3043500" cy="830997"/>
          </a:xfrm>
          <a:prstGeom prst="rect">
            <a:avLst/>
          </a:prstGeom>
          <a:ln w="28575">
            <a:solidFill>
              <a:srgbClr val="00B0F0"/>
            </a:solidFill>
            <a:prstDash val="dash"/>
          </a:ln>
        </p:spPr>
        <p:txBody>
          <a:bodyPr wrap="square">
            <a:spAutoFit/>
          </a:bodyPr>
          <a:lstStyle/>
          <a:p>
            <a:pPr algn="just"/>
            <a:r>
              <a:rPr lang="en-US" sz="1200" b="1" dirty="0"/>
              <a:t>What happens to underwater plants if no light can get to them?</a:t>
            </a:r>
          </a:p>
          <a:p>
            <a:pPr algn="just"/>
            <a:r>
              <a:rPr lang="en-US" sz="1200" b="1" dirty="0"/>
              <a:t>__________________________________________________________________________</a:t>
            </a:r>
            <a:endParaRPr lang="en-GB" sz="1200" b="1" dirty="0"/>
          </a:p>
        </p:txBody>
      </p:sp>
      <p:sp>
        <p:nvSpPr>
          <p:cNvPr id="23" name="Rectangle 22">
            <a:extLst>
              <a:ext uri="{FF2B5EF4-FFF2-40B4-BE49-F238E27FC236}">
                <a16:creationId xmlns:a16="http://schemas.microsoft.com/office/drawing/2014/main" id="{C90938E8-A206-4078-88E9-2E82F6D0A2A0}"/>
              </a:ext>
            </a:extLst>
          </p:cNvPr>
          <p:cNvSpPr/>
          <p:nvPr/>
        </p:nvSpPr>
        <p:spPr>
          <a:xfrm>
            <a:off x="43672" y="4327601"/>
            <a:ext cx="3043500" cy="646331"/>
          </a:xfrm>
          <a:prstGeom prst="rect">
            <a:avLst/>
          </a:prstGeom>
          <a:ln w="28575">
            <a:solidFill>
              <a:srgbClr val="00B0F0"/>
            </a:solidFill>
            <a:prstDash val="dash"/>
          </a:ln>
        </p:spPr>
        <p:txBody>
          <a:bodyPr wrap="square">
            <a:spAutoFit/>
          </a:bodyPr>
          <a:lstStyle/>
          <a:p>
            <a:pPr algn="just"/>
            <a:r>
              <a:rPr lang="en-US" sz="1200" b="1" dirty="0"/>
              <a:t>What are the main causes of acid rain?</a:t>
            </a:r>
          </a:p>
          <a:p>
            <a:pPr algn="just"/>
            <a:r>
              <a:rPr lang="en-US" sz="1200" b="1" dirty="0"/>
              <a:t>__________________________________________________________________________</a:t>
            </a:r>
            <a:endParaRPr lang="en-GB" sz="1200" b="1" dirty="0"/>
          </a:p>
        </p:txBody>
      </p:sp>
      <p:sp>
        <p:nvSpPr>
          <p:cNvPr id="24" name="Rectangle 23">
            <a:extLst>
              <a:ext uri="{FF2B5EF4-FFF2-40B4-BE49-F238E27FC236}">
                <a16:creationId xmlns:a16="http://schemas.microsoft.com/office/drawing/2014/main" id="{AABA86F8-5668-48FC-B630-72BE325FA2BC}"/>
              </a:ext>
            </a:extLst>
          </p:cNvPr>
          <p:cNvSpPr/>
          <p:nvPr/>
        </p:nvSpPr>
        <p:spPr>
          <a:xfrm>
            <a:off x="43672" y="5055700"/>
            <a:ext cx="3043500" cy="646331"/>
          </a:xfrm>
          <a:prstGeom prst="rect">
            <a:avLst/>
          </a:prstGeom>
          <a:ln w="28575">
            <a:solidFill>
              <a:srgbClr val="00B0F0"/>
            </a:solidFill>
            <a:prstDash val="dash"/>
          </a:ln>
        </p:spPr>
        <p:txBody>
          <a:bodyPr wrap="square">
            <a:spAutoFit/>
          </a:bodyPr>
          <a:lstStyle/>
          <a:p>
            <a:pPr algn="just"/>
            <a:r>
              <a:rPr lang="en-US" sz="1200" b="1" dirty="0"/>
              <a:t>What effect does acid rain have on trees?</a:t>
            </a:r>
          </a:p>
          <a:p>
            <a:pPr algn="just"/>
            <a:r>
              <a:rPr lang="en-US" sz="1200" b="1" dirty="0"/>
              <a:t>__________________________________________________________________________</a:t>
            </a:r>
            <a:endParaRPr lang="en-GB" sz="1200" b="1" dirty="0"/>
          </a:p>
        </p:txBody>
      </p:sp>
      <p:sp>
        <p:nvSpPr>
          <p:cNvPr id="25" name="Rectangle 24">
            <a:extLst>
              <a:ext uri="{FF2B5EF4-FFF2-40B4-BE49-F238E27FC236}">
                <a16:creationId xmlns:a16="http://schemas.microsoft.com/office/drawing/2014/main" id="{65058842-2E61-43C1-9334-7F21450A11A8}"/>
              </a:ext>
            </a:extLst>
          </p:cNvPr>
          <p:cNvSpPr/>
          <p:nvPr/>
        </p:nvSpPr>
        <p:spPr>
          <a:xfrm>
            <a:off x="56198" y="5747263"/>
            <a:ext cx="3043500" cy="830997"/>
          </a:xfrm>
          <a:prstGeom prst="rect">
            <a:avLst/>
          </a:prstGeom>
          <a:ln w="28575">
            <a:solidFill>
              <a:srgbClr val="00B0F0"/>
            </a:solidFill>
            <a:prstDash val="dash"/>
          </a:ln>
        </p:spPr>
        <p:txBody>
          <a:bodyPr wrap="square">
            <a:spAutoFit/>
          </a:bodyPr>
          <a:lstStyle/>
          <a:p>
            <a:pPr algn="just"/>
            <a:r>
              <a:rPr lang="en-US" sz="1200" b="1" dirty="0"/>
              <a:t>What effect does acid rain have on limestone?</a:t>
            </a:r>
          </a:p>
          <a:p>
            <a:pPr algn="just"/>
            <a:r>
              <a:rPr lang="en-US" sz="1200" b="1" dirty="0"/>
              <a:t>__________________________________________________________________________</a:t>
            </a:r>
            <a:endParaRPr lang="en-GB" sz="1200" b="1" dirty="0"/>
          </a:p>
        </p:txBody>
      </p:sp>
      <p:sp>
        <p:nvSpPr>
          <p:cNvPr id="26" name="Rectangle 25">
            <a:extLst>
              <a:ext uri="{FF2B5EF4-FFF2-40B4-BE49-F238E27FC236}">
                <a16:creationId xmlns:a16="http://schemas.microsoft.com/office/drawing/2014/main" id="{D3532A86-BCF7-4728-BDC7-33D90697AE7B}"/>
              </a:ext>
            </a:extLst>
          </p:cNvPr>
          <p:cNvSpPr/>
          <p:nvPr/>
        </p:nvSpPr>
        <p:spPr>
          <a:xfrm>
            <a:off x="43672" y="6668593"/>
            <a:ext cx="3043500" cy="646331"/>
          </a:xfrm>
          <a:prstGeom prst="rect">
            <a:avLst/>
          </a:prstGeom>
          <a:ln w="28575">
            <a:solidFill>
              <a:srgbClr val="00B0F0"/>
            </a:solidFill>
            <a:prstDash val="dash"/>
          </a:ln>
        </p:spPr>
        <p:txBody>
          <a:bodyPr wrap="square">
            <a:spAutoFit/>
          </a:bodyPr>
          <a:lstStyle/>
          <a:p>
            <a:pPr algn="just"/>
            <a:r>
              <a:rPr lang="en-US" sz="1200" b="1" dirty="0"/>
              <a:t>What effect does acid rain have on lakes?</a:t>
            </a:r>
          </a:p>
          <a:p>
            <a:pPr algn="just"/>
            <a:r>
              <a:rPr lang="en-US" sz="1200" b="1" dirty="0"/>
              <a:t>__________________________________________________________________________</a:t>
            </a:r>
            <a:endParaRPr lang="en-GB" sz="1200" b="1" dirty="0"/>
          </a:p>
        </p:txBody>
      </p:sp>
    </p:spTree>
    <p:extLst>
      <p:ext uri="{BB962C8B-B14F-4D97-AF65-F5344CB8AC3E}">
        <p14:creationId xmlns:p14="http://schemas.microsoft.com/office/powerpoint/2010/main" val="367623728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251</TotalTime>
  <Words>269</Words>
  <Application>Microsoft Office PowerPoint</Application>
  <PresentationFormat>On-screen Show (4:3)</PresentationFormat>
  <Paragraphs>27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Man Made Pollution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Menstrual Cycle</dc:title>
  <dc:creator>Chalky Chalk</dc:creator>
  <cp:lastModifiedBy>Chalky Chalk</cp:lastModifiedBy>
  <cp:revision>9</cp:revision>
  <dcterms:created xsi:type="dcterms:W3CDTF">2019-01-31T11:27:41Z</dcterms:created>
  <dcterms:modified xsi:type="dcterms:W3CDTF">2019-07-12T10:04:56Z</dcterms:modified>
</cp:coreProperties>
</file>