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7137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801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10486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4342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51308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520028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867591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6576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27023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65474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5101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662185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Science-Carbon-Cycle-Lesson-5155293"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carbon-cycle-lesson-12233417" TargetMode="Externa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jL0Ka7peIvs&amp;t=14s" TargetMode="External"/><Relationship Id="rId5" Type="http://schemas.openxmlformats.org/officeDocument/2006/relationships/hyperlink" Target="https://twitter.com/teacherchalky1" TargetMode="Externa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Materials Cycling</a:t>
            </a:r>
          </a:p>
        </p:txBody>
      </p:sp>
      <p:sp>
        <p:nvSpPr>
          <p:cNvPr id="5" name="TextBox 4">
            <a:extLst>
              <a:ext uri="{FF2B5EF4-FFF2-40B4-BE49-F238E27FC236}">
                <a16:creationId xmlns:a16="http://schemas.microsoft.com/office/drawing/2014/main" id="{5CC14DE4-6B04-4B9C-9B4F-4440C207B430}"/>
              </a:ext>
            </a:extLst>
          </p:cNvPr>
          <p:cNvSpPr txBox="1"/>
          <p:nvPr/>
        </p:nvSpPr>
        <p:spPr>
          <a:xfrm>
            <a:off x="4659682" y="0"/>
            <a:ext cx="2198318" cy="584775"/>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endParaRPr lang="en-GB" sz="16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prstClr val="black"/>
                </a:solidFill>
                <a:latin typeface="Calibri" panose="020F0502020204030204"/>
              </a:rPr>
              <a:t>Ecology</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F54895F6-D35B-476E-8E33-8DF19F070597}"/>
              </a:ext>
            </a:extLst>
          </p:cNvPr>
          <p:cNvSpPr txBox="1"/>
          <p:nvPr/>
        </p:nvSpPr>
        <p:spPr>
          <a:xfrm>
            <a:off x="97239" y="52322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F78EE5A-6FFB-4AB2-8E93-F4F66DF30D7A}"/>
              </a:ext>
            </a:extLst>
          </p:cNvPr>
          <p:cNvSpPr/>
          <p:nvPr/>
        </p:nvSpPr>
        <p:spPr>
          <a:xfrm>
            <a:off x="97239" y="911557"/>
            <a:ext cx="32580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The water cycle is the process by which water is continuously transferred between the surface of the earth and the atmosphere. In the atmosphere, we can see liquid water droplets in clouds and we can also see ice crystals as clouds too, but these are usually much higher up. </a:t>
            </a:r>
          </a:p>
        </p:txBody>
      </p:sp>
      <p:sp>
        <p:nvSpPr>
          <p:cNvPr id="8" name="Arrow: Down 7">
            <a:extLst>
              <a:ext uri="{FF2B5EF4-FFF2-40B4-BE49-F238E27FC236}">
                <a16:creationId xmlns:a16="http://schemas.microsoft.com/office/drawing/2014/main" id="{0F6CAA4E-7D71-44B7-98E7-18066983617E}"/>
              </a:ext>
            </a:extLst>
          </p:cNvPr>
          <p:cNvSpPr/>
          <p:nvPr/>
        </p:nvSpPr>
        <p:spPr>
          <a:xfrm>
            <a:off x="3016700" y="420945"/>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C7017BB-2B04-4B65-8C5B-DAF982B00577}"/>
              </a:ext>
            </a:extLst>
          </p:cNvPr>
          <p:cNvSpPr/>
          <p:nvPr/>
        </p:nvSpPr>
        <p:spPr>
          <a:xfrm>
            <a:off x="3426930" y="645456"/>
            <a:ext cx="3333668" cy="646331"/>
          </a:xfrm>
          <a:prstGeom prst="rect">
            <a:avLst/>
          </a:prstGeom>
          <a:ln w="28575">
            <a:solidFill>
              <a:srgbClr val="FFFF00"/>
            </a:solidFill>
            <a:prstDash val="solid"/>
          </a:ln>
        </p:spPr>
        <p:txBody>
          <a:bodyPr wrap="square">
            <a:spAutoFit/>
          </a:bodyPr>
          <a:lstStyle/>
          <a:p>
            <a:pPr algn="just"/>
            <a:r>
              <a:rPr lang="en-US" sz="1200" b="1" dirty="0"/>
              <a:t>How do plants give off water?</a:t>
            </a:r>
          </a:p>
          <a:p>
            <a:pPr algn="just"/>
            <a:r>
              <a:rPr lang="en-US" sz="1200" b="1" dirty="0"/>
              <a:t>__________________________________________________________________________________</a:t>
            </a:r>
            <a:endParaRPr lang="en-GB" sz="1200" b="1" dirty="0"/>
          </a:p>
        </p:txBody>
      </p:sp>
      <p:sp>
        <p:nvSpPr>
          <p:cNvPr id="11" name="Rectangle 10">
            <a:extLst>
              <a:ext uri="{FF2B5EF4-FFF2-40B4-BE49-F238E27FC236}">
                <a16:creationId xmlns:a16="http://schemas.microsoft.com/office/drawing/2014/main" id="{F080CB28-94FF-4670-8185-58A3A9CD40B4}"/>
              </a:ext>
            </a:extLst>
          </p:cNvPr>
          <p:cNvSpPr/>
          <p:nvPr/>
        </p:nvSpPr>
        <p:spPr>
          <a:xfrm>
            <a:off x="3460765" y="1450013"/>
            <a:ext cx="3333668" cy="646331"/>
          </a:xfrm>
          <a:prstGeom prst="rect">
            <a:avLst/>
          </a:prstGeom>
          <a:ln w="28575">
            <a:solidFill>
              <a:srgbClr val="FFFF00"/>
            </a:solidFill>
            <a:prstDash val="solid"/>
          </a:ln>
        </p:spPr>
        <p:txBody>
          <a:bodyPr wrap="square">
            <a:spAutoFit/>
          </a:bodyPr>
          <a:lstStyle/>
          <a:p>
            <a:pPr algn="just"/>
            <a:r>
              <a:rPr lang="en-US" sz="1200" b="1" dirty="0"/>
              <a:t>What are the major processes of Water Cycle?</a:t>
            </a:r>
          </a:p>
          <a:p>
            <a:pPr algn="just"/>
            <a:r>
              <a:rPr lang="en-US" sz="1200" b="1" dirty="0"/>
              <a:t>__________________________________________________________________________________</a:t>
            </a:r>
            <a:endParaRPr lang="en-GB" sz="1200" b="1" dirty="0"/>
          </a:p>
        </p:txBody>
      </p:sp>
      <p:sp>
        <p:nvSpPr>
          <p:cNvPr id="12" name="Rectangle 11">
            <a:extLst>
              <a:ext uri="{FF2B5EF4-FFF2-40B4-BE49-F238E27FC236}">
                <a16:creationId xmlns:a16="http://schemas.microsoft.com/office/drawing/2014/main" id="{EE6619FE-DB5F-432F-8B5F-5DAEC0071D06}"/>
              </a:ext>
            </a:extLst>
          </p:cNvPr>
          <p:cNvSpPr/>
          <p:nvPr/>
        </p:nvSpPr>
        <p:spPr>
          <a:xfrm>
            <a:off x="3460765" y="2249603"/>
            <a:ext cx="3333668" cy="646331"/>
          </a:xfrm>
          <a:prstGeom prst="rect">
            <a:avLst/>
          </a:prstGeom>
          <a:ln w="28575">
            <a:solidFill>
              <a:srgbClr val="FFFF00"/>
            </a:solidFill>
            <a:prstDash val="solid"/>
          </a:ln>
        </p:spPr>
        <p:txBody>
          <a:bodyPr wrap="square">
            <a:spAutoFit/>
          </a:bodyPr>
          <a:lstStyle/>
          <a:p>
            <a:pPr algn="just"/>
            <a:r>
              <a:rPr lang="en-US" sz="1200" b="1" dirty="0"/>
              <a:t>What does Evaporation change water to?</a:t>
            </a:r>
          </a:p>
          <a:p>
            <a:pPr algn="just"/>
            <a:r>
              <a:rPr lang="en-US" sz="1200" b="1" dirty="0"/>
              <a:t>__________________________________________________________________________________</a:t>
            </a:r>
            <a:endParaRPr lang="en-GB" sz="1200" b="1" dirty="0"/>
          </a:p>
        </p:txBody>
      </p:sp>
      <p:sp>
        <p:nvSpPr>
          <p:cNvPr id="13" name="Rectangle 12">
            <a:extLst>
              <a:ext uri="{FF2B5EF4-FFF2-40B4-BE49-F238E27FC236}">
                <a16:creationId xmlns:a16="http://schemas.microsoft.com/office/drawing/2014/main" id="{BEA23075-3523-4BB0-B3A2-FE322E0E1554}"/>
              </a:ext>
            </a:extLst>
          </p:cNvPr>
          <p:cNvSpPr/>
          <p:nvPr/>
        </p:nvSpPr>
        <p:spPr>
          <a:xfrm>
            <a:off x="3412104" y="5515844"/>
            <a:ext cx="3333668" cy="13849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The carbon cycle is the process in which carbon travels from the atmosphere into organisms and the Earth and then back into the atmosphere. Plants take carbon dioxide from the air and use it to make food. Animals then eat the food and carbon is stored in their bodies or released as CO</a:t>
            </a:r>
            <a:r>
              <a:rPr lang="en-US" sz="1050" dirty="0"/>
              <a:t>2 </a:t>
            </a:r>
            <a:r>
              <a:rPr lang="en-US" sz="1200" dirty="0"/>
              <a:t>through respiration</a:t>
            </a:r>
            <a:endParaRPr lang="en-US" sz="1200" b="1" dirty="0"/>
          </a:p>
        </p:txBody>
      </p:sp>
      <p:sp>
        <p:nvSpPr>
          <p:cNvPr id="20" name="Rectangle 19">
            <a:extLst>
              <a:ext uri="{FF2B5EF4-FFF2-40B4-BE49-F238E27FC236}">
                <a16:creationId xmlns:a16="http://schemas.microsoft.com/office/drawing/2014/main" id="{E5C98D97-68A9-41DB-AA1E-D7B059827325}"/>
              </a:ext>
            </a:extLst>
          </p:cNvPr>
          <p:cNvSpPr/>
          <p:nvPr/>
        </p:nvSpPr>
        <p:spPr>
          <a:xfrm>
            <a:off x="3482671" y="3002454"/>
            <a:ext cx="3333668" cy="646331"/>
          </a:xfrm>
          <a:prstGeom prst="rect">
            <a:avLst/>
          </a:prstGeom>
          <a:ln w="28575">
            <a:solidFill>
              <a:srgbClr val="FFFF00"/>
            </a:solidFill>
            <a:prstDash val="solid"/>
          </a:ln>
        </p:spPr>
        <p:txBody>
          <a:bodyPr wrap="square">
            <a:spAutoFit/>
          </a:bodyPr>
          <a:lstStyle/>
          <a:p>
            <a:pPr algn="just"/>
            <a:r>
              <a:rPr lang="en-US" sz="1200" b="1" dirty="0"/>
              <a:t>What produces water vapor from plants?</a:t>
            </a:r>
          </a:p>
          <a:p>
            <a:pPr algn="just"/>
            <a:r>
              <a:rPr lang="en-US" sz="1200" b="1" dirty="0"/>
              <a:t>__________________________________________________________________________________</a:t>
            </a:r>
            <a:endParaRPr lang="en-GB" sz="1200" b="1" dirty="0"/>
          </a:p>
        </p:txBody>
      </p:sp>
      <p:sp>
        <p:nvSpPr>
          <p:cNvPr id="24" name="Rectangle 23">
            <a:extLst>
              <a:ext uri="{FF2B5EF4-FFF2-40B4-BE49-F238E27FC236}">
                <a16:creationId xmlns:a16="http://schemas.microsoft.com/office/drawing/2014/main" id="{3DDA6EBA-B313-4CDB-B4FD-67B94ED4976A}"/>
              </a:ext>
            </a:extLst>
          </p:cNvPr>
          <p:cNvSpPr/>
          <p:nvPr/>
        </p:nvSpPr>
        <p:spPr>
          <a:xfrm>
            <a:off x="172579" y="4910907"/>
            <a:ext cx="3168958" cy="4154984"/>
          </a:xfrm>
          <a:prstGeom prst="rect">
            <a:avLst/>
          </a:prstGeom>
          <a:ln w="28575">
            <a:solidFill>
              <a:srgbClr val="00B0F0"/>
            </a:solidFill>
            <a:prstDash val="dash"/>
          </a:ln>
        </p:spPr>
        <p:txBody>
          <a:bodyPr wrap="square">
            <a:spAutoFit/>
          </a:bodyPr>
          <a:lstStyle/>
          <a:p>
            <a:pPr algn="just"/>
            <a:r>
              <a:rPr lang="en-US" sz="1200" b="1" dirty="0"/>
              <a:t>Describe how living things are involved in the constant cycling of carbon.:</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pic>
        <p:nvPicPr>
          <p:cNvPr id="2" name="Picture 1">
            <a:extLst>
              <a:ext uri="{FF2B5EF4-FFF2-40B4-BE49-F238E27FC236}">
                <a16:creationId xmlns:a16="http://schemas.microsoft.com/office/drawing/2014/main" id="{8ADB7A3B-4CA7-42A6-B445-E0DEF7D35BD0}"/>
              </a:ext>
            </a:extLst>
          </p:cNvPr>
          <p:cNvPicPr>
            <a:picLocks noChangeAspect="1"/>
          </p:cNvPicPr>
          <p:nvPr/>
        </p:nvPicPr>
        <p:blipFill rotWithShape="1">
          <a:blip r:embed="rId2"/>
          <a:srcRect l="23128" t="13356" r="19459" b="9047"/>
          <a:stretch/>
        </p:blipFill>
        <p:spPr>
          <a:xfrm>
            <a:off x="21619" y="2223223"/>
            <a:ext cx="3333668" cy="2534425"/>
          </a:xfrm>
          <a:prstGeom prst="rect">
            <a:avLst/>
          </a:prstGeom>
        </p:spPr>
      </p:pic>
      <p:sp>
        <p:nvSpPr>
          <p:cNvPr id="19" name="TextBox 18">
            <a:extLst>
              <a:ext uri="{FF2B5EF4-FFF2-40B4-BE49-F238E27FC236}">
                <a16:creationId xmlns:a16="http://schemas.microsoft.com/office/drawing/2014/main" id="{7761F34C-0525-4983-83E7-49B4B17FF64D}"/>
              </a:ext>
            </a:extLst>
          </p:cNvPr>
          <p:cNvSpPr txBox="1"/>
          <p:nvPr/>
        </p:nvSpPr>
        <p:spPr>
          <a:xfrm>
            <a:off x="3486648" y="5085586"/>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0C1AE5E6-20C1-4062-B312-3A64A3ADA333}"/>
              </a:ext>
            </a:extLst>
          </p:cNvPr>
          <p:cNvSpPr/>
          <p:nvPr/>
        </p:nvSpPr>
        <p:spPr>
          <a:xfrm>
            <a:off x="6406109" y="5042573"/>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1E1BB413-B9F3-40F0-8FFB-8C8F862BA1EE}"/>
              </a:ext>
            </a:extLst>
          </p:cNvPr>
          <p:cNvPicPr>
            <a:picLocks noChangeAspect="1"/>
          </p:cNvPicPr>
          <p:nvPr/>
        </p:nvPicPr>
        <p:blipFill rotWithShape="1">
          <a:blip r:embed="rId3"/>
          <a:srcRect t="4200" r="33860" b="25636"/>
          <a:stretch/>
        </p:blipFill>
        <p:spPr>
          <a:xfrm>
            <a:off x="3354052" y="6980876"/>
            <a:ext cx="3391720" cy="2023909"/>
          </a:xfrm>
          <a:prstGeom prst="rect">
            <a:avLst/>
          </a:prstGeom>
        </p:spPr>
      </p:pic>
      <p:sp>
        <p:nvSpPr>
          <p:cNvPr id="27" name="Rectangle 26">
            <a:extLst>
              <a:ext uri="{FF2B5EF4-FFF2-40B4-BE49-F238E27FC236}">
                <a16:creationId xmlns:a16="http://schemas.microsoft.com/office/drawing/2014/main" id="{C4D9CC98-540E-46A4-96EF-D336B7FDCD82}"/>
              </a:ext>
            </a:extLst>
          </p:cNvPr>
          <p:cNvSpPr/>
          <p:nvPr/>
        </p:nvSpPr>
        <p:spPr>
          <a:xfrm>
            <a:off x="3460765" y="3772329"/>
            <a:ext cx="3333668" cy="1200329"/>
          </a:xfrm>
          <a:prstGeom prst="rect">
            <a:avLst/>
          </a:prstGeom>
          <a:ln w="28575">
            <a:solidFill>
              <a:srgbClr val="FFFF00"/>
            </a:solidFill>
            <a:prstDash val="solid"/>
          </a:ln>
        </p:spPr>
        <p:txBody>
          <a:bodyPr wrap="square">
            <a:spAutoFit/>
          </a:bodyPr>
          <a:lstStyle/>
          <a:p>
            <a:pPr algn="just"/>
            <a:r>
              <a:rPr lang="en-US" sz="1200" b="1" dirty="0"/>
              <a:t>Using the diagram, describe the water cycle:</a:t>
            </a:r>
          </a:p>
          <a:p>
            <a:pPr algn="just"/>
            <a:r>
              <a:rPr lang="en-US" sz="1200" b="1" dirty="0"/>
              <a:t>_____________________________________________________________________________________________________________________________________________________________________________________________________________</a:t>
            </a:r>
            <a:endParaRPr lang="en-GB" sz="1200" b="1" dirty="0"/>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CE6AE3BB-C413-46D7-5891-E034869B416A}"/>
              </a:ext>
            </a:extLst>
          </p:cNvPr>
          <p:cNvPicPr>
            <a:picLocks noChangeAspect="1"/>
          </p:cNvPicPr>
          <p:nvPr/>
        </p:nvPicPr>
        <p:blipFill>
          <a:blip r:embed="rId14"/>
          <a:stretch>
            <a:fillRect/>
          </a:stretch>
        </p:blipFill>
        <p:spPr>
          <a:xfrm>
            <a:off x="572128" y="4896150"/>
            <a:ext cx="2338542" cy="1315430"/>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8361</TotalTime>
  <Words>229</Words>
  <Application>Microsoft Office PowerPoint</Application>
  <PresentationFormat>On-screen Show (4:3)</PresentationFormat>
  <Paragraphs>25</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Materials Cycling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15</cp:revision>
  <dcterms:created xsi:type="dcterms:W3CDTF">2019-02-02T18:17:28Z</dcterms:created>
  <dcterms:modified xsi:type="dcterms:W3CDTF">2024-06-09T06:05:36Z</dcterms:modified>
</cp:coreProperties>
</file>