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3" d="100"/>
          <a:sy n="63" d="100"/>
        </p:scale>
        <p:origin x="1404" y="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E7066C09-A7B8-4176-8B8A-BFB31A540D99}" type="datetimeFigureOut">
              <a:rPr lang="en-GB" smtClean="0"/>
              <a:t>09/06/2024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602E262-62F7-4012-9172-91D4DE8ED01F}" type="slidenum">
              <a:rPr lang="en-GB" smtClean="0"/>
              <a:t>‹#›</a:t>
            </a:fld>
            <a:endParaRPr lang="en-GB"/>
          </a:p>
        </p:txBody>
      </p:sp>
    </p:spTree>
    <p:extLst>
      <p:ext uri="{BB962C8B-B14F-4D97-AF65-F5344CB8AC3E}">
        <p14:creationId xmlns:p14="http://schemas.microsoft.com/office/powerpoint/2010/main" val="5335081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7066C09-A7B8-4176-8B8A-BFB31A540D99}" type="datetimeFigureOut">
              <a:rPr lang="en-GB" smtClean="0"/>
              <a:t>09/06/2024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602E262-62F7-4012-9172-91D4DE8ED01F}" type="slidenum">
              <a:rPr lang="en-GB" smtClean="0"/>
              <a:t>‹#›</a:t>
            </a:fld>
            <a:endParaRPr lang="en-GB"/>
          </a:p>
        </p:txBody>
      </p:sp>
    </p:spTree>
    <p:extLst>
      <p:ext uri="{BB962C8B-B14F-4D97-AF65-F5344CB8AC3E}">
        <p14:creationId xmlns:p14="http://schemas.microsoft.com/office/powerpoint/2010/main" val="20791998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7066C09-A7B8-4176-8B8A-BFB31A540D99}" type="datetimeFigureOut">
              <a:rPr lang="en-GB" smtClean="0"/>
              <a:t>09/06/2024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602E262-62F7-4012-9172-91D4DE8ED01F}" type="slidenum">
              <a:rPr lang="en-GB" smtClean="0"/>
              <a:t>‹#›</a:t>
            </a:fld>
            <a:endParaRPr lang="en-GB"/>
          </a:p>
        </p:txBody>
      </p:sp>
    </p:spTree>
    <p:extLst>
      <p:ext uri="{BB962C8B-B14F-4D97-AF65-F5344CB8AC3E}">
        <p14:creationId xmlns:p14="http://schemas.microsoft.com/office/powerpoint/2010/main" val="17767533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7066C09-A7B8-4176-8B8A-BFB31A540D99}" type="datetimeFigureOut">
              <a:rPr lang="en-GB" smtClean="0"/>
              <a:t>09/06/2024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602E262-62F7-4012-9172-91D4DE8ED01F}" type="slidenum">
              <a:rPr lang="en-GB" smtClean="0"/>
              <a:t>‹#›</a:t>
            </a:fld>
            <a:endParaRPr lang="en-GB"/>
          </a:p>
        </p:txBody>
      </p:sp>
    </p:spTree>
    <p:extLst>
      <p:ext uri="{BB962C8B-B14F-4D97-AF65-F5344CB8AC3E}">
        <p14:creationId xmlns:p14="http://schemas.microsoft.com/office/powerpoint/2010/main" val="16117486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7066C09-A7B8-4176-8B8A-BFB31A540D99}" type="datetimeFigureOut">
              <a:rPr lang="en-GB" smtClean="0"/>
              <a:t>09/06/2024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602E262-62F7-4012-9172-91D4DE8ED01F}" type="slidenum">
              <a:rPr lang="en-GB" smtClean="0"/>
              <a:t>‹#›</a:t>
            </a:fld>
            <a:endParaRPr lang="en-GB"/>
          </a:p>
        </p:txBody>
      </p:sp>
    </p:spTree>
    <p:extLst>
      <p:ext uri="{BB962C8B-B14F-4D97-AF65-F5344CB8AC3E}">
        <p14:creationId xmlns:p14="http://schemas.microsoft.com/office/powerpoint/2010/main" val="7299310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7066C09-A7B8-4176-8B8A-BFB31A540D99}" type="datetimeFigureOut">
              <a:rPr lang="en-GB" smtClean="0"/>
              <a:t>09/06/2024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602E262-62F7-4012-9172-91D4DE8ED01F}" type="slidenum">
              <a:rPr lang="en-GB" smtClean="0"/>
              <a:t>‹#›</a:t>
            </a:fld>
            <a:endParaRPr lang="en-GB"/>
          </a:p>
        </p:txBody>
      </p:sp>
    </p:spTree>
    <p:extLst>
      <p:ext uri="{BB962C8B-B14F-4D97-AF65-F5344CB8AC3E}">
        <p14:creationId xmlns:p14="http://schemas.microsoft.com/office/powerpoint/2010/main" val="26325387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7066C09-A7B8-4176-8B8A-BFB31A540D99}" type="datetimeFigureOut">
              <a:rPr lang="en-GB" smtClean="0"/>
              <a:t>09/06/2024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7602E262-62F7-4012-9172-91D4DE8ED01F}" type="slidenum">
              <a:rPr lang="en-GB" smtClean="0"/>
              <a:t>‹#›</a:t>
            </a:fld>
            <a:endParaRPr lang="en-GB"/>
          </a:p>
        </p:txBody>
      </p:sp>
    </p:spTree>
    <p:extLst>
      <p:ext uri="{BB962C8B-B14F-4D97-AF65-F5344CB8AC3E}">
        <p14:creationId xmlns:p14="http://schemas.microsoft.com/office/powerpoint/2010/main" val="11591825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7066C09-A7B8-4176-8B8A-BFB31A540D99}" type="datetimeFigureOut">
              <a:rPr lang="en-GB" smtClean="0"/>
              <a:t>09/06/2024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7602E262-62F7-4012-9172-91D4DE8ED01F}" type="slidenum">
              <a:rPr lang="en-GB" smtClean="0"/>
              <a:t>‹#›</a:t>
            </a:fld>
            <a:endParaRPr lang="en-GB"/>
          </a:p>
        </p:txBody>
      </p:sp>
    </p:spTree>
    <p:extLst>
      <p:ext uri="{BB962C8B-B14F-4D97-AF65-F5344CB8AC3E}">
        <p14:creationId xmlns:p14="http://schemas.microsoft.com/office/powerpoint/2010/main" val="38833787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7066C09-A7B8-4176-8B8A-BFB31A540D99}" type="datetimeFigureOut">
              <a:rPr lang="en-GB" smtClean="0"/>
              <a:t>09/06/2024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7602E262-62F7-4012-9172-91D4DE8ED01F}" type="slidenum">
              <a:rPr lang="en-GB" smtClean="0"/>
              <a:t>‹#›</a:t>
            </a:fld>
            <a:endParaRPr lang="en-GB"/>
          </a:p>
        </p:txBody>
      </p:sp>
    </p:spTree>
    <p:extLst>
      <p:ext uri="{BB962C8B-B14F-4D97-AF65-F5344CB8AC3E}">
        <p14:creationId xmlns:p14="http://schemas.microsoft.com/office/powerpoint/2010/main" val="32076170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E7066C09-A7B8-4176-8B8A-BFB31A540D99}" type="datetimeFigureOut">
              <a:rPr lang="en-GB" smtClean="0"/>
              <a:t>09/06/2024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602E262-62F7-4012-9172-91D4DE8ED01F}" type="slidenum">
              <a:rPr lang="en-GB" smtClean="0"/>
              <a:t>‹#›</a:t>
            </a:fld>
            <a:endParaRPr lang="en-GB"/>
          </a:p>
        </p:txBody>
      </p:sp>
    </p:spTree>
    <p:extLst>
      <p:ext uri="{BB962C8B-B14F-4D97-AF65-F5344CB8AC3E}">
        <p14:creationId xmlns:p14="http://schemas.microsoft.com/office/powerpoint/2010/main" val="8584787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E7066C09-A7B8-4176-8B8A-BFB31A540D99}" type="datetimeFigureOut">
              <a:rPr lang="en-GB" smtClean="0"/>
              <a:t>09/06/2024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602E262-62F7-4012-9172-91D4DE8ED01F}" type="slidenum">
              <a:rPr lang="en-GB" smtClean="0"/>
              <a:t>‹#›</a:t>
            </a:fld>
            <a:endParaRPr lang="en-GB"/>
          </a:p>
        </p:txBody>
      </p:sp>
    </p:spTree>
    <p:extLst>
      <p:ext uri="{BB962C8B-B14F-4D97-AF65-F5344CB8AC3E}">
        <p14:creationId xmlns:p14="http://schemas.microsoft.com/office/powerpoint/2010/main" val="36821829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E7066C09-A7B8-4176-8B8A-BFB31A540D99}" type="datetimeFigureOut">
              <a:rPr lang="en-GB" smtClean="0"/>
              <a:t>09/06/2024</a:t>
            </a:fld>
            <a:endParaRPr lang="en-GB"/>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GB"/>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7602E262-62F7-4012-9172-91D4DE8ED01F}" type="slidenum">
              <a:rPr lang="en-GB" smtClean="0"/>
              <a:t>‹#›</a:t>
            </a:fld>
            <a:endParaRPr lang="en-GB"/>
          </a:p>
        </p:txBody>
      </p:sp>
    </p:spTree>
    <p:extLst>
      <p:ext uri="{BB962C8B-B14F-4D97-AF65-F5344CB8AC3E}">
        <p14:creationId xmlns:p14="http://schemas.microsoft.com/office/powerpoint/2010/main" val="379316064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9FF3A109-85EB-A947-C6DA-3BCB81A75A43}"/>
              </a:ext>
            </a:extLst>
          </p:cNvPr>
          <p:cNvSpPr/>
          <p:nvPr/>
        </p:nvSpPr>
        <p:spPr>
          <a:xfrm>
            <a:off x="233680" y="223520"/>
            <a:ext cx="8727440" cy="6543040"/>
          </a:xfrm>
          <a:prstGeom prst="rect">
            <a:avLst/>
          </a:prstGeom>
          <a:solidFill>
            <a:schemeClr val="bg1"/>
          </a:solidFill>
          <a:ln w="76200">
            <a:solidFill>
              <a:srgbClr val="00B0F0"/>
            </a:solidFill>
            <a:prstDash val="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Rectangle 5">
            <a:extLst>
              <a:ext uri="{FF2B5EF4-FFF2-40B4-BE49-F238E27FC236}">
                <a16:creationId xmlns:a16="http://schemas.microsoft.com/office/drawing/2014/main" id="{CDCA4DEF-50E7-6913-3479-A4B0EDFB4332}"/>
              </a:ext>
            </a:extLst>
          </p:cNvPr>
          <p:cNvSpPr/>
          <p:nvPr/>
        </p:nvSpPr>
        <p:spPr>
          <a:xfrm>
            <a:off x="0" y="0"/>
            <a:ext cx="538480" cy="802640"/>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TextBox 6">
            <a:extLst>
              <a:ext uri="{FF2B5EF4-FFF2-40B4-BE49-F238E27FC236}">
                <a16:creationId xmlns:a16="http://schemas.microsoft.com/office/drawing/2014/main" id="{C0E20611-5B6F-0595-9389-7865FD4E2E85}"/>
              </a:ext>
            </a:extLst>
          </p:cNvPr>
          <p:cNvSpPr txBox="1"/>
          <p:nvPr/>
        </p:nvSpPr>
        <p:spPr>
          <a:xfrm>
            <a:off x="379098" y="1081212"/>
            <a:ext cx="4639942" cy="5547544"/>
          </a:xfrm>
          <a:prstGeom prst="rect">
            <a:avLst/>
          </a:prstGeom>
          <a:noFill/>
          <a:ln w="57150">
            <a:solidFill>
              <a:srgbClr val="92D050"/>
            </a:solidFill>
          </a:ln>
        </p:spPr>
        <p:txBody>
          <a:bodyPr wrap="square" rtlCol="0">
            <a:spAutoFit/>
          </a:bodyPr>
          <a:lstStyle/>
          <a:p>
            <a:pPr algn="just">
              <a:lnSpc>
                <a:spcPct val="115000"/>
              </a:lnSpc>
              <a:spcAft>
                <a:spcPts val="800"/>
              </a:spcAft>
            </a:pPr>
            <a:r>
              <a:rPr lang="en-GB" sz="1100" kern="100" dirty="0">
                <a:effectLst/>
                <a:latin typeface="Cambria" panose="02040503050406030204" pitchFamily="18" charset="0"/>
                <a:ea typeface="Cambria" panose="02040503050406030204" pitchFamily="18" charset="0"/>
                <a:cs typeface="Times New Roman" panose="02020603050405020304" pitchFamily="18" charset="0"/>
              </a:rPr>
              <a:t>In the heart of the 19th century, a humble Augustinian monk, Gregor Mendel, embarked on a scientific journey that would forever change our understanding of inheritance. Born in 1822 in what is now the Czech Republic, Mendel dedicated his life to </a:t>
            </a:r>
            <a:r>
              <a:rPr lang="en-GB" sz="1100" kern="100" dirty="0" err="1">
                <a:effectLst/>
                <a:latin typeface="Cambria" panose="02040503050406030204" pitchFamily="18" charset="0"/>
                <a:ea typeface="Cambria" panose="02040503050406030204" pitchFamily="18" charset="0"/>
                <a:cs typeface="Times New Roman" panose="02020603050405020304" pitchFamily="18" charset="0"/>
              </a:rPr>
              <a:t>unraveling</a:t>
            </a:r>
            <a:r>
              <a:rPr lang="en-GB" sz="1100" kern="100" dirty="0">
                <a:effectLst/>
                <a:latin typeface="Cambria" panose="02040503050406030204" pitchFamily="18" charset="0"/>
                <a:ea typeface="Cambria" panose="02040503050406030204" pitchFamily="18" charset="0"/>
                <a:cs typeface="Times New Roman" panose="02020603050405020304" pitchFamily="18" charset="0"/>
              </a:rPr>
              <a:t> the mysteries of heredity through meticulous experimentation with pea plants in the monastery garden.</a:t>
            </a:r>
          </a:p>
          <a:p>
            <a:pPr algn="just">
              <a:lnSpc>
                <a:spcPct val="115000"/>
              </a:lnSpc>
              <a:spcAft>
                <a:spcPts val="800"/>
              </a:spcAft>
            </a:pPr>
            <a:r>
              <a:rPr lang="en-GB" sz="1100" kern="100" dirty="0">
                <a:effectLst/>
                <a:latin typeface="Cambria" panose="02040503050406030204" pitchFamily="18" charset="0"/>
                <a:ea typeface="Cambria" panose="02040503050406030204" pitchFamily="18" charset="0"/>
                <a:cs typeface="Times New Roman" panose="02020603050405020304" pitchFamily="18" charset="0"/>
              </a:rPr>
              <a:t>Mendel's groundbreaking work laid the foundation for modern genetics, as he meticulously tracked the inheritance patterns of pea plant traits such as seed shape, </a:t>
            </a:r>
            <a:r>
              <a:rPr lang="en-GB" sz="1100" kern="100" dirty="0" err="1">
                <a:effectLst/>
                <a:latin typeface="Cambria" panose="02040503050406030204" pitchFamily="18" charset="0"/>
                <a:ea typeface="Cambria" panose="02040503050406030204" pitchFamily="18" charset="0"/>
                <a:cs typeface="Times New Roman" panose="02020603050405020304" pitchFamily="18" charset="0"/>
              </a:rPr>
              <a:t>color</a:t>
            </a:r>
            <a:r>
              <a:rPr lang="en-GB" sz="1100" kern="100" dirty="0">
                <a:effectLst/>
                <a:latin typeface="Cambria" panose="02040503050406030204" pitchFamily="18" charset="0"/>
                <a:ea typeface="Cambria" panose="02040503050406030204" pitchFamily="18" charset="0"/>
                <a:cs typeface="Times New Roman" panose="02020603050405020304" pitchFamily="18" charset="0"/>
              </a:rPr>
              <a:t>, and height. Through carefully designed experiments and astute observations, Mendel uncovered fundamental principles of inheritance that remain central to biology today.</a:t>
            </a:r>
          </a:p>
          <a:p>
            <a:pPr algn="just">
              <a:lnSpc>
                <a:spcPct val="115000"/>
              </a:lnSpc>
              <a:spcAft>
                <a:spcPts val="800"/>
              </a:spcAft>
            </a:pPr>
            <a:r>
              <a:rPr lang="en-GB" sz="1100" kern="100" dirty="0">
                <a:effectLst/>
                <a:latin typeface="Cambria" panose="02040503050406030204" pitchFamily="18" charset="0"/>
                <a:ea typeface="Cambria" panose="02040503050406030204" pitchFamily="18" charset="0"/>
                <a:cs typeface="Times New Roman" panose="02020603050405020304" pitchFamily="18" charset="0"/>
              </a:rPr>
              <a:t>His pioneering experiments revealed the existence of discrete units of inheritance, now known as genes, and elucidated the principles of dominance, segregation, and independent assortment. Mendel's laws, including the law of segregation and the law of independent assortment, provided a framework for understanding how traits are passed from one generation to the next.</a:t>
            </a:r>
          </a:p>
          <a:p>
            <a:pPr algn="just">
              <a:lnSpc>
                <a:spcPct val="115000"/>
              </a:lnSpc>
              <a:spcAft>
                <a:spcPts val="800"/>
              </a:spcAft>
            </a:pPr>
            <a:r>
              <a:rPr lang="en-GB" sz="1100" kern="100" dirty="0">
                <a:effectLst/>
                <a:latin typeface="Cambria" panose="02040503050406030204" pitchFamily="18" charset="0"/>
                <a:ea typeface="Cambria" panose="02040503050406030204" pitchFamily="18" charset="0"/>
                <a:cs typeface="Times New Roman" panose="02020603050405020304" pitchFamily="18" charset="0"/>
              </a:rPr>
              <a:t>Despite initial indifference from the scientific community, Mendel's work gained recognition posthumously, thanks to the efforts of pioneering geneticists such as Hugo de Vries, Carl Correns, and Erich von </a:t>
            </a:r>
            <a:r>
              <a:rPr lang="en-GB" sz="1100" kern="100" dirty="0" err="1">
                <a:effectLst/>
                <a:latin typeface="Cambria" panose="02040503050406030204" pitchFamily="18" charset="0"/>
                <a:ea typeface="Cambria" panose="02040503050406030204" pitchFamily="18" charset="0"/>
                <a:cs typeface="Times New Roman" panose="02020603050405020304" pitchFamily="18" charset="0"/>
              </a:rPr>
              <a:t>Tschermak</a:t>
            </a:r>
            <a:r>
              <a:rPr lang="en-GB" sz="1100" kern="100" dirty="0">
                <a:effectLst/>
                <a:latin typeface="Cambria" panose="02040503050406030204" pitchFamily="18" charset="0"/>
                <a:ea typeface="Cambria" panose="02040503050406030204" pitchFamily="18" charset="0"/>
                <a:cs typeface="Times New Roman" panose="02020603050405020304" pitchFamily="18" charset="0"/>
              </a:rPr>
              <a:t>. Today, Mendel's discoveries serve as the cornerstone of modern genetics, informing research across diverse fields, from agriculture to medicine.</a:t>
            </a:r>
          </a:p>
          <a:p>
            <a:pPr algn="just">
              <a:lnSpc>
                <a:spcPct val="115000"/>
              </a:lnSpc>
              <a:spcAft>
                <a:spcPts val="800"/>
              </a:spcAft>
            </a:pPr>
            <a:r>
              <a:rPr lang="en-GB" sz="1100" kern="100" dirty="0">
                <a:effectLst/>
                <a:latin typeface="Cambria" panose="02040503050406030204" pitchFamily="18" charset="0"/>
                <a:ea typeface="Cambria" panose="02040503050406030204" pitchFamily="18" charset="0"/>
                <a:cs typeface="Times New Roman" panose="02020603050405020304" pitchFamily="18" charset="0"/>
              </a:rPr>
              <a:t>As we marvel at the complexities of the genetic code and the diversity of life on Earth, let us not forget the humble monk whose curiosity and perseverance unlocked the secrets of heredity, forever changing the course of science and our understanding of the natural world.</a:t>
            </a:r>
          </a:p>
        </p:txBody>
      </p:sp>
      <p:pic>
        <p:nvPicPr>
          <p:cNvPr id="4" name="Picture 3">
            <a:extLst>
              <a:ext uri="{FF2B5EF4-FFF2-40B4-BE49-F238E27FC236}">
                <a16:creationId xmlns:a16="http://schemas.microsoft.com/office/drawing/2014/main" id="{A1FBCA3A-6EDE-8B0A-3C71-5306202C1BAE}"/>
              </a:ext>
            </a:extLst>
          </p:cNvPr>
          <p:cNvPicPr>
            <a:picLocks noChangeAspect="1"/>
          </p:cNvPicPr>
          <p:nvPr/>
        </p:nvPicPr>
        <p:blipFill>
          <a:blip r:embed="rId2"/>
          <a:stretch>
            <a:fillRect/>
          </a:stretch>
        </p:blipFill>
        <p:spPr>
          <a:xfrm>
            <a:off x="0" y="0"/>
            <a:ext cx="3008637" cy="1079086"/>
          </a:xfrm>
          <a:prstGeom prst="rect">
            <a:avLst/>
          </a:prstGeom>
        </p:spPr>
      </p:pic>
      <p:sp>
        <p:nvSpPr>
          <p:cNvPr id="8" name="Title 1">
            <a:extLst>
              <a:ext uri="{FF2B5EF4-FFF2-40B4-BE49-F238E27FC236}">
                <a16:creationId xmlns:a16="http://schemas.microsoft.com/office/drawing/2014/main" id="{8762F759-8E5F-E31D-7290-F33E0CA97E50}"/>
              </a:ext>
            </a:extLst>
          </p:cNvPr>
          <p:cNvSpPr>
            <a:spLocks noGrp="1"/>
          </p:cNvSpPr>
          <p:nvPr>
            <p:ph type="ctrTitle"/>
          </p:nvPr>
        </p:nvSpPr>
        <p:spPr>
          <a:xfrm>
            <a:off x="2641600" y="0"/>
            <a:ext cx="6319520" cy="1003773"/>
          </a:xfrm>
        </p:spPr>
        <p:txBody>
          <a:bodyPr>
            <a:normAutofit/>
          </a:bodyPr>
          <a:lstStyle/>
          <a:p>
            <a:r>
              <a:rPr lang="en-GB" sz="4000" b="1" dirty="0">
                <a:solidFill>
                  <a:srgbClr val="00B050"/>
                </a:solidFill>
                <a:latin typeface="Comic Sans MS" pitchFamily="66" charset="0"/>
              </a:rPr>
              <a:t>Mendel Article </a:t>
            </a:r>
          </a:p>
        </p:txBody>
      </p:sp>
      <p:sp>
        <p:nvSpPr>
          <p:cNvPr id="10" name="TextBox 9">
            <a:extLst>
              <a:ext uri="{FF2B5EF4-FFF2-40B4-BE49-F238E27FC236}">
                <a16:creationId xmlns:a16="http://schemas.microsoft.com/office/drawing/2014/main" id="{65A5B06B-4200-C81D-C581-6FB98481999A}"/>
              </a:ext>
            </a:extLst>
          </p:cNvPr>
          <p:cNvSpPr txBox="1"/>
          <p:nvPr/>
        </p:nvSpPr>
        <p:spPr>
          <a:xfrm>
            <a:off x="5091749" y="4957191"/>
            <a:ext cx="3796662" cy="1670970"/>
          </a:xfrm>
          <a:prstGeom prst="rect">
            <a:avLst/>
          </a:prstGeom>
          <a:noFill/>
        </p:spPr>
        <p:txBody>
          <a:bodyPr wrap="square">
            <a:spAutoFit/>
          </a:bodyPr>
          <a:lstStyle/>
          <a:p>
            <a:pPr algn="just">
              <a:lnSpc>
                <a:spcPct val="115000"/>
              </a:lnSpc>
              <a:spcAft>
                <a:spcPts val="800"/>
              </a:spcAft>
            </a:pPr>
            <a:r>
              <a:rPr lang="en-GB" sz="1200" b="1" kern="100" dirty="0">
                <a:effectLst/>
                <a:latin typeface="Aptos" panose="020B0004020202020204" pitchFamily="34" charset="0"/>
                <a:ea typeface="Aptos" panose="020B0004020202020204" pitchFamily="34" charset="0"/>
                <a:cs typeface="Times New Roman" panose="02020603050405020304" pitchFamily="18" charset="0"/>
              </a:rPr>
              <a:t>Questions</a:t>
            </a:r>
          </a:p>
          <a:p>
            <a:pPr marL="342900" lvl="0" indent="-342900" algn="just">
              <a:lnSpc>
                <a:spcPct val="115000"/>
              </a:lnSpc>
              <a:buFont typeface="+mj-lt"/>
              <a:buAutoNum type="arabicPeriod"/>
            </a:pPr>
            <a:r>
              <a:rPr lang="en-GB" sz="1200" b="1" kern="100" dirty="0">
                <a:effectLst/>
                <a:latin typeface="Aptos" panose="020B0004020202020204" pitchFamily="34" charset="0"/>
                <a:ea typeface="Aptos" panose="020B0004020202020204" pitchFamily="34" charset="0"/>
                <a:cs typeface="Times New Roman" panose="02020603050405020304" pitchFamily="18" charset="0"/>
              </a:rPr>
              <a:t>Where did Mendel come from?</a:t>
            </a:r>
          </a:p>
          <a:p>
            <a:pPr marL="342900" lvl="0" indent="-342900" algn="just">
              <a:lnSpc>
                <a:spcPct val="115000"/>
              </a:lnSpc>
              <a:buFont typeface="+mj-lt"/>
              <a:buAutoNum type="arabicPeriod"/>
            </a:pPr>
            <a:r>
              <a:rPr lang="en-GB" sz="1200" b="1" kern="100" dirty="0">
                <a:effectLst/>
                <a:latin typeface="Aptos" panose="020B0004020202020204" pitchFamily="34" charset="0"/>
                <a:ea typeface="Aptos" panose="020B0004020202020204" pitchFamily="34" charset="0"/>
                <a:cs typeface="Times New Roman" panose="02020603050405020304" pitchFamily="18" charset="0"/>
              </a:rPr>
              <a:t>What did Mendel's work lay the groundwork for?</a:t>
            </a:r>
          </a:p>
          <a:p>
            <a:pPr marL="342900" lvl="0" indent="-342900" algn="just">
              <a:lnSpc>
                <a:spcPct val="115000"/>
              </a:lnSpc>
              <a:buFont typeface="+mj-lt"/>
              <a:buAutoNum type="arabicPeriod"/>
            </a:pPr>
            <a:r>
              <a:rPr lang="en-GB" sz="1200" b="1" kern="100" dirty="0">
                <a:effectLst/>
                <a:latin typeface="Aptos" panose="020B0004020202020204" pitchFamily="34" charset="0"/>
                <a:ea typeface="Aptos" panose="020B0004020202020204" pitchFamily="34" charset="0"/>
                <a:cs typeface="Times New Roman" panose="02020603050405020304" pitchFamily="18" charset="0"/>
              </a:rPr>
              <a:t>What laws were developed by Mendel?</a:t>
            </a:r>
          </a:p>
          <a:p>
            <a:pPr marL="342900" lvl="0" indent="-342900" algn="just">
              <a:lnSpc>
                <a:spcPct val="115000"/>
              </a:lnSpc>
              <a:buFont typeface="+mj-lt"/>
              <a:buAutoNum type="arabicPeriod"/>
            </a:pPr>
            <a:r>
              <a:rPr lang="en-GB" sz="1200" b="1" kern="100" dirty="0">
                <a:effectLst/>
                <a:latin typeface="Aptos" panose="020B0004020202020204" pitchFamily="34" charset="0"/>
                <a:ea typeface="Aptos" panose="020B0004020202020204" pitchFamily="34" charset="0"/>
                <a:cs typeface="Times New Roman" panose="02020603050405020304" pitchFamily="18" charset="0"/>
              </a:rPr>
              <a:t>When was Mendel’s work recognised?</a:t>
            </a:r>
          </a:p>
          <a:p>
            <a:pPr marL="342900" lvl="0" indent="-342900" algn="just">
              <a:lnSpc>
                <a:spcPct val="115000"/>
              </a:lnSpc>
              <a:spcAft>
                <a:spcPts val="800"/>
              </a:spcAft>
              <a:buFont typeface="+mj-lt"/>
              <a:buAutoNum type="arabicPeriod"/>
            </a:pPr>
            <a:r>
              <a:rPr lang="en-GB" sz="1200" b="1" kern="100" dirty="0">
                <a:effectLst/>
                <a:latin typeface="Aptos" panose="020B0004020202020204" pitchFamily="34" charset="0"/>
                <a:ea typeface="Aptos" panose="020B0004020202020204" pitchFamily="34" charset="0"/>
                <a:cs typeface="Times New Roman" panose="02020603050405020304" pitchFamily="18" charset="0"/>
              </a:rPr>
              <a:t>What job did Mendel have?</a:t>
            </a:r>
          </a:p>
        </p:txBody>
      </p:sp>
      <p:pic>
        <p:nvPicPr>
          <p:cNvPr id="2" name="Picture 1">
            <a:extLst>
              <a:ext uri="{FF2B5EF4-FFF2-40B4-BE49-F238E27FC236}">
                <a16:creationId xmlns:a16="http://schemas.microsoft.com/office/drawing/2014/main" id="{F0E9E8F2-C9C7-40E3-B344-618250DDC052}"/>
              </a:ext>
            </a:extLst>
          </p:cNvPr>
          <p:cNvPicPr>
            <a:picLocks noChangeAspect="1"/>
          </p:cNvPicPr>
          <p:nvPr/>
        </p:nvPicPr>
        <p:blipFill rotWithShape="1">
          <a:blip r:embed="rId3"/>
          <a:srcRect l="9669" t="10918" r="10776" b="11578"/>
          <a:stretch/>
        </p:blipFill>
        <p:spPr>
          <a:xfrm>
            <a:off x="5117527" y="1227292"/>
            <a:ext cx="3768504" cy="3263428"/>
          </a:xfrm>
          <a:prstGeom prst="rect">
            <a:avLst/>
          </a:prstGeom>
        </p:spPr>
      </p:pic>
    </p:spTree>
    <p:extLst>
      <p:ext uri="{BB962C8B-B14F-4D97-AF65-F5344CB8AC3E}">
        <p14:creationId xmlns:p14="http://schemas.microsoft.com/office/powerpoint/2010/main" val="2748600429"/>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Them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Office Theme</Template>
  <TotalTime>31</TotalTime>
  <Words>319</Words>
  <Application>Microsoft Office PowerPoint</Application>
  <PresentationFormat>On-screen Show (4:3)</PresentationFormat>
  <Paragraphs>12</Paragraphs>
  <Slides>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Aptos</vt:lpstr>
      <vt:lpstr>Aptos Display</vt:lpstr>
      <vt:lpstr>Arial</vt:lpstr>
      <vt:lpstr>Cambria</vt:lpstr>
      <vt:lpstr>Comic Sans MS</vt:lpstr>
      <vt:lpstr>Office Theme</vt:lpstr>
      <vt:lpstr>Mendel Article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Y7 Skeleton Article</dc:title>
  <dc:creator>Mr D Chalk</dc:creator>
  <cp:lastModifiedBy>Mr D Chalk</cp:lastModifiedBy>
  <cp:revision>5</cp:revision>
  <dcterms:created xsi:type="dcterms:W3CDTF">2024-03-07T17:21:52Z</dcterms:created>
  <dcterms:modified xsi:type="dcterms:W3CDTF">2024-06-09T12:03:33Z</dcterms:modified>
</cp:coreProperties>
</file>