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E88FD4-7728-4058-A763-46ADB2D64D1B}"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98116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88FD4-7728-4058-A763-46ADB2D64D1B}"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48752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88FD4-7728-4058-A763-46ADB2D64D1B}"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1118353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5521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09522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289814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4039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42207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84297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71289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9271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88FD4-7728-4058-A763-46ADB2D64D1B}"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1415062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33218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22064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6185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E88FD4-7728-4058-A763-46ADB2D64D1B}"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58708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E88FD4-7728-4058-A763-46ADB2D64D1B}"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410657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E88FD4-7728-4058-A763-46ADB2D64D1B}"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153907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E88FD4-7728-4058-A763-46ADB2D64D1B}"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322156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88FD4-7728-4058-A763-46ADB2D64D1B}"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186409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E88FD4-7728-4058-A763-46ADB2D64D1B}"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65148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E88FD4-7728-4058-A763-46ADB2D64D1B}"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66C485-164E-40F0-BF71-7E582E7A864E}" type="slidenum">
              <a:rPr lang="en-GB" smtClean="0"/>
              <a:t>‹#›</a:t>
            </a:fld>
            <a:endParaRPr lang="en-GB"/>
          </a:p>
        </p:txBody>
      </p:sp>
    </p:spTree>
    <p:extLst>
      <p:ext uri="{BB962C8B-B14F-4D97-AF65-F5344CB8AC3E}">
        <p14:creationId xmlns:p14="http://schemas.microsoft.com/office/powerpoint/2010/main" val="271247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8E88FD4-7728-4058-A763-46ADB2D64D1B}"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466C485-164E-40F0-BF71-7E582E7A864E}" type="slidenum">
              <a:rPr lang="en-GB" smtClean="0"/>
              <a:t>‹#›</a:t>
            </a:fld>
            <a:endParaRPr lang="en-GB"/>
          </a:p>
        </p:txBody>
      </p:sp>
    </p:spTree>
    <p:extLst>
      <p:ext uri="{BB962C8B-B14F-4D97-AF65-F5344CB8AC3E}">
        <p14:creationId xmlns:p14="http://schemas.microsoft.com/office/powerpoint/2010/main" val="3629716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21191692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image" Target="../media/image4.png"/><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qa-ks4-gcse-biology-science-hormonal-control-revision-lesson-and-activities-12834019"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pRGk9nl952Q" TargetMode="External"/><Relationship Id="rId5" Type="http://schemas.openxmlformats.org/officeDocument/2006/relationships/hyperlink" Target="https://twitter.com/teacherchalky1" TargetMode="External"/><Relationship Id="rId10"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hyperlink" Target="https://www.teacherspayteachers.com/Product/AP-Biology-Hormones-in-Human-Reproduction-38952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99288-AAEB-426D-84C1-B412E19A9DE4}"/>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Menstrual Cycle</a:t>
            </a:r>
          </a:p>
        </p:txBody>
      </p:sp>
      <p:sp>
        <p:nvSpPr>
          <p:cNvPr id="5" name="TextBox 4">
            <a:extLst>
              <a:ext uri="{FF2B5EF4-FFF2-40B4-BE49-F238E27FC236}">
                <a16:creationId xmlns:a16="http://schemas.microsoft.com/office/drawing/2014/main" id="{E3E3BBDB-9735-4472-BCF8-55E4DAD842F1}"/>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a:defRPr/>
            </a:pPr>
            <a:r>
              <a:rPr lang="en-GB" sz="1200" dirty="0">
                <a:solidFill>
                  <a:prstClr val="black"/>
                </a:solidFill>
              </a:rPr>
              <a:t>NA Yellow Box</a:t>
            </a:r>
          </a:p>
        </p:txBody>
      </p:sp>
      <p:sp>
        <p:nvSpPr>
          <p:cNvPr id="6" name="TextBox 5">
            <a:extLst>
              <a:ext uri="{FF2B5EF4-FFF2-40B4-BE49-F238E27FC236}">
                <a16:creationId xmlns:a16="http://schemas.microsoft.com/office/drawing/2014/main" id="{C780975D-175A-45F9-91D3-1B8216854957}"/>
              </a:ext>
            </a:extLst>
          </p:cNvPr>
          <p:cNvSpPr txBox="1"/>
          <p:nvPr/>
        </p:nvSpPr>
        <p:spPr>
          <a:xfrm>
            <a:off x="97239" y="52322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lgn="ctr"/>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6D65E2F-A31C-444F-9463-48C62BE87921}"/>
              </a:ext>
            </a:extLst>
          </p:cNvPr>
          <p:cNvSpPr/>
          <p:nvPr/>
        </p:nvSpPr>
        <p:spPr>
          <a:xfrm>
            <a:off x="97402" y="1010730"/>
            <a:ext cx="3469710" cy="212365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A hormone is a chemical substance, produced by a gland and carried in the bloodstream, which alters the activity of specific target organs. An example of this is the release of the hormone adrenaline, which is released by the adrenal gland. One of its target organs is the heart, where it increases the heart rate.</a:t>
            </a:r>
          </a:p>
          <a:p>
            <a:pPr algn="just"/>
            <a:r>
              <a:rPr lang="en-US" sz="1200" dirty="0"/>
              <a:t>Once a hormone has been used, it is destroyed by the liver.</a:t>
            </a:r>
          </a:p>
          <a:p>
            <a:pPr algn="just"/>
            <a:r>
              <a:rPr lang="en-US" sz="1200" dirty="0"/>
              <a:t>Hormones can control the body, and the effects are much slower than the nervous system, but they last for longer.</a:t>
            </a:r>
          </a:p>
        </p:txBody>
      </p:sp>
      <p:sp>
        <p:nvSpPr>
          <p:cNvPr id="7" name="Arrow: Down 6">
            <a:extLst>
              <a:ext uri="{FF2B5EF4-FFF2-40B4-BE49-F238E27FC236}">
                <a16:creationId xmlns:a16="http://schemas.microsoft.com/office/drawing/2014/main" id="{84AD1F9E-49F9-4355-8C7D-D32675CBFC93}"/>
              </a:ext>
            </a:extLst>
          </p:cNvPr>
          <p:cNvSpPr/>
          <p:nvPr/>
        </p:nvSpPr>
        <p:spPr>
          <a:xfrm>
            <a:off x="3165953" y="474070"/>
            <a:ext cx="526094" cy="542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B25234C-B011-46E7-921D-8D5F8D1988D7}"/>
              </a:ext>
            </a:extLst>
          </p:cNvPr>
          <p:cNvSpPr/>
          <p:nvPr/>
        </p:nvSpPr>
        <p:spPr>
          <a:xfrm>
            <a:off x="3713640" y="686912"/>
            <a:ext cx="3046958" cy="2308324"/>
          </a:xfrm>
          <a:prstGeom prst="rect">
            <a:avLst/>
          </a:prstGeom>
          <a:ln w="38100">
            <a:solidFill>
              <a:srgbClr val="FFFF00"/>
            </a:solidFill>
          </a:ln>
        </p:spPr>
        <p:txBody>
          <a:bodyPr wrap="square">
            <a:spAutoFit/>
          </a:bodyPr>
          <a:lstStyle/>
          <a:p>
            <a:r>
              <a:rPr lang="en-GB" sz="1200" b="1" dirty="0"/>
              <a:t>Reading the question activity:</a:t>
            </a:r>
          </a:p>
          <a:p>
            <a:pPr marL="171450" indent="-171450">
              <a:buFont typeface="Arial" panose="020B0604020202020204" pitchFamily="34" charset="0"/>
              <a:buChar char="•"/>
            </a:pPr>
            <a:r>
              <a:rPr lang="en-GB" sz="1200" dirty="0"/>
              <a:t>What is a hormone?</a:t>
            </a:r>
          </a:p>
          <a:p>
            <a:r>
              <a:rPr lang="en-GB" sz="1200" b="1" dirty="0"/>
              <a:t>__________________________________________________________________________</a:t>
            </a:r>
          </a:p>
          <a:p>
            <a:pPr marL="171450" indent="-171450">
              <a:buFont typeface="Arial" panose="020B0604020202020204" pitchFamily="34" charset="0"/>
              <a:buChar char="•"/>
            </a:pPr>
            <a:r>
              <a:rPr lang="en-GB" sz="1200" dirty="0"/>
              <a:t>Where are hormones produced?</a:t>
            </a:r>
          </a:p>
          <a:p>
            <a:r>
              <a:rPr lang="en-GB" sz="1200" b="1" dirty="0"/>
              <a:t>__________________________________________________________________________</a:t>
            </a:r>
          </a:p>
          <a:p>
            <a:pPr marL="171450" indent="-171450">
              <a:buFont typeface="Arial" panose="020B0604020202020204" pitchFamily="34" charset="0"/>
              <a:buChar char="•"/>
            </a:pPr>
            <a:r>
              <a:rPr lang="en-GB" sz="1200" dirty="0"/>
              <a:t>What do hormones effect?</a:t>
            </a:r>
          </a:p>
          <a:p>
            <a:r>
              <a:rPr lang="en-GB" sz="1200" b="1" dirty="0"/>
              <a:t>_____________________________________</a:t>
            </a:r>
          </a:p>
          <a:p>
            <a:pPr marL="171450" indent="-171450">
              <a:buFont typeface="Arial" panose="020B0604020202020204" pitchFamily="34" charset="0"/>
              <a:buChar char="•"/>
            </a:pPr>
            <a:r>
              <a:rPr lang="en-GB" sz="1200" dirty="0"/>
              <a:t>How long do hormones act for?</a:t>
            </a:r>
          </a:p>
          <a:p>
            <a:r>
              <a:rPr lang="en-GB" sz="1200" b="1" dirty="0"/>
              <a:t>__________________________________________________________________________</a:t>
            </a:r>
          </a:p>
        </p:txBody>
      </p:sp>
      <p:sp>
        <p:nvSpPr>
          <p:cNvPr id="10" name="Rectangle 9">
            <a:extLst>
              <a:ext uri="{FF2B5EF4-FFF2-40B4-BE49-F238E27FC236}">
                <a16:creationId xmlns:a16="http://schemas.microsoft.com/office/drawing/2014/main" id="{7AC036D8-82AD-4F4F-AE6C-D03A59F73D68}"/>
              </a:ext>
            </a:extLst>
          </p:cNvPr>
          <p:cNvSpPr/>
          <p:nvPr/>
        </p:nvSpPr>
        <p:spPr>
          <a:xfrm>
            <a:off x="100860" y="3256155"/>
            <a:ext cx="3466252" cy="1754326"/>
          </a:xfrm>
          <a:prstGeom prst="rect">
            <a:avLst/>
          </a:prstGeom>
          <a:ln w="28575">
            <a:solidFill>
              <a:srgbClr val="00B0F0"/>
            </a:solidFill>
            <a:prstDash val="dash"/>
          </a:ln>
        </p:spPr>
        <p:txBody>
          <a:bodyPr wrap="square">
            <a:spAutoFit/>
          </a:bodyPr>
          <a:lstStyle/>
          <a:p>
            <a:pPr algn="just"/>
            <a:r>
              <a:rPr lang="en-US" sz="1200" b="1" dirty="0"/>
              <a:t>Describe what hormones are and how they effect target organs:</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11" name="Rectangle 10">
            <a:extLst>
              <a:ext uri="{FF2B5EF4-FFF2-40B4-BE49-F238E27FC236}">
                <a16:creationId xmlns:a16="http://schemas.microsoft.com/office/drawing/2014/main" id="{E3C4FC6F-F0F0-45B3-8D04-FF6BD1D1B22B}"/>
              </a:ext>
            </a:extLst>
          </p:cNvPr>
          <p:cNvSpPr/>
          <p:nvPr/>
        </p:nvSpPr>
        <p:spPr>
          <a:xfrm>
            <a:off x="3715369" y="3134387"/>
            <a:ext cx="3043500" cy="175432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Several hormones are involved in the menstrual cycle of a woman:</a:t>
            </a:r>
          </a:p>
          <a:p>
            <a:pPr marL="171450" indent="-171450" algn="just">
              <a:buFont typeface="Arial" panose="020B0604020202020204" pitchFamily="34" charset="0"/>
              <a:buChar char="•"/>
            </a:pPr>
            <a:r>
              <a:rPr lang="en-US" sz="1200" dirty="0"/>
              <a:t>follicle stimulating hormone (FSH) causes the maturation of an egg in the ovary</a:t>
            </a:r>
          </a:p>
          <a:p>
            <a:pPr marL="171450" indent="-171450" algn="just">
              <a:buFont typeface="Arial" panose="020B0604020202020204" pitchFamily="34" charset="0"/>
              <a:buChar char="•"/>
            </a:pPr>
            <a:r>
              <a:rPr lang="en-US" sz="1200" dirty="0" err="1"/>
              <a:t>luteinising</a:t>
            </a:r>
            <a:r>
              <a:rPr lang="en-US" sz="1200" dirty="0"/>
              <a:t> hormone (LH) stimulates the release of the egg</a:t>
            </a:r>
          </a:p>
          <a:p>
            <a:pPr marL="171450" indent="-171450" algn="just">
              <a:buFont typeface="Arial" panose="020B0604020202020204" pitchFamily="34" charset="0"/>
              <a:buChar char="•"/>
            </a:pPr>
            <a:r>
              <a:rPr lang="en-US" sz="1200" dirty="0" err="1"/>
              <a:t>oestrogen</a:t>
            </a:r>
            <a:r>
              <a:rPr lang="en-US" sz="1200" dirty="0"/>
              <a:t> is involved in repairing and thickening the uterus lining, progesterone maintains it</a:t>
            </a:r>
          </a:p>
        </p:txBody>
      </p:sp>
      <p:sp>
        <p:nvSpPr>
          <p:cNvPr id="12" name="Rectangle 11">
            <a:extLst>
              <a:ext uri="{FF2B5EF4-FFF2-40B4-BE49-F238E27FC236}">
                <a16:creationId xmlns:a16="http://schemas.microsoft.com/office/drawing/2014/main" id="{7B61BC9A-60E7-46A1-BA0C-B32FC3F8965A}"/>
              </a:ext>
            </a:extLst>
          </p:cNvPr>
          <p:cNvSpPr/>
          <p:nvPr/>
        </p:nvSpPr>
        <p:spPr>
          <a:xfrm>
            <a:off x="118994" y="5107196"/>
            <a:ext cx="3466251" cy="3970318"/>
          </a:xfrm>
          <a:prstGeom prst="rect">
            <a:avLst/>
          </a:prstGeom>
          <a:ln w="38100">
            <a:solidFill>
              <a:srgbClr val="FFFF00"/>
            </a:solidFill>
          </a:ln>
        </p:spPr>
        <p:txBody>
          <a:bodyPr wrap="square">
            <a:spAutoFit/>
          </a:bodyPr>
          <a:lstStyle/>
          <a:p>
            <a:r>
              <a:rPr lang="en-GB" sz="1200" b="1" dirty="0"/>
              <a:t>Draw a diagram showing the stages in the menstrual cycle</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p:txBody>
      </p:sp>
      <p:sp>
        <p:nvSpPr>
          <p:cNvPr id="15" name="Rectangle 14">
            <a:extLst>
              <a:ext uri="{FF2B5EF4-FFF2-40B4-BE49-F238E27FC236}">
                <a16:creationId xmlns:a16="http://schemas.microsoft.com/office/drawing/2014/main" id="{42F63A7B-4CBF-4880-A2BA-EBE550019B1B}"/>
              </a:ext>
            </a:extLst>
          </p:cNvPr>
          <p:cNvSpPr/>
          <p:nvPr/>
        </p:nvSpPr>
        <p:spPr>
          <a:xfrm>
            <a:off x="3692047" y="5027864"/>
            <a:ext cx="3043500" cy="3970318"/>
          </a:xfrm>
          <a:prstGeom prst="rect">
            <a:avLst/>
          </a:prstGeom>
          <a:ln w="28575">
            <a:solidFill>
              <a:srgbClr val="00B0F0"/>
            </a:solidFill>
            <a:prstDash val="dash"/>
          </a:ln>
        </p:spPr>
        <p:txBody>
          <a:bodyPr wrap="square">
            <a:spAutoFit/>
          </a:bodyPr>
          <a:lstStyle/>
          <a:p>
            <a:pPr algn="just"/>
            <a:r>
              <a:rPr lang="en-US" sz="1200" b="1" dirty="0"/>
              <a:t>Describe how the hormones FSH, </a:t>
            </a:r>
            <a:r>
              <a:rPr lang="en-US" sz="1200" b="1" dirty="0" err="1"/>
              <a:t>oestrogen</a:t>
            </a:r>
            <a:r>
              <a:rPr lang="en-US" sz="1200" b="1" dirty="0"/>
              <a:t> and LH are involved in the control of the menstrual cycle:</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Tree>
    <p:extLst>
      <p:ext uri="{BB962C8B-B14F-4D97-AF65-F5344CB8AC3E}">
        <p14:creationId xmlns:p14="http://schemas.microsoft.com/office/powerpoint/2010/main" val="367623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pic>
        <p:nvPicPr>
          <p:cNvPr id="3" name="Picture 2">
            <a:extLst>
              <a:ext uri="{FF2B5EF4-FFF2-40B4-BE49-F238E27FC236}">
                <a16:creationId xmlns:a16="http://schemas.microsoft.com/office/drawing/2014/main" id="{441842B2-8537-2149-A623-EAEB00F5327D}"/>
              </a:ext>
            </a:extLst>
          </p:cNvPr>
          <p:cNvPicPr>
            <a:picLocks noChangeAspect="1"/>
          </p:cNvPicPr>
          <p:nvPr/>
        </p:nvPicPr>
        <p:blipFill>
          <a:blip r:embed="rId13"/>
          <a:stretch>
            <a:fillRect/>
          </a:stretch>
        </p:blipFill>
        <p:spPr>
          <a:xfrm>
            <a:off x="556924" y="4896150"/>
            <a:ext cx="2353746" cy="1323982"/>
          </a:xfrm>
          <a:prstGeom prst="rect">
            <a:avLst/>
          </a:prstGeom>
        </p:spPr>
      </p:pic>
      <p:sp>
        <p:nvSpPr>
          <p:cNvPr id="15" name="TextBox 14">
            <a:hlinkClick r:id="rId14"/>
            <a:extLst>
              <a:ext uri="{FF2B5EF4-FFF2-40B4-BE49-F238E27FC236}">
                <a16:creationId xmlns:a16="http://schemas.microsoft.com/office/drawing/2014/main" id="{3DBAFB54-9A55-43C3-BF53-2A2C0C62AF27}"/>
              </a:ext>
            </a:extLst>
          </p:cNvPr>
          <p:cNvSpPr txBox="1"/>
          <p:nvPr/>
        </p:nvSpPr>
        <p:spPr>
          <a:xfrm>
            <a:off x="3459107" y="5424132"/>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279</Words>
  <Application>Microsoft Office PowerPoint</Application>
  <PresentationFormat>On-screen Show (4:3)</PresentationFormat>
  <Paragraphs>48</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Menstrual Cycle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Menstrual Cycle</dc:title>
  <dc:creator>Chalky Chalk</dc:creator>
  <cp:lastModifiedBy>Mr D Chalk</cp:lastModifiedBy>
  <cp:revision>6</cp:revision>
  <dcterms:created xsi:type="dcterms:W3CDTF">2019-01-31T11:27:41Z</dcterms:created>
  <dcterms:modified xsi:type="dcterms:W3CDTF">2024-06-09T06:09:17Z</dcterms:modified>
</cp:coreProperties>
</file>