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Lst>
  <p:sldIdLst>
    <p:sldId id="256" r:id="rId3"/>
    <p:sldId id="259" r:id="rId4"/>
  </p:sldIdLst>
  <p:sldSz cx="6858000" cy="9144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75" autoAdjust="0"/>
    <p:restoredTop sz="94660"/>
  </p:normalViewPr>
  <p:slideViewPr>
    <p:cSldViewPr snapToGrid="0">
      <p:cViewPr varScale="1">
        <p:scale>
          <a:sx n="47" d="100"/>
          <a:sy n="47" d="100"/>
        </p:scale>
        <p:origin x="2120" y="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theme" Target="theme/theme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496484"/>
            <a:ext cx="5829300" cy="3183467"/>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4802717"/>
            <a:ext cx="5143500" cy="220768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BADA001-6ADF-447A-88E1-D8196C077C92}" type="datetimeFigureOut">
              <a:rPr lang="en-GB" smtClean="0"/>
              <a:t>09/06/2024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EEC938B-848A-4B8C-A5DE-DA75EB83E5BE}" type="slidenum">
              <a:rPr lang="en-GB" smtClean="0"/>
              <a:t>‹#›</a:t>
            </a:fld>
            <a:endParaRPr lang="en-GB"/>
          </a:p>
        </p:txBody>
      </p:sp>
    </p:spTree>
    <p:extLst>
      <p:ext uri="{BB962C8B-B14F-4D97-AF65-F5344CB8AC3E}">
        <p14:creationId xmlns:p14="http://schemas.microsoft.com/office/powerpoint/2010/main" val="6160538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BADA001-6ADF-447A-88E1-D8196C077C92}" type="datetimeFigureOut">
              <a:rPr lang="en-GB" smtClean="0"/>
              <a:t>09/06/2024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EEC938B-848A-4B8C-A5DE-DA75EB83E5BE}" type="slidenum">
              <a:rPr lang="en-GB" smtClean="0"/>
              <a:t>‹#›</a:t>
            </a:fld>
            <a:endParaRPr lang="en-GB"/>
          </a:p>
        </p:txBody>
      </p:sp>
    </p:spTree>
    <p:extLst>
      <p:ext uri="{BB962C8B-B14F-4D97-AF65-F5344CB8AC3E}">
        <p14:creationId xmlns:p14="http://schemas.microsoft.com/office/powerpoint/2010/main" val="40667848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486834"/>
            <a:ext cx="1478756" cy="774911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486834"/>
            <a:ext cx="4350544" cy="77491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BADA001-6ADF-447A-88E1-D8196C077C92}" type="datetimeFigureOut">
              <a:rPr lang="en-GB" smtClean="0"/>
              <a:t>09/06/2024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EEC938B-848A-4B8C-A5DE-DA75EB83E5BE}" type="slidenum">
              <a:rPr lang="en-GB" smtClean="0"/>
              <a:t>‹#›</a:t>
            </a:fld>
            <a:endParaRPr lang="en-GB"/>
          </a:p>
        </p:txBody>
      </p:sp>
    </p:spTree>
    <p:extLst>
      <p:ext uri="{BB962C8B-B14F-4D97-AF65-F5344CB8AC3E}">
        <p14:creationId xmlns:p14="http://schemas.microsoft.com/office/powerpoint/2010/main" val="27067037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496484"/>
            <a:ext cx="5829300" cy="3183467"/>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4802717"/>
            <a:ext cx="5143500" cy="220768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9AA4433-A435-4F16-AD0A-11C026674ABC}" type="datetimeFigureOut">
              <a:rPr lang="en-GB" smtClean="0"/>
              <a:t>09/06/2024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43347DD-AFF3-410F-9857-6D81E87CA2D7}" type="slidenum">
              <a:rPr lang="en-GB" smtClean="0"/>
              <a:t>‹#›</a:t>
            </a:fld>
            <a:endParaRPr lang="en-GB"/>
          </a:p>
        </p:txBody>
      </p:sp>
    </p:spTree>
    <p:extLst>
      <p:ext uri="{BB962C8B-B14F-4D97-AF65-F5344CB8AC3E}">
        <p14:creationId xmlns:p14="http://schemas.microsoft.com/office/powerpoint/2010/main" val="40951900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9AA4433-A435-4F16-AD0A-11C026674ABC}" type="datetimeFigureOut">
              <a:rPr lang="en-GB" smtClean="0"/>
              <a:t>09/06/2024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43347DD-AFF3-410F-9857-6D81E87CA2D7}" type="slidenum">
              <a:rPr lang="en-GB" smtClean="0"/>
              <a:t>‹#›</a:t>
            </a:fld>
            <a:endParaRPr lang="en-GB"/>
          </a:p>
        </p:txBody>
      </p:sp>
    </p:spTree>
    <p:extLst>
      <p:ext uri="{BB962C8B-B14F-4D97-AF65-F5344CB8AC3E}">
        <p14:creationId xmlns:p14="http://schemas.microsoft.com/office/powerpoint/2010/main" val="26811052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279653"/>
            <a:ext cx="5915025" cy="3803649"/>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119286"/>
            <a:ext cx="5915025" cy="2000249"/>
          </a:xfrm>
        </p:spPr>
        <p:txBody>
          <a:bodyPr/>
          <a:lstStyle>
            <a:lvl1pPr marL="0" indent="0">
              <a:buNone/>
              <a:defRPr sz="180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9AA4433-A435-4F16-AD0A-11C026674ABC}" type="datetimeFigureOut">
              <a:rPr lang="en-GB" smtClean="0"/>
              <a:t>09/06/2024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43347DD-AFF3-410F-9857-6D81E87CA2D7}" type="slidenum">
              <a:rPr lang="en-GB" smtClean="0"/>
              <a:t>‹#›</a:t>
            </a:fld>
            <a:endParaRPr lang="en-GB"/>
          </a:p>
        </p:txBody>
      </p:sp>
    </p:spTree>
    <p:extLst>
      <p:ext uri="{BB962C8B-B14F-4D97-AF65-F5344CB8AC3E}">
        <p14:creationId xmlns:p14="http://schemas.microsoft.com/office/powerpoint/2010/main" val="21784265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434167"/>
            <a:ext cx="291465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434167"/>
            <a:ext cx="291465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9AA4433-A435-4F16-AD0A-11C026674ABC}" type="datetimeFigureOut">
              <a:rPr lang="en-GB" smtClean="0"/>
              <a:t>09/06/2024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43347DD-AFF3-410F-9857-6D81E87CA2D7}" type="slidenum">
              <a:rPr lang="en-GB" smtClean="0"/>
              <a:t>‹#›</a:t>
            </a:fld>
            <a:endParaRPr lang="en-GB"/>
          </a:p>
        </p:txBody>
      </p:sp>
    </p:spTree>
    <p:extLst>
      <p:ext uri="{BB962C8B-B14F-4D97-AF65-F5344CB8AC3E}">
        <p14:creationId xmlns:p14="http://schemas.microsoft.com/office/powerpoint/2010/main" val="30409965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6"/>
            <a:ext cx="5915025" cy="17674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241551"/>
            <a:ext cx="2901255"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3340100"/>
            <a:ext cx="2901255"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241551"/>
            <a:ext cx="2915543"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3340100"/>
            <a:ext cx="2915543"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9AA4433-A435-4F16-AD0A-11C026674ABC}" type="datetimeFigureOut">
              <a:rPr lang="en-GB" smtClean="0"/>
              <a:t>09/06/2024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43347DD-AFF3-410F-9857-6D81E87CA2D7}" type="slidenum">
              <a:rPr lang="en-GB" smtClean="0"/>
              <a:t>‹#›</a:t>
            </a:fld>
            <a:endParaRPr lang="en-GB"/>
          </a:p>
        </p:txBody>
      </p:sp>
    </p:spTree>
    <p:extLst>
      <p:ext uri="{BB962C8B-B14F-4D97-AF65-F5344CB8AC3E}">
        <p14:creationId xmlns:p14="http://schemas.microsoft.com/office/powerpoint/2010/main" val="7762155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9AA4433-A435-4F16-AD0A-11C026674ABC}" type="datetimeFigureOut">
              <a:rPr lang="en-GB" smtClean="0"/>
              <a:t>09/06/2024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43347DD-AFF3-410F-9857-6D81E87CA2D7}" type="slidenum">
              <a:rPr lang="en-GB" smtClean="0"/>
              <a:t>‹#›</a:t>
            </a:fld>
            <a:endParaRPr lang="en-GB"/>
          </a:p>
        </p:txBody>
      </p:sp>
    </p:spTree>
    <p:extLst>
      <p:ext uri="{BB962C8B-B14F-4D97-AF65-F5344CB8AC3E}">
        <p14:creationId xmlns:p14="http://schemas.microsoft.com/office/powerpoint/2010/main" val="38288073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AA4433-A435-4F16-AD0A-11C026674ABC}" type="datetimeFigureOut">
              <a:rPr lang="en-GB" smtClean="0"/>
              <a:t>09/06/2024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43347DD-AFF3-410F-9857-6D81E87CA2D7}" type="slidenum">
              <a:rPr lang="en-GB" smtClean="0"/>
              <a:t>‹#›</a:t>
            </a:fld>
            <a:endParaRPr lang="en-GB"/>
          </a:p>
        </p:txBody>
      </p:sp>
    </p:spTree>
    <p:extLst>
      <p:ext uri="{BB962C8B-B14F-4D97-AF65-F5344CB8AC3E}">
        <p14:creationId xmlns:p14="http://schemas.microsoft.com/office/powerpoint/2010/main" val="4109669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316569"/>
            <a:ext cx="3471863" cy="649816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09AA4433-A435-4F16-AD0A-11C026674ABC}" type="datetimeFigureOut">
              <a:rPr lang="en-GB" smtClean="0"/>
              <a:t>09/06/2024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43347DD-AFF3-410F-9857-6D81E87CA2D7}" type="slidenum">
              <a:rPr lang="en-GB" smtClean="0"/>
              <a:t>‹#›</a:t>
            </a:fld>
            <a:endParaRPr lang="en-GB"/>
          </a:p>
        </p:txBody>
      </p:sp>
    </p:spTree>
    <p:extLst>
      <p:ext uri="{BB962C8B-B14F-4D97-AF65-F5344CB8AC3E}">
        <p14:creationId xmlns:p14="http://schemas.microsoft.com/office/powerpoint/2010/main" val="12537844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BADA001-6ADF-447A-88E1-D8196C077C92}" type="datetimeFigureOut">
              <a:rPr lang="en-GB" smtClean="0"/>
              <a:t>09/06/2024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EEC938B-848A-4B8C-A5DE-DA75EB83E5BE}" type="slidenum">
              <a:rPr lang="en-GB" smtClean="0"/>
              <a:t>‹#›</a:t>
            </a:fld>
            <a:endParaRPr lang="en-GB"/>
          </a:p>
        </p:txBody>
      </p:sp>
    </p:spTree>
    <p:extLst>
      <p:ext uri="{BB962C8B-B14F-4D97-AF65-F5344CB8AC3E}">
        <p14:creationId xmlns:p14="http://schemas.microsoft.com/office/powerpoint/2010/main" val="395655826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316569"/>
            <a:ext cx="3471863" cy="649816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09AA4433-A435-4F16-AD0A-11C026674ABC}" type="datetimeFigureOut">
              <a:rPr lang="en-GB" smtClean="0"/>
              <a:t>09/06/2024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43347DD-AFF3-410F-9857-6D81E87CA2D7}" type="slidenum">
              <a:rPr lang="en-GB" smtClean="0"/>
              <a:t>‹#›</a:t>
            </a:fld>
            <a:endParaRPr lang="en-GB"/>
          </a:p>
        </p:txBody>
      </p:sp>
    </p:spTree>
    <p:extLst>
      <p:ext uri="{BB962C8B-B14F-4D97-AF65-F5344CB8AC3E}">
        <p14:creationId xmlns:p14="http://schemas.microsoft.com/office/powerpoint/2010/main" val="6215088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9AA4433-A435-4F16-AD0A-11C026674ABC}" type="datetimeFigureOut">
              <a:rPr lang="en-GB" smtClean="0"/>
              <a:t>09/06/2024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43347DD-AFF3-410F-9857-6D81E87CA2D7}" type="slidenum">
              <a:rPr lang="en-GB" smtClean="0"/>
              <a:t>‹#›</a:t>
            </a:fld>
            <a:endParaRPr lang="en-GB"/>
          </a:p>
        </p:txBody>
      </p:sp>
    </p:spTree>
    <p:extLst>
      <p:ext uri="{BB962C8B-B14F-4D97-AF65-F5344CB8AC3E}">
        <p14:creationId xmlns:p14="http://schemas.microsoft.com/office/powerpoint/2010/main" val="245435215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486834"/>
            <a:ext cx="1478756" cy="774911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486834"/>
            <a:ext cx="4350544" cy="77491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9AA4433-A435-4F16-AD0A-11C026674ABC}" type="datetimeFigureOut">
              <a:rPr lang="en-GB" smtClean="0"/>
              <a:t>09/06/2024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43347DD-AFF3-410F-9857-6D81E87CA2D7}" type="slidenum">
              <a:rPr lang="en-GB" smtClean="0"/>
              <a:t>‹#›</a:t>
            </a:fld>
            <a:endParaRPr lang="en-GB"/>
          </a:p>
        </p:txBody>
      </p:sp>
    </p:spTree>
    <p:extLst>
      <p:ext uri="{BB962C8B-B14F-4D97-AF65-F5344CB8AC3E}">
        <p14:creationId xmlns:p14="http://schemas.microsoft.com/office/powerpoint/2010/main" val="37790566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279653"/>
            <a:ext cx="5915025" cy="3803649"/>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119286"/>
            <a:ext cx="5915025" cy="2000249"/>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BADA001-6ADF-447A-88E1-D8196C077C92}" type="datetimeFigureOut">
              <a:rPr lang="en-GB" smtClean="0"/>
              <a:t>09/06/2024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EEC938B-848A-4B8C-A5DE-DA75EB83E5BE}" type="slidenum">
              <a:rPr lang="en-GB" smtClean="0"/>
              <a:t>‹#›</a:t>
            </a:fld>
            <a:endParaRPr lang="en-GB"/>
          </a:p>
        </p:txBody>
      </p:sp>
    </p:spTree>
    <p:extLst>
      <p:ext uri="{BB962C8B-B14F-4D97-AF65-F5344CB8AC3E}">
        <p14:creationId xmlns:p14="http://schemas.microsoft.com/office/powerpoint/2010/main" val="41057052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434167"/>
            <a:ext cx="2914650" cy="58017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434167"/>
            <a:ext cx="2914650" cy="58017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BADA001-6ADF-447A-88E1-D8196C077C92}" type="datetimeFigureOut">
              <a:rPr lang="en-GB" smtClean="0"/>
              <a:t>09/06/2024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EEC938B-848A-4B8C-A5DE-DA75EB83E5BE}" type="slidenum">
              <a:rPr lang="en-GB" smtClean="0"/>
              <a:t>‹#›</a:t>
            </a:fld>
            <a:endParaRPr lang="en-GB"/>
          </a:p>
        </p:txBody>
      </p:sp>
    </p:spTree>
    <p:extLst>
      <p:ext uri="{BB962C8B-B14F-4D97-AF65-F5344CB8AC3E}">
        <p14:creationId xmlns:p14="http://schemas.microsoft.com/office/powerpoint/2010/main" val="5261126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6"/>
            <a:ext cx="5915025" cy="17674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241551"/>
            <a:ext cx="2901255"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472381" y="3340100"/>
            <a:ext cx="2901255" cy="49127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241551"/>
            <a:ext cx="2915543"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3471863" y="3340100"/>
            <a:ext cx="2915543" cy="49127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BADA001-6ADF-447A-88E1-D8196C077C92}" type="datetimeFigureOut">
              <a:rPr lang="en-GB" smtClean="0"/>
              <a:t>09/06/2024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EEC938B-848A-4B8C-A5DE-DA75EB83E5BE}" type="slidenum">
              <a:rPr lang="en-GB" smtClean="0"/>
              <a:t>‹#›</a:t>
            </a:fld>
            <a:endParaRPr lang="en-GB"/>
          </a:p>
        </p:txBody>
      </p:sp>
    </p:spTree>
    <p:extLst>
      <p:ext uri="{BB962C8B-B14F-4D97-AF65-F5344CB8AC3E}">
        <p14:creationId xmlns:p14="http://schemas.microsoft.com/office/powerpoint/2010/main" val="15127922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BADA001-6ADF-447A-88E1-D8196C077C92}" type="datetimeFigureOut">
              <a:rPr lang="en-GB" smtClean="0"/>
              <a:t>09/06/2024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EEC938B-848A-4B8C-A5DE-DA75EB83E5BE}" type="slidenum">
              <a:rPr lang="en-GB" smtClean="0"/>
              <a:t>‹#›</a:t>
            </a:fld>
            <a:endParaRPr lang="en-GB"/>
          </a:p>
        </p:txBody>
      </p:sp>
    </p:spTree>
    <p:extLst>
      <p:ext uri="{BB962C8B-B14F-4D97-AF65-F5344CB8AC3E}">
        <p14:creationId xmlns:p14="http://schemas.microsoft.com/office/powerpoint/2010/main" val="40760634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ADA001-6ADF-447A-88E1-D8196C077C92}" type="datetimeFigureOut">
              <a:rPr lang="en-GB" smtClean="0"/>
              <a:t>09/06/2024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EEC938B-848A-4B8C-A5DE-DA75EB83E5BE}" type="slidenum">
              <a:rPr lang="en-GB" smtClean="0"/>
              <a:t>‹#›</a:t>
            </a:fld>
            <a:endParaRPr lang="en-GB"/>
          </a:p>
        </p:txBody>
      </p:sp>
    </p:spTree>
    <p:extLst>
      <p:ext uri="{BB962C8B-B14F-4D97-AF65-F5344CB8AC3E}">
        <p14:creationId xmlns:p14="http://schemas.microsoft.com/office/powerpoint/2010/main" val="35833778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316569"/>
            <a:ext cx="3471863" cy="649816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EBADA001-6ADF-447A-88E1-D8196C077C92}" type="datetimeFigureOut">
              <a:rPr lang="en-GB" smtClean="0"/>
              <a:t>09/06/2024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EEC938B-848A-4B8C-A5DE-DA75EB83E5BE}" type="slidenum">
              <a:rPr lang="en-GB" smtClean="0"/>
              <a:t>‹#›</a:t>
            </a:fld>
            <a:endParaRPr lang="en-GB"/>
          </a:p>
        </p:txBody>
      </p:sp>
    </p:spTree>
    <p:extLst>
      <p:ext uri="{BB962C8B-B14F-4D97-AF65-F5344CB8AC3E}">
        <p14:creationId xmlns:p14="http://schemas.microsoft.com/office/powerpoint/2010/main" val="36113738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316569"/>
            <a:ext cx="3471863" cy="649816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EBADA001-6ADF-447A-88E1-D8196C077C92}" type="datetimeFigureOut">
              <a:rPr lang="en-GB" smtClean="0"/>
              <a:t>09/06/2024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EEC938B-848A-4B8C-A5DE-DA75EB83E5BE}" type="slidenum">
              <a:rPr lang="en-GB" smtClean="0"/>
              <a:t>‹#›</a:t>
            </a:fld>
            <a:endParaRPr lang="en-GB"/>
          </a:p>
        </p:txBody>
      </p:sp>
    </p:spTree>
    <p:extLst>
      <p:ext uri="{BB962C8B-B14F-4D97-AF65-F5344CB8AC3E}">
        <p14:creationId xmlns:p14="http://schemas.microsoft.com/office/powerpoint/2010/main" val="9258083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6"/>
            <a:ext cx="5915025" cy="176741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900">
                <a:solidFill>
                  <a:schemeClr val="tx1">
                    <a:tint val="75000"/>
                  </a:schemeClr>
                </a:solidFill>
              </a:defRPr>
            </a:lvl1pPr>
          </a:lstStyle>
          <a:p>
            <a:fld id="{EBADA001-6ADF-447A-88E1-D8196C077C92}" type="datetimeFigureOut">
              <a:rPr lang="en-GB" smtClean="0"/>
              <a:t>09/06/2024</a:t>
            </a:fld>
            <a:endParaRPr lang="en-GB"/>
          </a:p>
        </p:txBody>
      </p:sp>
      <p:sp>
        <p:nvSpPr>
          <p:cNvPr id="5" name="Footer Placeholder 4"/>
          <p:cNvSpPr>
            <a:spLocks noGrp="1"/>
          </p:cNvSpPr>
          <p:nvPr>
            <p:ph type="ftr" sz="quarter" idx="3"/>
          </p:nvPr>
        </p:nvSpPr>
        <p:spPr>
          <a:xfrm>
            <a:off x="2271713" y="8475136"/>
            <a:ext cx="2314575" cy="48683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843463" y="8475136"/>
            <a:ext cx="1543050" cy="486833"/>
          </a:xfrm>
          <a:prstGeom prst="rect">
            <a:avLst/>
          </a:prstGeom>
        </p:spPr>
        <p:txBody>
          <a:bodyPr vert="horz" lIns="91440" tIns="45720" rIns="91440" bIns="45720" rtlCol="0" anchor="ctr"/>
          <a:lstStyle>
            <a:lvl1pPr algn="r">
              <a:defRPr sz="900">
                <a:solidFill>
                  <a:schemeClr val="tx1">
                    <a:tint val="75000"/>
                  </a:schemeClr>
                </a:solidFill>
              </a:defRPr>
            </a:lvl1pPr>
          </a:lstStyle>
          <a:p>
            <a:fld id="{0EEC938B-848A-4B8C-A5DE-DA75EB83E5BE}" type="slidenum">
              <a:rPr lang="en-GB" smtClean="0"/>
              <a:t>‹#›</a:t>
            </a:fld>
            <a:endParaRPr lang="en-GB"/>
          </a:p>
        </p:txBody>
      </p:sp>
    </p:spTree>
    <p:extLst>
      <p:ext uri="{BB962C8B-B14F-4D97-AF65-F5344CB8AC3E}">
        <p14:creationId xmlns:p14="http://schemas.microsoft.com/office/powerpoint/2010/main" val="135280023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6"/>
            <a:ext cx="5915025" cy="176741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900">
                <a:solidFill>
                  <a:schemeClr val="tx1">
                    <a:tint val="82000"/>
                  </a:schemeClr>
                </a:solidFill>
              </a:defRPr>
            </a:lvl1pPr>
          </a:lstStyle>
          <a:p>
            <a:fld id="{09AA4433-A435-4F16-AD0A-11C026674ABC}" type="datetimeFigureOut">
              <a:rPr lang="en-GB" smtClean="0"/>
              <a:t>09/06/2024</a:t>
            </a:fld>
            <a:endParaRPr lang="en-GB"/>
          </a:p>
        </p:txBody>
      </p:sp>
      <p:sp>
        <p:nvSpPr>
          <p:cNvPr id="5" name="Footer Placeholder 4"/>
          <p:cNvSpPr>
            <a:spLocks noGrp="1"/>
          </p:cNvSpPr>
          <p:nvPr>
            <p:ph type="ftr" sz="quarter" idx="3"/>
          </p:nvPr>
        </p:nvSpPr>
        <p:spPr>
          <a:xfrm>
            <a:off x="2271713" y="8475136"/>
            <a:ext cx="2314575" cy="486833"/>
          </a:xfrm>
          <a:prstGeom prst="rect">
            <a:avLst/>
          </a:prstGeom>
        </p:spPr>
        <p:txBody>
          <a:bodyPr vert="horz" lIns="91440" tIns="45720" rIns="91440" bIns="45720" rtlCol="0" anchor="ctr"/>
          <a:lstStyle>
            <a:lvl1pPr algn="ctr">
              <a:defRPr sz="900">
                <a:solidFill>
                  <a:schemeClr val="tx1">
                    <a:tint val="82000"/>
                  </a:schemeClr>
                </a:solidFill>
              </a:defRPr>
            </a:lvl1pPr>
          </a:lstStyle>
          <a:p>
            <a:endParaRPr lang="en-GB"/>
          </a:p>
        </p:txBody>
      </p:sp>
      <p:sp>
        <p:nvSpPr>
          <p:cNvPr id="6" name="Slide Number Placeholder 5"/>
          <p:cNvSpPr>
            <a:spLocks noGrp="1"/>
          </p:cNvSpPr>
          <p:nvPr>
            <p:ph type="sldNum" sz="quarter" idx="4"/>
          </p:nvPr>
        </p:nvSpPr>
        <p:spPr>
          <a:xfrm>
            <a:off x="4843463" y="8475136"/>
            <a:ext cx="1543050" cy="486833"/>
          </a:xfrm>
          <a:prstGeom prst="rect">
            <a:avLst/>
          </a:prstGeom>
        </p:spPr>
        <p:txBody>
          <a:bodyPr vert="horz" lIns="91440" tIns="45720" rIns="91440" bIns="45720" rtlCol="0" anchor="ctr"/>
          <a:lstStyle>
            <a:lvl1pPr algn="r">
              <a:defRPr sz="900">
                <a:solidFill>
                  <a:schemeClr val="tx1">
                    <a:tint val="82000"/>
                  </a:schemeClr>
                </a:solidFill>
              </a:defRPr>
            </a:lvl1pPr>
          </a:lstStyle>
          <a:p>
            <a:fld id="{043347DD-AFF3-410F-9857-6D81E87CA2D7}" type="slidenum">
              <a:rPr lang="en-GB" smtClean="0"/>
              <a:t>‹#›</a:t>
            </a:fld>
            <a:endParaRPr lang="en-GB"/>
          </a:p>
        </p:txBody>
      </p:sp>
    </p:spTree>
    <p:extLst>
      <p:ext uri="{BB962C8B-B14F-4D97-AF65-F5344CB8AC3E}">
        <p14:creationId xmlns:p14="http://schemas.microsoft.com/office/powerpoint/2010/main" val="306881023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hyperlink" Target="https://www.facebook.com/teachlikeahero" TargetMode="External"/><Relationship Id="rId13" Type="http://schemas.openxmlformats.org/officeDocument/2006/relationships/hyperlink" Target="https://www.teacherspayteachers.com/Product/Chemistry-Metallic-Bonding-Lesson-Activities-10413391" TargetMode="External"/><Relationship Id="rId3" Type="http://schemas.openxmlformats.org/officeDocument/2006/relationships/hyperlink" Target="https://www.instagram.com/teachlikeahero/" TargetMode="External"/><Relationship Id="rId7" Type="http://schemas.openxmlformats.org/officeDocument/2006/relationships/hyperlink" Target="https://www.youtube.com/channel/UCusRyTOMev92b-esEk3kVew" TargetMode="External"/><Relationship Id="rId12" Type="http://schemas.openxmlformats.org/officeDocument/2006/relationships/hyperlink" Target="https://www.tes.com/teaching-resource/ks4-aqa-gcse-chemistry-science-metallic-bonding-lesson-11786606" TargetMode="External"/><Relationship Id="rId2" Type="http://schemas.openxmlformats.org/officeDocument/2006/relationships/image" Target="../media/image4.png"/><Relationship Id="rId1" Type="http://schemas.openxmlformats.org/officeDocument/2006/relationships/slideLayout" Target="../slideLayouts/slideLayout13.xml"/><Relationship Id="rId6" Type="http://schemas.openxmlformats.org/officeDocument/2006/relationships/hyperlink" Target="https://www.pinterest.co.uk/isany1coming4an/" TargetMode="External"/><Relationship Id="rId11" Type="http://schemas.openxmlformats.org/officeDocument/2006/relationships/hyperlink" Target="https://www.youtube.com/watch?v=g0kNHDWxnUo" TargetMode="External"/><Relationship Id="rId5" Type="http://schemas.openxmlformats.org/officeDocument/2006/relationships/hyperlink" Target="https://twitter.com/teacherchalky1" TargetMode="External"/><Relationship Id="rId10" Type="http://schemas.openxmlformats.org/officeDocument/2006/relationships/image" Target="../media/image6.png"/><Relationship Id="rId4" Type="http://schemas.openxmlformats.org/officeDocument/2006/relationships/image" Target="../media/image5.jpeg"/><Relationship Id="rId9" Type="http://schemas.openxmlformats.org/officeDocument/2006/relationships/hyperlink" Target="https://mailchi.mp/b9218a58e7d3/subscribe-to-our-newsletter-to-keep-up-to-date-with-all-our-teaching-cpd-updates" TargetMode="External"/><Relationship Id="rId1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FC4B4A86-E05D-478B-90EA-E1FD30EAD85C}"/>
              </a:ext>
            </a:extLst>
          </p:cNvPr>
          <p:cNvPicPr>
            <a:picLocks noChangeAspect="1"/>
          </p:cNvPicPr>
          <p:nvPr/>
        </p:nvPicPr>
        <p:blipFill>
          <a:blip r:embed="rId2"/>
          <a:stretch>
            <a:fillRect/>
          </a:stretch>
        </p:blipFill>
        <p:spPr>
          <a:xfrm>
            <a:off x="105861" y="3168837"/>
            <a:ext cx="3334327" cy="1875559"/>
          </a:xfrm>
          <a:prstGeom prst="rect">
            <a:avLst/>
          </a:prstGeom>
        </p:spPr>
      </p:pic>
      <p:pic>
        <p:nvPicPr>
          <p:cNvPr id="14" name="Picture 13">
            <a:extLst>
              <a:ext uri="{FF2B5EF4-FFF2-40B4-BE49-F238E27FC236}">
                <a16:creationId xmlns:a16="http://schemas.microsoft.com/office/drawing/2014/main" id="{1843FE5B-CFE8-49D3-93C8-AE95AC9FF492}"/>
              </a:ext>
            </a:extLst>
          </p:cNvPr>
          <p:cNvPicPr>
            <a:picLocks noChangeAspect="1"/>
          </p:cNvPicPr>
          <p:nvPr/>
        </p:nvPicPr>
        <p:blipFill rotWithShape="1">
          <a:blip r:embed="rId3"/>
          <a:srcRect l="14110" r="14753"/>
          <a:stretch/>
        </p:blipFill>
        <p:spPr>
          <a:xfrm>
            <a:off x="3450615" y="647855"/>
            <a:ext cx="3355578" cy="2653359"/>
          </a:xfrm>
          <a:prstGeom prst="rect">
            <a:avLst/>
          </a:prstGeom>
        </p:spPr>
      </p:pic>
      <p:sp>
        <p:nvSpPr>
          <p:cNvPr id="4" name="Title 1">
            <a:extLst>
              <a:ext uri="{FF2B5EF4-FFF2-40B4-BE49-F238E27FC236}">
                <a16:creationId xmlns:a16="http://schemas.microsoft.com/office/drawing/2014/main" id="{8A39119F-B05E-435D-9F0D-E1ECCD1B3761}"/>
              </a:ext>
            </a:extLst>
          </p:cNvPr>
          <p:cNvSpPr>
            <a:spLocks noGrp="1"/>
          </p:cNvSpPr>
          <p:nvPr>
            <p:ph type="ctrTitle"/>
          </p:nvPr>
        </p:nvSpPr>
        <p:spPr>
          <a:xfrm>
            <a:off x="-4877" y="-745172"/>
            <a:ext cx="4809995" cy="1255210"/>
          </a:xfrm>
        </p:spPr>
        <p:txBody>
          <a:bodyPr>
            <a:noAutofit/>
          </a:bodyPr>
          <a:lstStyle/>
          <a:p>
            <a:pPr algn="l"/>
            <a:r>
              <a:rPr lang="en-GB" sz="2800" b="1" dirty="0">
                <a:solidFill>
                  <a:srgbClr val="00B050"/>
                </a:solidFill>
                <a:latin typeface="Comic Sans MS" pitchFamily="66" charset="0"/>
              </a:rPr>
              <a:t>Metallic Bonding</a:t>
            </a:r>
          </a:p>
        </p:txBody>
      </p:sp>
      <p:sp>
        <p:nvSpPr>
          <p:cNvPr id="5" name="TextBox 4">
            <a:extLst>
              <a:ext uri="{FF2B5EF4-FFF2-40B4-BE49-F238E27FC236}">
                <a16:creationId xmlns:a16="http://schemas.microsoft.com/office/drawing/2014/main" id="{5CC14DE4-6B04-4B9C-9B4F-4440C207B430}"/>
              </a:ext>
            </a:extLst>
          </p:cNvPr>
          <p:cNvSpPr txBox="1"/>
          <p:nvPr/>
        </p:nvSpPr>
        <p:spPr>
          <a:xfrm>
            <a:off x="4809995" y="0"/>
            <a:ext cx="2048004" cy="523220"/>
          </a:xfrm>
          <a:prstGeom prst="rect">
            <a:avLst/>
          </a:prstGeom>
          <a:solidFill>
            <a:srgbClr val="92D050"/>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Calibri" panose="020F0502020204030204"/>
                <a:ea typeface="+mn-ea"/>
                <a:cs typeface="+mn-cs"/>
              </a:rPr>
              <a:t>Specification Link:</a:t>
            </a:r>
          </a:p>
          <a:p>
            <a:pPr lvl="0" defTabSz="914400">
              <a:defRPr/>
            </a:pPr>
            <a:r>
              <a:rPr lang="en-GB" sz="1200" kern="0" dirty="0">
                <a:solidFill>
                  <a:prstClr val="black"/>
                </a:solidFill>
              </a:rPr>
              <a:t>Bonding</a:t>
            </a:r>
          </a:p>
        </p:txBody>
      </p:sp>
      <p:sp>
        <p:nvSpPr>
          <p:cNvPr id="17" name="Rectangle 16">
            <a:extLst>
              <a:ext uri="{FF2B5EF4-FFF2-40B4-BE49-F238E27FC236}">
                <a16:creationId xmlns:a16="http://schemas.microsoft.com/office/drawing/2014/main" id="{CFA43210-7A76-4883-871E-02E95FD24494}"/>
              </a:ext>
            </a:extLst>
          </p:cNvPr>
          <p:cNvSpPr/>
          <p:nvPr/>
        </p:nvSpPr>
        <p:spPr>
          <a:xfrm>
            <a:off x="105861" y="2020852"/>
            <a:ext cx="3261159" cy="1107996"/>
          </a:xfrm>
          <a:prstGeom prst="rect">
            <a:avLst/>
          </a:prstGeom>
          <a:ln w="28575">
            <a:solidFill>
              <a:srgbClr val="00B0F0"/>
            </a:solidFill>
            <a:prstDash val="dash"/>
          </a:ln>
        </p:spPr>
        <p:txBody>
          <a:bodyPr wrap="square">
            <a:spAutoFit/>
          </a:bodyPr>
          <a:lstStyle/>
          <a:p>
            <a:pPr lvl="0">
              <a:defRPr/>
            </a:pPr>
            <a:r>
              <a:rPr lang="en-GB" sz="1100" dirty="0">
                <a:solidFill>
                  <a:prstClr val="black"/>
                </a:solidFill>
              </a:rPr>
              <a:t>Describe the main differences between metals and non metals</a:t>
            </a:r>
            <a:endParaRPr lang="en-GB" sz="1050" dirty="0">
              <a:solidFill>
                <a:prstClr val="black"/>
              </a:solidFill>
            </a:endParaRPr>
          </a:p>
          <a:p>
            <a:pPr algn="just"/>
            <a:r>
              <a:rPr lang="en-US" sz="1100" b="1" dirty="0"/>
              <a:t>________________________________________________________________________________________________________________________________________________________________________________</a:t>
            </a:r>
            <a:endParaRPr lang="en-GB" sz="1100" b="1" dirty="0"/>
          </a:p>
        </p:txBody>
      </p:sp>
      <p:sp>
        <p:nvSpPr>
          <p:cNvPr id="30" name="TextBox 29">
            <a:extLst>
              <a:ext uri="{FF2B5EF4-FFF2-40B4-BE49-F238E27FC236}">
                <a16:creationId xmlns:a16="http://schemas.microsoft.com/office/drawing/2014/main" id="{1355E330-EE6B-43BE-91BE-ACD62E1EF9B3}"/>
              </a:ext>
            </a:extLst>
          </p:cNvPr>
          <p:cNvSpPr txBox="1"/>
          <p:nvPr/>
        </p:nvSpPr>
        <p:spPr>
          <a:xfrm>
            <a:off x="94672" y="647605"/>
            <a:ext cx="3334327" cy="276999"/>
          </a:xfrm>
          <a:prstGeom prst="rect">
            <a:avLst/>
          </a:prstGeom>
          <a:gradFill flip="none" rotWithShape="1">
            <a:gsLst>
              <a:gs pos="0">
                <a:schemeClr val="accent2">
                  <a:tint val="66000"/>
                  <a:satMod val="160000"/>
                </a:schemeClr>
              </a:gs>
              <a:gs pos="50000">
                <a:schemeClr val="accent2">
                  <a:tint val="44500"/>
                  <a:satMod val="160000"/>
                </a:schemeClr>
              </a:gs>
              <a:gs pos="100000">
                <a:schemeClr val="accent2">
                  <a:tint val="23500"/>
                  <a:satMod val="160000"/>
                </a:schemeClr>
              </a:gs>
            </a:gsLst>
            <a:lin ang="2700000" scaled="1"/>
            <a:tileRect/>
          </a:gradFill>
          <a:ln w="38100">
            <a:solidFill>
              <a:srgbClr val="FF0000"/>
            </a:solidFill>
          </a:ln>
        </p:spPr>
        <p:txBody>
          <a:bodyPr wrap="square" rtlCol="0">
            <a:spAutoFit/>
          </a:bodyPr>
          <a:lstStyle/>
          <a:p>
            <a:pPr lvl="0"/>
            <a:r>
              <a:rPr lang="en-GB" sz="1200" b="1" dirty="0">
                <a:solidFill>
                  <a:prstClr val="black"/>
                </a:solidFill>
              </a:rPr>
              <a:t>Highlight key words in the information below:</a:t>
            </a:r>
            <a:endPar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FFEB5110-DAF3-444B-8162-72980CC1A573}"/>
              </a:ext>
            </a:extLst>
          </p:cNvPr>
          <p:cNvSpPr/>
          <p:nvPr/>
        </p:nvSpPr>
        <p:spPr>
          <a:xfrm>
            <a:off x="3514226" y="3425849"/>
            <a:ext cx="3228356" cy="1107996"/>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2700000" scaled="1"/>
            <a:tileRect/>
          </a:gradFill>
          <a:ln w="28575">
            <a:solidFill>
              <a:srgbClr val="FF0000"/>
            </a:solidFill>
            <a:prstDash val="solid"/>
          </a:ln>
        </p:spPr>
        <p:txBody>
          <a:bodyPr wrap="square">
            <a:spAutoFit/>
          </a:bodyPr>
          <a:lstStyle/>
          <a:p>
            <a:pPr algn="just"/>
            <a:r>
              <a:rPr lang="en-US" sz="1100" dirty="0"/>
              <a:t>Metals form giant structures in which electrons in the outer shells of the metal atoms are free to move. The metallic bond is the force of attraction between these free electrons and metal ions. Metallic bonds are strong, so metals can maintain a regular structure and usually have high melting and boiling points.</a:t>
            </a:r>
            <a:endParaRPr lang="en-GB" sz="1100" dirty="0"/>
          </a:p>
        </p:txBody>
      </p:sp>
      <p:sp>
        <p:nvSpPr>
          <p:cNvPr id="24" name="Arrow: Right 23">
            <a:extLst>
              <a:ext uri="{FF2B5EF4-FFF2-40B4-BE49-F238E27FC236}">
                <a16:creationId xmlns:a16="http://schemas.microsoft.com/office/drawing/2014/main" id="{0D967DB4-68DD-428F-ACA7-E81F5B3BA0D5}"/>
              </a:ext>
            </a:extLst>
          </p:cNvPr>
          <p:cNvSpPr/>
          <p:nvPr/>
        </p:nvSpPr>
        <p:spPr>
          <a:xfrm rot="5400000">
            <a:off x="2989963" y="477292"/>
            <a:ext cx="754114" cy="487834"/>
          </a:xfrm>
          <a:prstGeom prst="rightArrow">
            <a:avLst>
              <a:gd name="adj1" fmla="val 31335"/>
              <a:gd name="adj2" fmla="val 7449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27">
            <a:extLst>
              <a:ext uri="{FF2B5EF4-FFF2-40B4-BE49-F238E27FC236}">
                <a16:creationId xmlns:a16="http://schemas.microsoft.com/office/drawing/2014/main" id="{117F75E7-C478-4E3E-A3F3-69DAF2F4460B}"/>
              </a:ext>
            </a:extLst>
          </p:cNvPr>
          <p:cNvSpPr/>
          <p:nvPr/>
        </p:nvSpPr>
        <p:spPr>
          <a:xfrm>
            <a:off x="94671" y="7280640"/>
            <a:ext cx="3226389" cy="1785104"/>
          </a:xfrm>
          <a:prstGeom prst="rect">
            <a:avLst/>
          </a:prstGeom>
          <a:ln w="28575">
            <a:solidFill>
              <a:srgbClr val="00B0F0"/>
            </a:solidFill>
            <a:prstDash val="dash"/>
          </a:ln>
        </p:spPr>
        <p:txBody>
          <a:bodyPr wrap="square">
            <a:spAutoFit/>
          </a:bodyPr>
          <a:lstStyle/>
          <a:p>
            <a:pPr lvl="0">
              <a:defRPr/>
            </a:pPr>
            <a:r>
              <a:rPr lang="en-GB" sz="1100" dirty="0">
                <a:solidFill>
                  <a:prstClr val="black"/>
                </a:solidFill>
              </a:rPr>
              <a:t>Describe the properties of metals</a:t>
            </a:r>
            <a:endParaRPr lang="en-GB" sz="1050" dirty="0">
              <a:solidFill>
                <a:prstClr val="black"/>
              </a:solidFill>
            </a:endParaRPr>
          </a:p>
          <a:p>
            <a:pPr algn="just"/>
            <a:r>
              <a:rPr lang="en-US" sz="1100" b="1" dirty="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endParaRPr lang="en-GB" sz="1100" b="1" dirty="0"/>
          </a:p>
        </p:txBody>
      </p:sp>
      <p:sp>
        <p:nvSpPr>
          <p:cNvPr id="32" name="Rectangle 31">
            <a:extLst>
              <a:ext uri="{FF2B5EF4-FFF2-40B4-BE49-F238E27FC236}">
                <a16:creationId xmlns:a16="http://schemas.microsoft.com/office/drawing/2014/main" id="{B422B1BD-79CB-4F30-8C86-892B88AA1464}"/>
              </a:ext>
            </a:extLst>
          </p:cNvPr>
          <p:cNvSpPr/>
          <p:nvPr/>
        </p:nvSpPr>
        <p:spPr>
          <a:xfrm>
            <a:off x="94671" y="1098266"/>
            <a:ext cx="3334327" cy="769441"/>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2700000" scaled="1"/>
            <a:tileRect/>
          </a:gradFill>
          <a:ln w="28575">
            <a:solidFill>
              <a:srgbClr val="FF0000"/>
            </a:solidFill>
            <a:prstDash val="solid"/>
          </a:ln>
        </p:spPr>
        <p:txBody>
          <a:bodyPr wrap="square">
            <a:spAutoFit/>
          </a:bodyPr>
          <a:lstStyle/>
          <a:p>
            <a:pPr algn="just"/>
            <a:r>
              <a:rPr lang="en-US" sz="1100" dirty="0"/>
              <a:t>The elements can be classified as metals, nonmetals, or metalloids. Metals are good conductors of heat and electricity, and are malleable (they can be hammered into sheets) and ductile (they can be drawn into wire).</a:t>
            </a:r>
          </a:p>
        </p:txBody>
      </p:sp>
      <p:sp>
        <p:nvSpPr>
          <p:cNvPr id="53" name="Rectangle 52">
            <a:extLst>
              <a:ext uri="{FF2B5EF4-FFF2-40B4-BE49-F238E27FC236}">
                <a16:creationId xmlns:a16="http://schemas.microsoft.com/office/drawing/2014/main" id="{9AA051D5-D6F5-4FD0-B625-66042E62484F}"/>
              </a:ext>
            </a:extLst>
          </p:cNvPr>
          <p:cNvSpPr/>
          <p:nvPr/>
        </p:nvSpPr>
        <p:spPr>
          <a:xfrm>
            <a:off x="3408532" y="4701969"/>
            <a:ext cx="3334050" cy="1954381"/>
          </a:xfrm>
          <a:prstGeom prst="rect">
            <a:avLst/>
          </a:prstGeom>
          <a:ln w="28575">
            <a:solidFill>
              <a:srgbClr val="00B0F0"/>
            </a:solidFill>
            <a:prstDash val="dash"/>
          </a:ln>
        </p:spPr>
        <p:txBody>
          <a:bodyPr wrap="square">
            <a:spAutoFit/>
          </a:bodyPr>
          <a:lstStyle/>
          <a:p>
            <a:pPr lvl="0">
              <a:defRPr/>
            </a:pPr>
            <a:r>
              <a:rPr lang="en-GB" sz="1100" dirty="0">
                <a:solidFill>
                  <a:prstClr val="black"/>
                </a:solidFill>
              </a:rPr>
              <a:t>Describe how metallic bonds are formed</a:t>
            </a:r>
            <a:endParaRPr lang="en-GB" sz="1050" dirty="0">
              <a:solidFill>
                <a:prstClr val="black"/>
              </a:solidFill>
            </a:endParaRPr>
          </a:p>
          <a:p>
            <a:pPr algn="just"/>
            <a:r>
              <a:rPr lang="en-US" sz="1100" b="1" dirty="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endParaRPr lang="en-GB" sz="1100" b="1" dirty="0"/>
          </a:p>
        </p:txBody>
      </p:sp>
      <p:sp>
        <p:nvSpPr>
          <p:cNvPr id="18" name="TextBox 17">
            <a:extLst>
              <a:ext uri="{FF2B5EF4-FFF2-40B4-BE49-F238E27FC236}">
                <a16:creationId xmlns:a16="http://schemas.microsoft.com/office/drawing/2014/main" id="{A3081090-2213-4E06-B9CE-5420A7E8DE38}"/>
              </a:ext>
            </a:extLst>
          </p:cNvPr>
          <p:cNvSpPr txBox="1"/>
          <p:nvPr/>
        </p:nvSpPr>
        <p:spPr>
          <a:xfrm>
            <a:off x="94671" y="5091824"/>
            <a:ext cx="3171044" cy="830997"/>
          </a:xfrm>
          <a:prstGeom prst="rect">
            <a:avLst/>
          </a:prstGeom>
          <a:noFill/>
          <a:ln w="38100">
            <a:solidFill>
              <a:srgbClr val="FFFF00"/>
            </a:solidFill>
          </a:ln>
        </p:spPr>
        <p:txBody>
          <a:bodyPr wrap="square" rtlCol="0">
            <a:spAutoFit/>
          </a:bodyPr>
          <a:lstStyle/>
          <a:p>
            <a:r>
              <a:rPr lang="en-GB" sz="1200" dirty="0"/>
              <a:t>What happens to the outer shell of electrons in metallic bonding?</a:t>
            </a:r>
          </a:p>
          <a:p>
            <a:r>
              <a:rPr lang="en-GB" sz="1200" dirty="0"/>
              <a:t>______________________________________________________________________________</a:t>
            </a:r>
          </a:p>
        </p:txBody>
      </p:sp>
      <p:sp>
        <p:nvSpPr>
          <p:cNvPr id="65" name="TextBox 64">
            <a:extLst>
              <a:ext uri="{FF2B5EF4-FFF2-40B4-BE49-F238E27FC236}">
                <a16:creationId xmlns:a16="http://schemas.microsoft.com/office/drawing/2014/main" id="{3CFEBC05-4952-45FA-A444-92F7F957896F}"/>
              </a:ext>
            </a:extLst>
          </p:cNvPr>
          <p:cNvSpPr txBox="1"/>
          <p:nvPr/>
        </p:nvSpPr>
        <p:spPr>
          <a:xfrm>
            <a:off x="94671" y="6062441"/>
            <a:ext cx="3171044" cy="461665"/>
          </a:xfrm>
          <a:prstGeom prst="rect">
            <a:avLst/>
          </a:prstGeom>
          <a:noFill/>
          <a:ln w="38100">
            <a:solidFill>
              <a:srgbClr val="FFFF00"/>
            </a:solidFill>
          </a:ln>
        </p:spPr>
        <p:txBody>
          <a:bodyPr wrap="square" rtlCol="0">
            <a:spAutoFit/>
          </a:bodyPr>
          <a:lstStyle/>
          <a:p>
            <a:r>
              <a:rPr lang="en-GB" sz="1200" dirty="0"/>
              <a:t>What charge do electrons have?</a:t>
            </a:r>
          </a:p>
          <a:p>
            <a:r>
              <a:rPr lang="en-GB" sz="1200" dirty="0"/>
              <a:t>_______________________________________</a:t>
            </a:r>
          </a:p>
        </p:txBody>
      </p:sp>
      <p:sp>
        <p:nvSpPr>
          <p:cNvPr id="66" name="TextBox 65">
            <a:extLst>
              <a:ext uri="{FF2B5EF4-FFF2-40B4-BE49-F238E27FC236}">
                <a16:creationId xmlns:a16="http://schemas.microsoft.com/office/drawing/2014/main" id="{592CDA52-5650-486A-A7B1-FA7A1F7908A1}"/>
              </a:ext>
            </a:extLst>
          </p:cNvPr>
          <p:cNvSpPr txBox="1"/>
          <p:nvPr/>
        </p:nvSpPr>
        <p:spPr>
          <a:xfrm>
            <a:off x="105861" y="6646373"/>
            <a:ext cx="3171044" cy="461665"/>
          </a:xfrm>
          <a:prstGeom prst="rect">
            <a:avLst/>
          </a:prstGeom>
          <a:noFill/>
          <a:ln w="38100">
            <a:solidFill>
              <a:srgbClr val="FFFF00"/>
            </a:solidFill>
          </a:ln>
        </p:spPr>
        <p:txBody>
          <a:bodyPr wrap="square" rtlCol="0">
            <a:spAutoFit/>
          </a:bodyPr>
          <a:lstStyle/>
          <a:p>
            <a:r>
              <a:rPr lang="en-GB" sz="1200" dirty="0"/>
              <a:t>What charge do metal ions have?</a:t>
            </a:r>
          </a:p>
          <a:p>
            <a:r>
              <a:rPr lang="en-GB" sz="1200" dirty="0"/>
              <a:t>_______________________________________</a:t>
            </a:r>
          </a:p>
        </p:txBody>
      </p:sp>
      <p:pic>
        <p:nvPicPr>
          <p:cNvPr id="19" name="Picture 18">
            <a:extLst>
              <a:ext uri="{FF2B5EF4-FFF2-40B4-BE49-F238E27FC236}">
                <a16:creationId xmlns:a16="http://schemas.microsoft.com/office/drawing/2014/main" id="{14E47481-7A06-4562-B8B4-D2AB444F7967}"/>
              </a:ext>
            </a:extLst>
          </p:cNvPr>
          <p:cNvPicPr>
            <a:picLocks noChangeAspect="1"/>
          </p:cNvPicPr>
          <p:nvPr/>
        </p:nvPicPr>
        <p:blipFill>
          <a:blip r:embed="rId4"/>
          <a:stretch>
            <a:fillRect/>
          </a:stretch>
        </p:blipFill>
        <p:spPr>
          <a:xfrm>
            <a:off x="3408532" y="6824474"/>
            <a:ext cx="3334050" cy="2218659"/>
          </a:xfrm>
          <a:prstGeom prst="rect">
            <a:avLst/>
          </a:prstGeom>
        </p:spPr>
      </p:pic>
    </p:spTree>
    <p:extLst>
      <p:ext uri="{BB962C8B-B14F-4D97-AF65-F5344CB8AC3E}">
        <p14:creationId xmlns:p14="http://schemas.microsoft.com/office/powerpoint/2010/main" val="26129158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61AB1D5-46D3-59D1-2B68-632BE9731D4E}"/>
              </a:ext>
            </a:extLst>
          </p:cNvPr>
          <p:cNvPicPr>
            <a:picLocks noChangeAspect="1"/>
          </p:cNvPicPr>
          <p:nvPr/>
        </p:nvPicPr>
        <p:blipFill>
          <a:blip r:embed="rId2"/>
          <a:stretch>
            <a:fillRect/>
          </a:stretch>
        </p:blipFill>
        <p:spPr>
          <a:xfrm>
            <a:off x="0" y="0"/>
            <a:ext cx="6858000" cy="9144000"/>
          </a:xfrm>
          <a:prstGeom prst="rect">
            <a:avLst/>
          </a:prstGeom>
        </p:spPr>
      </p:pic>
      <p:sp>
        <p:nvSpPr>
          <p:cNvPr id="5" name="TextBox 4">
            <a:extLst>
              <a:ext uri="{FF2B5EF4-FFF2-40B4-BE49-F238E27FC236}">
                <a16:creationId xmlns:a16="http://schemas.microsoft.com/office/drawing/2014/main" id="{CD88466C-4A7F-6581-C065-0F7F1AEC9599}"/>
              </a:ext>
            </a:extLst>
          </p:cNvPr>
          <p:cNvSpPr txBox="1"/>
          <p:nvPr/>
        </p:nvSpPr>
        <p:spPr>
          <a:xfrm>
            <a:off x="181866" y="6593553"/>
            <a:ext cx="10630513" cy="461665"/>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B050"/>
                </a:solidFill>
                <a:effectLst/>
                <a:uLnTx/>
                <a:uFillTx/>
                <a:latin typeface="Comic Sans MS" panose="030F0702030302020204" pitchFamily="66" charset="0"/>
                <a:ea typeface="+mn-ea"/>
                <a:cs typeface="+mn-cs"/>
              </a:rPr>
              <a:t>Follow me on social media to stay in touch</a:t>
            </a: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2C1EAFA8-0B77-BD02-E1B8-BE5054BB4AA7}"/>
              </a:ext>
            </a:extLst>
          </p:cNvPr>
          <p:cNvSpPr txBox="1"/>
          <p:nvPr/>
        </p:nvSpPr>
        <p:spPr>
          <a:xfrm>
            <a:off x="181867" y="7888002"/>
            <a:ext cx="6555818" cy="461665"/>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B050"/>
                </a:solidFill>
                <a:effectLst/>
                <a:uLnTx/>
                <a:uFillTx/>
                <a:latin typeface="Comic Sans MS" panose="030F0702030302020204" pitchFamily="66" charset="0"/>
                <a:ea typeface="+mn-ea"/>
                <a:cs typeface="+mn-cs"/>
              </a:rPr>
              <a:t>Keep up to date with my new content:</a:t>
            </a: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7" name="Picture 2" descr="Creating Social Media Share Buttons | by David Olurebi | Medium">
            <a:hlinkClick r:id="rId3"/>
            <a:extLst>
              <a:ext uri="{FF2B5EF4-FFF2-40B4-BE49-F238E27FC236}">
                <a16:creationId xmlns:a16="http://schemas.microsoft.com/office/drawing/2014/main" id="{8709037B-2D2A-2871-6025-219AB18D8A6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65745" b="50000"/>
          <a:stretch/>
        </p:blipFill>
        <p:spPr bwMode="auto">
          <a:xfrm>
            <a:off x="1538488" y="7055218"/>
            <a:ext cx="585949" cy="64145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reating Social Media Share Buttons | by David Olurebi | Medium">
            <a:hlinkClick r:id="rId5"/>
            <a:extLst>
              <a:ext uri="{FF2B5EF4-FFF2-40B4-BE49-F238E27FC236}">
                <a16:creationId xmlns:a16="http://schemas.microsoft.com/office/drawing/2014/main" id="{FE4668F3-07B4-061C-992D-2AB8D9BFDF3C}"/>
              </a:ext>
            </a:extLst>
          </p:cNvPr>
          <p:cNvPicPr/>
          <p:nvPr/>
        </p:nvPicPr>
        <p:blipFill rotWithShape="1">
          <a:blip r:embed="rId4">
            <a:extLst>
              <a:ext uri="{28A0092B-C50C-407E-A947-70E740481C1C}">
                <a14:useLocalDpi xmlns:a14="http://schemas.microsoft.com/office/drawing/2010/main" val="0"/>
              </a:ext>
            </a:extLst>
          </a:blip>
          <a:srcRect l="34652" r="34165" b="51080"/>
          <a:stretch/>
        </p:blipFill>
        <p:spPr bwMode="auto">
          <a:xfrm>
            <a:off x="2289097" y="7069078"/>
            <a:ext cx="533400" cy="62759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Creating Social Media Share Buttons | by David Olurebi | Medium">
            <a:hlinkClick r:id="rId6"/>
            <a:extLst>
              <a:ext uri="{FF2B5EF4-FFF2-40B4-BE49-F238E27FC236}">
                <a16:creationId xmlns:a16="http://schemas.microsoft.com/office/drawing/2014/main" id="{9D724994-7DC6-00DB-75CF-70F7C0A36D1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65745" b="50000"/>
          <a:stretch/>
        </p:blipFill>
        <p:spPr bwMode="auto">
          <a:xfrm>
            <a:off x="3056268" y="7069078"/>
            <a:ext cx="585949" cy="64145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Creating Social Media Share Buttons | by David Olurebi | Medium">
            <a:hlinkClick r:id="rId7"/>
            <a:extLst>
              <a:ext uri="{FF2B5EF4-FFF2-40B4-BE49-F238E27FC236}">
                <a16:creationId xmlns:a16="http://schemas.microsoft.com/office/drawing/2014/main" id="{0C10102D-C99F-EFEB-B6C6-D7486B9749F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4255" t="50000" r="34563"/>
          <a:stretch/>
        </p:blipFill>
        <p:spPr bwMode="auto">
          <a:xfrm>
            <a:off x="3784545" y="7120116"/>
            <a:ext cx="533400" cy="64145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Creating Social Media Share Buttons | by David Olurebi | Medium">
            <a:hlinkClick r:id="rId8"/>
            <a:extLst>
              <a:ext uri="{FF2B5EF4-FFF2-40B4-BE49-F238E27FC236}">
                <a16:creationId xmlns:a16="http://schemas.microsoft.com/office/drawing/2014/main" id="{667B59A2-C43B-952A-BD9E-96C4CC0F7F3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66749" t="50000"/>
          <a:stretch/>
        </p:blipFill>
        <p:spPr bwMode="auto">
          <a:xfrm>
            <a:off x="4640224" y="7120115"/>
            <a:ext cx="568783" cy="64145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hlinkClick r:id="rId9"/>
            <a:extLst>
              <a:ext uri="{FF2B5EF4-FFF2-40B4-BE49-F238E27FC236}">
                <a16:creationId xmlns:a16="http://schemas.microsoft.com/office/drawing/2014/main" id="{F8C9123E-1A57-C29C-3133-2D24E1C8A5FA}"/>
              </a:ext>
            </a:extLst>
          </p:cNvPr>
          <p:cNvPicPr>
            <a:picLocks noChangeAspect="1"/>
          </p:cNvPicPr>
          <p:nvPr/>
        </p:nvPicPr>
        <p:blipFill>
          <a:blip r:embed="rId10"/>
          <a:stretch>
            <a:fillRect/>
          </a:stretch>
        </p:blipFill>
        <p:spPr>
          <a:xfrm>
            <a:off x="1831462" y="8410202"/>
            <a:ext cx="3517697" cy="493819"/>
          </a:xfrm>
          <a:prstGeom prst="rect">
            <a:avLst/>
          </a:prstGeom>
        </p:spPr>
      </p:pic>
      <p:sp>
        <p:nvSpPr>
          <p:cNvPr id="13" name="Rectangle 12">
            <a:extLst>
              <a:ext uri="{FF2B5EF4-FFF2-40B4-BE49-F238E27FC236}">
                <a16:creationId xmlns:a16="http://schemas.microsoft.com/office/drawing/2014/main" id="{240C70AA-9D1A-6EBE-7D76-FC2E8B5245FC}"/>
              </a:ext>
            </a:extLst>
          </p:cNvPr>
          <p:cNvSpPr/>
          <p:nvPr/>
        </p:nvSpPr>
        <p:spPr>
          <a:xfrm>
            <a:off x="402840" y="4032301"/>
            <a:ext cx="2653427" cy="2380245"/>
          </a:xfrm>
          <a:prstGeom prst="rect">
            <a:avLst/>
          </a:prstGeom>
          <a:solidFill>
            <a:schemeClr val="bg1"/>
          </a:solidFill>
          <a:ln w="57150">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4" name="TextBox 13">
            <a:hlinkClick r:id="rId11"/>
            <a:extLst>
              <a:ext uri="{FF2B5EF4-FFF2-40B4-BE49-F238E27FC236}">
                <a16:creationId xmlns:a16="http://schemas.microsoft.com/office/drawing/2014/main" id="{B44B7E01-518A-5A10-A601-09209E4CEF1A}"/>
              </a:ext>
            </a:extLst>
          </p:cNvPr>
          <p:cNvSpPr txBox="1"/>
          <p:nvPr/>
        </p:nvSpPr>
        <p:spPr>
          <a:xfrm>
            <a:off x="549037" y="4181605"/>
            <a:ext cx="2338542" cy="523220"/>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2700000" scaled="1"/>
            <a:tileRect/>
          </a:gradFill>
          <a:ln w="57150">
            <a:solidFill>
              <a:srgbClr val="FF0000"/>
            </a:solid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ptos" panose="02110004020202020204"/>
                <a:ea typeface="+mn-ea"/>
                <a:cs typeface="+mn-cs"/>
              </a:rPr>
              <a:t>Click here to access my </a:t>
            </a:r>
            <a:r>
              <a:rPr kumimoji="0" lang="en-GB" sz="1400" b="1" i="0" u="none" strike="noStrike" kern="1200" cap="none" spc="0" normalizeH="0" baseline="0" noProof="0" dirty="0" err="1">
                <a:ln>
                  <a:noFill/>
                </a:ln>
                <a:solidFill>
                  <a:prstClr val="black"/>
                </a:solidFill>
                <a:effectLst/>
                <a:uLnTx/>
                <a:uFillTx/>
                <a:latin typeface="Aptos" panose="02110004020202020204"/>
                <a:ea typeface="+mn-ea"/>
                <a:cs typeface="+mn-cs"/>
              </a:rPr>
              <a:t>youtube</a:t>
            </a:r>
            <a:r>
              <a:rPr kumimoji="0" lang="en-GB" sz="1400" b="1" i="0" u="none" strike="noStrike" kern="1200" cap="none" spc="0" normalizeH="0" baseline="0" noProof="0" dirty="0">
                <a:ln>
                  <a:noFill/>
                </a:ln>
                <a:solidFill>
                  <a:prstClr val="black"/>
                </a:solidFill>
                <a:effectLst/>
                <a:uLnTx/>
                <a:uFillTx/>
                <a:latin typeface="Aptos" panose="02110004020202020204"/>
                <a:ea typeface="+mn-ea"/>
                <a:cs typeface="+mn-cs"/>
              </a:rPr>
              <a:t> videos</a:t>
            </a:r>
          </a:p>
        </p:txBody>
      </p:sp>
      <p:sp>
        <p:nvSpPr>
          <p:cNvPr id="16" name="Rectangle 15">
            <a:extLst>
              <a:ext uri="{FF2B5EF4-FFF2-40B4-BE49-F238E27FC236}">
                <a16:creationId xmlns:a16="http://schemas.microsoft.com/office/drawing/2014/main" id="{79F371CF-2DD3-9FE4-95D6-D7F2A1B89C68}"/>
              </a:ext>
            </a:extLst>
          </p:cNvPr>
          <p:cNvSpPr/>
          <p:nvPr/>
        </p:nvSpPr>
        <p:spPr>
          <a:xfrm>
            <a:off x="3313510" y="4032301"/>
            <a:ext cx="3141650" cy="2380245"/>
          </a:xfrm>
          <a:prstGeom prst="rect">
            <a:avLst/>
          </a:prstGeom>
          <a:solidFill>
            <a:schemeClr val="bg1"/>
          </a:solidFill>
          <a:ln w="57150">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7" name="TextBox 16">
            <a:extLst>
              <a:ext uri="{FF2B5EF4-FFF2-40B4-BE49-F238E27FC236}">
                <a16:creationId xmlns:a16="http://schemas.microsoft.com/office/drawing/2014/main" id="{815893D7-5996-C913-F8FC-365A8A445234}"/>
              </a:ext>
            </a:extLst>
          </p:cNvPr>
          <p:cNvSpPr txBox="1"/>
          <p:nvPr/>
        </p:nvSpPr>
        <p:spPr>
          <a:xfrm>
            <a:off x="3202465" y="4086660"/>
            <a:ext cx="3252696" cy="584775"/>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00B050"/>
                </a:solidFill>
                <a:effectLst/>
                <a:uLnTx/>
                <a:uFillTx/>
                <a:latin typeface="Comic Sans MS" panose="030F0702030302020204" pitchFamily="66" charset="0"/>
                <a:ea typeface="+mn-ea"/>
                <a:cs typeface="+mn-cs"/>
              </a:rPr>
              <a:t>Resources that this activity would work well with</a:t>
            </a:r>
            <a:endPar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8" name="TextBox 17">
            <a:hlinkClick r:id="rId12"/>
            <a:extLst>
              <a:ext uri="{FF2B5EF4-FFF2-40B4-BE49-F238E27FC236}">
                <a16:creationId xmlns:a16="http://schemas.microsoft.com/office/drawing/2014/main" id="{73842A33-4CC3-ED2D-3E8F-77BB3EEB177A}"/>
              </a:ext>
            </a:extLst>
          </p:cNvPr>
          <p:cNvSpPr txBox="1"/>
          <p:nvPr/>
        </p:nvSpPr>
        <p:spPr>
          <a:xfrm>
            <a:off x="3459107" y="4807498"/>
            <a:ext cx="2849856" cy="369332"/>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2700000" scaled="1"/>
            <a:tileRect/>
          </a:gradFill>
          <a:ln w="57150">
            <a:solidFill>
              <a:srgbClr val="FF0000"/>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ptos" panose="02110004020202020204"/>
                <a:ea typeface="+mn-ea"/>
                <a:cs typeface="+mn-cs"/>
              </a:rPr>
              <a:t>Lesson on TES</a:t>
            </a:r>
          </a:p>
        </p:txBody>
      </p:sp>
      <p:sp>
        <p:nvSpPr>
          <p:cNvPr id="15" name="TextBox 14">
            <a:hlinkClick r:id="rId13"/>
            <a:extLst>
              <a:ext uri="{FF2B5EF4-FFF2-40B4-BE49-F238E27FC236}">
                <a16:creationId xmlns:a16="http://schemas.microsoft.com/office/drawing/2014/main" id="{5605A7AB-C96D-4E42-9BE9-6DE9ED81896A}"/>
              </a:ext>
            </a:extLst>
          </p:cNvPr>
          <p:cNvSpPr txBox="1"/>
          <p:nvPr/>
        </p:nvSpPr>
        <p:spPr>
          <a:xfrm>
            <a:off x="3459107" y="5447828"/>
            <a:ext cx="2849856" cy="369332"/>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2700000" scaled="1"/>
            <a:tileRect/>
          </a:gradFill>
          <a:ln w="57150">
            <a:solidFill>
              <a:srgbClr val="FF0000"/>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ptos" panose="02110004020202020204"/>
                <a:ea typeface="+mn-ea"/>
                <a:cs typeface="+mn-cs"/>
              </a:rPr>
              <a:t>Lesson on TPT</a:t>
            </a:r>
          </a:p>
        </p:txBody>
      </p:sp>
      <p:pic>
        <p:nvPicPr>
          <p:cNvPr id="3" name="Picture 2">
            <a:extLst>
              <a:ext uri="{FF2B5EF4-FFF2-40B4-BE49-F238E27FC236}">
                <a16:creationId xmlns:a16="http://schemas.microsoft.com/office/drawing/2014/main" id="{510C4BCB-CE88-DFFF-959F-109FC7B2A80E}"/>
              </a:ext>
            </a:extLst>
          </p:cNvPr>
          <p:cNvPicPr>
            <a:picLocks noChangeAspect="1"/>
          </p:cNvPicPr>
          <p:nvPr/>
        </p:nvPicPr>
        <p:blipFill>
          <a:blip r:embed="rId14"/>
          <a:stretch>
            <a:fillRect/>
          </a:stretch>
        </p:blipFill>
        <p:spPr>
          <a:xfrm>
            <a:off x="592921" y="4897444"/>
            <a:ext cx="2317749" cy="1303734"/>
          </a:xfrm>
          <a:prstGeom prst="rect">
            <a:avLst/>
          </a:prstGeom>
        </p:spPr>
      </p:pic>
    </p:spTree>
    <p:extLst>
      <p:ext uri="{BB962C8B-B14F-4D97-AF65-F5344CB8AC3E}">
        <p14:creationId xmlns:p14="http://schemas.microsoft.com/office/powerpoint/2010/main" val="175551488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11975</TotalTime>
  <Words>204</Words>
  <Application>Microsoft Office PowerPoint</Application>
  <PresentationFormat>On-screen Show (4:3)</PresentationFormat>
  <Paragraphs>24</Paragraphs>
  <Slides>2</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vt:i4>
      </vt:variant>
    </vt:vector>
  </HeadingPairs>
  <TitlesOfParts>
    <vt:vector size="10" baseType="lpstr">
      <vt:lpstr>Aptos</vt:lpstr>
      <vt:lpstr>Aptos Display</vt:lpstr>
      <vt:lpstr>Arial</vt:lpstr>
      <vt:lpstr>Calibri</vt:lpstr>
      <vt:lpstr>Calibri Light</vt:lpstr>
      <vt:lpstr>Comic Sans MS</vt:lpstr>
      <vt:lpstr>Office Theme</vt:lpstr>
      <vt:lpstr>1_Office Theme</vt:lpstr>
      <vt:lpstr>Metallic Bonding</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Lac Operon</dc:title>
  <dc:creator>Chalky Chalk</dc:creator>
  <cp:lastModifiedBy>Mr D Chalk</cp:lastModifiedBy>
  <cp:revision>71</cp:revision>
  <dcterms:created xsi:type="dcterms:W3CDTF">2019-02-02T18:17:28Z</dcterms:created>
  <dcterms:modified xsi:type="dcterms:W3CDTF">2024-06-09T10:14:43Z</dcterms:modified>
</cp:coreProperties>
</file>