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03/05/2019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03/05/2019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03/05/2019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03/05/2019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0" y="-731990"/>
            <a:ext cx="6858000" cy="1245621"/>
          </a:xfrm>
        </p:spPr>
        <p:txBody>
          <a:bodyPr>
            <a:noAutofit/>
          </a:bodyPr>
          <a:lstStyle/>
          <a:p>
            <a:pPr algn="l"/>
            <a:r>
              <a:rPr lang="en-GB" sz="2400" b="1" dirty="0">
                <a:solidFill>
                  <a:srgbClr val="00B050"/>
                </a:solidFill>
                <a:latin typeface="Comic Sans MS" pitchFamily="66" charset="0"/>
              </a:rPr>
              <a:t>Mitosis &amp; the Cell Cycle</a:t>
            </a:r>
          </a:p>
        </p:txBody>
      </p:sp>
      <p:sp>
        <p:nvSpPr>
          <p:cNvPr id="5" name="TextBox 4">
            <a:extLst>
              <a:ext uri="{FF2B5EF4-FFF2-40B4-BE49-F238E27FC236}">
                <a16:creationId xmlns:a16="http://schemas.microsoft.com/office/drawing/2014/main" id="{5CC14DE4-6B04-4B9C-9B4F-4440C207B430}"/>
              </a:ext>
            </a:extLst>
          </p:cNvPr>
          <p:cNvSpPr txBox="1"/>
          <p:nvPr/>
        </p:nvSpPr>
        <p:spPr>
          <a:xfrm>
            <a:off x="4809995" y="0"/>
            <a:ext cx="2048004"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sysClr val="windowText" lastClr="000000"/>
                </a:solidFill>
              </a:rPr>
              <a:t>Cells:  4.7.1.2</a:t>
            </a:r>
          </a:p>
        </p:txBody>
      </p:sp>
      <p:sp>
        <p:nvSpPr>
          <p:cNvPr id="11" name="Rectangle 10">
            <a:extLst>
              <a:ext uri="{FF2B5EF4-FFF2-40B4-BE49-F238E27FC236}">
                <a16:creationId xmlns:a16="http://schemas.microsoft.com/office/drawing/2014/main" id="{F080CB28-94FF-4670-8185-58A3A9CD40B4}"/>
              </a:ext>
            </a:extLst>
          </p:cNvPr>
          <p:cNvSpPr/>
          <p:nvPr/>
        </p:nvSpPr>
        <p:spPr>
          <a:xfrm>
            <a:off x="4091134" y="12891396"/>
            <a:ext cx="4136468" cy="1384995"/>
          </a:xfrm>
          <a:prstGeom prst="rect">
            <a:avLst/>
          </a:prstGeom>
          <a:ln w="28575">
            <a:solidFill>
              <a:srgbClr val="FFFF00"/>
            </a:solidFill>
            <a:prstDash val="solid"/>
          </a:ln>
        </p:spPr>
        <p:txBody>
          <a:bodyPr wrap="square">
            <a:spAutoFit/>
          </a:bodyPr>
          <a:lstStyle/>
          <a:p>
            <a:pPr algn="just"/>
            <a:r>
              <a:rPr lang="en-US" sz="1200" b="1" dirty="0"/>
              <a:t>Describe how the equipment to the left could be used to measure the rate of photosynthesis: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pic>
        <p:nvPicPr>
          <p:cNvPr id="2" name="Picture 1">
            <a:extLst>
              <a:ext uri="{FF2B5EF4-FFF2-40B4-BE49-F238E27FC236}">
                <a16:creationId xmlns:a16="http://schemas.microsoft.com/office/drawing/2014/main" id="{5258B408-9399-4983-BB2A-D69647AA40E5}"/>
              </a:ext>
            </a:extLst>
          </p:cNvPr>
          <p:cNvPicPr>
            <a:picLocks noChangeAspect="1"/>
          </p:cNvPicPr>
          <p:nvPr/>
        </p:nvPicPr>
        <p:blipFill rotWithShape="1">
          <a:blip r:embed="rId2"/>
          <a:srcRect l="12745" r="19091"/>
          <a:stretch/>
        </p:blipFill>
        <p:spPr>
          <a:xfrm>
            <a:off x="3380785" y="628225"/>
            <a:ext cx="3429000" cy="2829642"/>
          </a:xfrm>
          <a:prstGeom prst="rect">
            <a:avLst/>
          </a:prstGeom>
        </p:spPr>
      </p:pic>
      <p:pic>
        <p:nvPicPr>
          <p:cNvPr id="20" name="Picture 19">
            <a:extLst>
              <a:ext uri="{FF2B5EF4-FFF2-40B4-BE49-F238E27FC236}">
                <a16:creationId xmlns:a16="http://schemas.microsoft.com/office/drawing/2014/main" id="{5B31BA0A-AE2B-473A-A990-5285D5CC3CB3}"/>
              </a:ext>
            </a:extLst>
          </p:cNvPr>
          <p:cNvPicPr>
            <a:picLocks noChangeAspect="1"/>
          </p:cNvPicPr>
          <p:nvPr/>
        </p:nvPicPr>
        <p:blipFill rotWithShape="1">
          <a:blip r:embed="rId3"/>
          <a:srcRect l="19849" t="3246" r="26115" b="4707"/>
          <a:stretch/>
        </p:blipFill>
        <p:spPr>
          <a:xfrm>
            <a:off x="3559911" y="4772790"/>
            <a:ext cx="3249874" cy="3113947"/>
          </a:xfrm>
          <a:prstGeom prst="rect">
            <a:avLst/>
          </a:prstGeom>
        </p:spPr>
      </p:pic>
      <p:sp>
        <p:nvSpPr>
          <p:cNvPr id="21" name="Rectangle 20">
            <a:extLst>
              <a:ext uri="{FF2B5EF4-FFF2-40B4-BE49-F238E27FC236}">
                <a16:creationId xmlns:a16="http://schemas.microsoft.com/office/drawing/2014/main" id="{5FD0DE08-0F8B-4CD8-A150-3E4C98AFB6C2}"/>
              </a:ext>
            </a:extLst>
          </p:cNvPr>
          <p:cNvSpPr/>
          <p:nvPr/>
        </p:nvSpPr>
        <p:spPr>
          <a:xfrm>
            <a:off x="166598" y="3000087"/>
            <a:ext cx="3249875" cy="2677656"/>
          </a:xfrm>
          <a:prstGeom prst="rect">
            <a:avLst/>
          </a:prstGeom>
          <a:ln w="38100">
            <a:solidFill>
              <a:srgbClr val="00B0F0"/>
            </a:solidFill>
            <a:prstDash val="lgDash"/>
          </a:ln>
        </p:spPr>
        <p:txBody>
          <a:bodyPr wrap="square">
            <a:spAutoFit/>
          </a:bodyPr>
          <a:lstStyle/>
          <a:p>
            <a:pPr algn="just"/>
            <a:r>
              <a:rPr lang="en-US" sz="1200" dirty="0">
                <a:solidFill>
                  <a:srgbClr val="000000"/>
                </a:solidFill>
              </a:rPr>
              <a:t>Using the mitosis diagram, describe the process, trying to break it up into stages</a:t>
            </a:r>
          </a:p>
          <a:p>
            <a:pPr algn="just"/>
            <a:r>
              <a:rPr lang="en-US" sz="1200" dirty="0">
                <a:solidFill>
                  <a:srgbClr val="000000"/>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23" name="Rectangle 22">
            <a:extLst>
              <a:ext uri="{FF2B5EF4-FFF2-40B4-BE49-F238E27FC236}">
                <a16:creationId xmlns:a16="http://schemas.microsoft.com/office/drawing/2014/main" id="{19A0B99A-7CF2-4A48-A275-401A917FE7F5}"/>
              </a:ext>
            </a:extLst>
          </p:cNvPr>
          <p:cNvSpPr/>
          <p:nvPr/>
        </p:nvSpPr>
        <p:spPr>
          <a:xfrm>
            <a:off x="130910" y="1165883"/>
            <a:ext cx="3249875" cy="175432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dirty="0"/>
              <a:t>Mitosis is a type of cell division. Mitosis occurs wherever more cells are needed. It produces two new cells that are identical to each other, and to the parent cell. The process of growth and division is called the cell cycle.</a:t>
            </a:r>
          </a:p>
          <a:p>
            <a:pPr algn="just"/>
            <a:r>
              <a:rPr lang="en-US" sz="1200" dirty="0"/>
              <a:t>The cycle starts as the number of organelles - the different parts of the cell - increases. This is to ensure that each of the two new cells receives copies of all the organelles.</a:t>
            </a:r>
          </a:p>
        </p:txBody>
      </p:sp>
      <p:sp>
        <p:nvSpPr>
          <p:cNvPr id="25" name="TextBox 24">
            <a:extLst>
              <a:ext uri="{FF2B5EF4-FFF2-40B4-BE49-F238E27FC236}">
                <a16:creationId xmlns:a16="http://schemas.microsoft.com/office/drawing/2014/main" id="{64649A02-E5DE-439D-A6A2-FF8C63F7697D}"/>
              </a:ext>
            </a:extLst>
          </p:cNvPr>
          <p:cNvSpPr txBox="1"/>
          <p:nvPr/>
        </p:nvSpPr>
        <p:spPr>
          <a:xfrm>
            <a:off x="130910" y="561710"/>
            <a:ext cx="2762602" cy="461665"/>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just"/>
            <a:r>
              <a:rPr lang="en-US"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Arrow: Down 28">
            <a:extLst>
              <a:ext uri="{FF2B5EF4-FFF2-40B4-BE49-F238E27FC236}">
                <a16:creationId xmlns:a16="http://schemas.microsoft.com/office/drawing/2014/main" id="{4D402EC3-49DE-4E66-8DD4-5973938A7E4E}"/>
              </a:ext>
            </a:extLst>
          </p:cNvPr>
          <p:cNvSpPr/>
          <p:nvPr/>
        </p:nvSpPr>
        <p:spPr>
          <a:xfrm>
            <a:off x="2970555" y="538149"/>
            <a:ext cx="410230" cy="508786"/>
          </a:xfrm>
          <a:prstGeom prst="downArrow">
            <a:avLst>
              <a:gd name="adj1" fmla="val 43493"/>
              <a:gd name="adj2" fmla="val 744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473DBBD5-D0DB-4486-BEC9-4CD90371762D}"/>
              </a:ext>
            </a:extLst>
          </p:cNvPr>
          <p:cNvSpPr/>
          <p:nvPr/>
        </p:nvSpPr>
        <p:spPr>
          <a:xfrm>
            <a:off x="3505017" y="3572461"/>
            <a:ext cx="3249875"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dirty="0"/>
              <a:t>The cell cycle. A growing and dividing cell goes through a series of stages called the cell cycle . The first stages of the cell cycle involve cell growth, then synthesis of DNA . The single strand of DNA that makes up each chromosome produces an exact copy of itself.</a:t>
            </a:r>
          </a:p>
        </p:txBody>
      </p:sp>
      <p:sp>
        <p:nvSpPr>
          <p:cNvPr id="3" name="TextBox 2">
            <a:extLst>
              <a:ext uri="{FF2B5EF4-FFF2-40B4-BE49-F238E27FC236}">
                <a16:creationId xmlns:a16="http://schemas.microsoft.com/office/drawing/2014/main" id="{16048F83-039F-4F50-B2DE-AF4067B7D6B9}"/>
              </a:ext>
            </a:extLst>
          </p:cNvPr>
          <p:cNvSpPr txBox="1"/>
          <p:nvPr/>
        </p:nvSpPr>
        <p:spPr>
          <a:xfrm>
            <a:off x="130910" y="5769199"/>
            <a:ext cx="3374107" cy="1015663"/>
          </a:xfrm>
          <a:prstGeom prst="rect">
            <a:avLst/>
          </a:prstGeom>
          <a:noFill/>
          <a:ln w="38100">
            <a:solidFill>
              <a:srgbClr val="FFFF00"/>
            </a:solidFill>
          </a:ln>
        </p:spPr>
        <p:txBody>
          <a:bodyPr wrap="square" rtlCol="0">
            <a:spAutoFit/>
          </a:bodyPr>
          <a:lstStyle/>
          <a:p>
            <a:pPr algn="just"/>
            <a:r>
              <a:rPr lang="en-GB" sz="1200" b="1" dirty="0"/>
              <a:t>Explain why the cell must increase in size before it splits:</a:t>
            </a:r>
          </a:p>
          <a:p>
            <a:pPr algn="just"/>
            <a:r>
              <a:rPr lang="en-GB" sz="1200" b="1" dirty="0"/>
              <a:t>___________________________________________________________________________________________________________________________</a:t>
            </a:r>
          </a:p>
        </p:txBody>
      </p:sp>
      <p:sp>
        <p:nvSpPr>
          <p:cNvPr id="15" name="TextBox 14">
            <a:extLst>
              <a:ext uri="{FF2B5EF4-FFF2-40B4-BE49-F238E27FC236}">
                <a16:creationId xmlns:a16="http://schemas.microsoft.com/office/drawing/2014/main" id="{880BFCD8-CBB0-43E2-ACDE-DE88B9A70B07}"/>
              </a:ext>
            </a:extLst>
          </p:cNvPr>
          <p:cNvSpPr txBox="1"/>
          <p:nvPr/>
        </p:nvSpPr>
        <p:spPr>
          <a:xfrm>
            <a:off x="117007" y="6904513"/>
            <a:ext cx="3374107" cy="1015663"/>
          </a:xfrm>
          <a:prstGeom prst="rect">
            <a:avLst/>
          </a:prstGeom>
          <a:noFill/>
          <a:ln w="38100">
            <a:solidFill>
              <a:srgbClr val="FFFF00"/>
            </a:solidFill>
          </a:ln>
        </p:spPr>
        <p:txBody>
          <a:bodyPr wrap="square" rtlCol="0">
            <a:spAutoFit/>
          </a:bodyPr>
          <a:lstStyle/>
          <a:p>
            <a:pPr algn="just"/>
            <a:r>
              <a:rPr lang="en-GB" sz="1200" b="1" dirty="0"/>
              <a:t>Explain why the cell must double it’s chromosomes before it splits:</a:t>
            </a:r>
          </a:p>
          <a:p>
            <a:pPr algn="just"/>
            <a:r>
              <a:rPr lang="en-GB" sz="1200" b="1" dirty="0"/>
              <a:t>___________________________________________________________________________________________________________________________</a:t>
            </a:r>
          </a:p>
        </p:txBody>
      </p:sp>
      <p:sp>
        <p:nvSpPr>
          <p:cNvPr id="16" name="TextBox 15">
            <a:extLst>
              <a:ext uri="{FF2B5EF4-FFF2-40B4-BE49-F238E27FC236}">
                <a16:creationId xmlns:a16="http://schemas.microsoft.com/office/drawing/2014/main" id="{05B185A0-56A2-4B6F-84D8-0D9E6D20DF34}"/>
              </a:ext>
            </a:extLst>
          </p:cNvPr>
          <p:cNvSpPr txBox="1"/>
          <p:nvPr/>
        </p:nvSpPr>
        <p:spPr>
          <a:xfrm>
            <a:off x="117007" y="8039827"/>
            <a:ext cx="6637885" cy="1015663"/>
          </a:xfrm>
          <a:prstGeom prst="rect">
            <a:avLst/>
          </a:prstGeom>
          <a:noFill/>
          <a:ln w="38100">
            <a:solidFill>
              <a:srgbClr val="FFFF00"/>
            </a:solidFill>
          </a:ln>
        </p:spPr>
        <p:txBody>
          <a:bodyPr wrap="square" rtlCol="0">
            <a:spAutoFit/>
          </a:bodyPr>
          <a:lstStyle/>
          <a:p>
            <a:pPr algn="just"/>
            <a:r>
              <a:rPr lang="en-GB" sz="1200" b="1" dirty="0"/>
              <a:t>Describe what happens in the cell cycle:</a:t>
            </a:r>
          </a:p>
          <a:p>
            <a:pPr algn="just"/>
            <a:r>
              <a:rPr lang="en-GB"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9917</TotalTime>
  <Words>146</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Mitosis &amp; the Cell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Chalky Chalk</cp:lastModifiedBy>
  <cp:revision>23</cp:revision>
  <dcterms:created xsi:type="dcterms:W3CDTF">2019-02-02T18:17:28Z</dcterms:created>
  <dcterms:modified xsi:type="dcterms:W3CDTF">2019-05-03T11:35:10Z</dcterms:modified>
</cp:coreProperties>
</file>