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127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1649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659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989212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405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1690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6039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0587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65820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826920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01604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03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133077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28574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9193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862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361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8842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56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7733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1415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0145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2966820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351508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AP-Biology-Diffusion-in-Cells-Lesson-2682399?st=2ba8109a81bec34793156af134bcd81e"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qa-ks4-gcse-biology-science-transport-in-cells-revision-lesson-and-activities-12831744" TargetMode="Externa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movement%20of%20molecules" TargetMode="External"/><Relationship Id="rId5" Type="http://schemas.openxmlformats.org/officeDocument/2006/relationships/hyperlink" Target="https://twitter.com/teacherchalky1" TargetMode="External"/><Relationship Id="rId10"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85D4440A-9759-4873-B72C-3F3557398AA9}"/>
              </a:ext>
            </a:extLst>
          </p:cNvPr>
          <p:cNvPicPr>
            <a:picLocks noChangeAspect="1"/>
          </p:cNvPicPr>
          <p:nvPr/>
        </p:nvPicPr>
        <p:blipFill rotWithShape="1">
          <a:blip r:embed="rId2"/>
          <a:srcRect l="18170" t="6004" r="33668"/>
          <a:stretch/>
        </p:blipFill>
        <p:spPr>
          <a:xfrm>
            <a:off x="12524" y="1237612"/>
            <a:ext cx="1718490" cy="1886560"/>
          </a:xfrm>
          <a:prstGeom prst="rect">
            <a:avLst/>
          </a:prstGeom>
        </p:spPr>
      </p:pic>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3"/>
          <a:stretch>
            <a:fillRect/>
          </a:stretch>
        </p:blipFill>
        <p:spPr>
          <a:xfrm>
            <a:off x="12524" y="6011111"/>
            <a:ext cx="6858000" cy="3857625"/>
          </a:xfrm>
          <a:prstGeom prst="rect">
            <a:avLst/>
          </a:prstGeom>
        </p:spPr>
      </p:pic>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4"/>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1757116" y="1022671"/>
            <a:ext cx="4166182" cy="639146"/>
          </a:xfrm>
          <a:prstGeom prst="wedgeRoundRectCallout">
            <a:avLst>
              <a:gd name="adj1" fmla="val 62182"/>
              <a:gd name="adj2" fmla="val -27640"/>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71484"/>
            <a:ext cx="3584870" cy="400110"/>
          </a:xfrm>
          <a:prstGeom prst="rect">
            <a:avLst/>
          </a:prstGeom>
          <a:noFill/>
        </p:spPr>
        <p:txBody>
          <a:bodyPr wrap="square" rtlCol="0">
            <a:spAutoFit/>
          </a:bodyPr>
          <a:lstStyle/>
          <a:p>
            <a:pPr algn="ctr"/>
            <a:r>
              <a:rPr lang="en-GB" sz="2000" b="1" dirty="0"/>
              <a:t>Molecule Movement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68712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D8BC30-B541-4DAE-8AAA-1B063CB9AEDD}"/>
              </a:ext>
            </a:extLst>
          </p:cNvPr>
          <p:cNvSpPr txBox="1"/>
          <p:nvPr/>
        </p:nvSpPr>
        <p:spPr>
          <a:xfrm>
            <a:off x="451987" y="462668"/>
            <a:ext cx="5298510" cy="769441"/>
          </a:xfrm>
          <a:prstGeom prst="rect">
            <a:avLst/>
          </a:prstGeom>
          <a:noFill/>
        </p:spPr>
        <p:txBody>
          <a:bodyPr wrap="square">
            <a:spAutoFit/>
          </a:bodyPr>
          <a:lstStyle/>
          <a:p>
            <a:pPr lvl="0" algn="just">
              <a:defRPr/>
            </a:pPr>
            <a:r>
              <a:rPr lang="en-US" sz="1100" b="1" dirty="0">
                <a:solidFill>
                  <a:prstClr val="black"/>
                </a:solidFill>
              </a:rPr>
              <a:t>Water passes through the membrane in a diffusion process called osmosis. During active transport, energy is expended to assist material movement across the membrane in a direction against their concentration gradient. Active transport may take place with the help of protein pumps or through the use of vesicles.</a:t>
            </a:r>
            <a:endParaRPr lang="en-GB" sz="1100" b="1" dirty="0"/>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7"/>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1783118" y="1177858"/>
            <a:ext cx="4081489" cy="430887"/>
          </a:xfrm>
          <a:prstGeom prst="rect">
            <a:avLst/>
          </a:prstGeom>
          <a:noFill/>
        </p:spPr>
        <p:txBody>
          <a:bodyPr wrap="square">
            <a:spAutoFit/>
          </a:bodyPr>
          <a:lstStyle/>
          <a:p>
            <a:pPr lvl="0" algn="just">
              <a:defRPr/>
            </a:pPr>
            <a:r>
              <a:rPr lang="en-US" sz="1100" b="1" dirty="0">
                <a:solidFill>
                  <a:prstClr val="black"/>
                </a:solidFill>
              </a:rPr>
              <a:t>Diffusion is the movement of molecules from a higher concentration to a lower concentration without the use of energy</a:t>
            </a:r>
          </a:p>
        </p:txBody>
      </p:sp>
      <p:sp>
        <p:nvSpPr>
          <p:cNvPr id="94" name="TextBox 93">
            <a:extLst>
              <a:ext uri="{FF2B5EF4-FFF2-40B4-BE49-F238E27FC236}">
                <a16:creationId xmlns:a16="http://schemas.microsoft.com/office/drawing/2014/main" id="{DCA88F0C-8D1B-4E8E-AC92-570E4D135D09}"/>
              </a:ext>
            </a:extLst>
          </p:cNvPr>
          <p:cNvSpPr txBox="1"/>
          <p:nvPr/>
        </p:nvSpPr>
        <p:spPr>
          <a:xfrm>
            <a:off x="1731014" y="1763932"/>
            <a:ext cx="5001583"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r>
              <a:rPr lang="en-US" sz="1100" dirty="0"/>
              <a:t>In the cell, this can occur when small molecules diffuse through the pore of a cell membrane, or when substances move within the cytosol. </a:t>
            </a:r>
            <a:endParaRPr lang="en-GB" sz="1100" dirty="0"/>
          </a:p>
        </p:txBody>
      </p:sp>
      <p:sp>
        <p:nvSpPr>
          <p:cNvPr id="96" name="TextBox 95">
            <a:extLst>
              <a:ext uri="{FF2B5EF4-FFF2-40B4-BE49-F238E27FC236}">
                <a16:creationId xmlns:a16="http://schemas.microsoft.com/office/drawing/2014/main" id="{2E61D8CF-3CE0-4E37-8917-C17310474C85}"/>
              </a:ext>
            </a:extLst>
          </p:cNvPr>
          <p:cNvSpPr txBox="1"/>
          <p:nvPr/>
        </p:nvSpPr>
        <p:spPr>
          <a:xfrm>
            <a:off x="1731014" y="2253203"/>
            <a:ext cx="5001583"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r>
              <a:rPr lang="en-US" sz="1100" dirty="0"/>
              <a:t>Diffusion occurs when the concentration of a particular molecule is greater in one area than another, establishing a concentration gradient.</a:t>
            </a:r>
            <a:endParaRPr lang="en-GB" sz="1100" dirty="0"/>
          </a:p>
        </p:txBody>
      </p:sp>
      <p:sp>
        <p:nvSpPr>
          <p:cNvPr id="102" name="TextBox 101">
            <a:extLst>
              <a:ext uri="{FF2B5EF4-FFF2-40B4-BE49-F238E27FC236}">
                <a16:creationId xmlns:a16="http://schemas.microsoft.com/office/drawing/2014/main" id="{8593AEC1-41B8-4492-97AF-038BCE32C7FB}"/>
              </a:ext>
            </a:extLst>
          </p:cNvPr>
          <p:cNvSpPr txBox="1"/>
          <p:nvPr/>
        </p:nvSpPr>
        <p:spPr>
          <a:xfrm>
            <a:off x="1731013" y="2713201"/>
            <a:ext cx="5001583" cy="4308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r>
              <a:rPr lang="en-US" sz="1100" dirty="0"/>
              <a:t>The diffusion of molecules across a concentration gradient does not require a transport protein, and is an example of passive transport.</a:t>
            </a:r>
            <a:endParaRPr lang="en-GB" sz="1100" dirty="0"/>
          </a:p>
        </p:txBody>
      </p:sp>
      <p:sp>
        <p:nvSpPr>
          <p:cNvPr id="104" name="TextBox 103">
            <a:extLst>
              <a:ext uri="{FF2B5EF4-FFF2-40B4-BE49-F238E27FC236}">
                <a16:creationId xmlns:a16="http://schemas.microsoft.com/office/drawing/2014/main" id="{36358294-D9AD-45EB-BBDC-2C3F5ACE3A85}"/>
              </a:ext>
            </a:extLst>
          </p:cNvPr>
          <p:cNvSpPr txBox="1"/>
          <p:nvPr/>
        </p:nvSpPr>
        <p:spPr>
          <a:xfrm>
            <a:off x="143513" y="3211667"/>
            <a:ext cx="5606984" cy="43882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r>
              <a:rPr lang="en-US" sz="1100" dirty="0"/>
              <a:t>During diffusion, molecules move from a higher to a lower concentration until the concentrations are equal between the spaces</a:t>
            </a:r>
            <a:endParaRPr lang="en-GB" sz="1100" dirty="0"/>
          </a:p>
        </p:txBody>
      </p:sp>
      <p:sp>
        <p:nvSpPr>
          <p:cNvPr id="106" name="TextBox 105">
            <a:extLst>
              <a:ext uri="{FF2B5EF4-FFF2-40B4-BE49-F238E27FC236}">
                <a16:creationId xmlns:a16="http://schemas.microsoft.com/office/drawing/2014/main" id="{0DA635B3-10A5-49CA-A0E3-C51599DD0099}"/>
              </a:ext>
            </a:extLst>
          </p:cNvPr>
          <p:cNvSpPr txBox="1"/>
          <p:nvPr/>
        </p:nvSpPr>
        <p:spPr>
          <a:xfrm>
            <a:off x="143512" y="3710133"/>
            <a:ext cx="5469888" cy="44954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Simple diffusion is the process by which solutes are moved along a concentration gradient in a solution or across a semipermeable membrane. </a:t>
            </a:r>
          </a:p>
        </p:txBody>
      </p:sp>
      <p:pic>
        <p:nvPicPr>
          <p:cNvPr id="108" name="Picture 107">
            <a:extLst>
              <a:ext uri="{FF2B5EF4-FFF2-40B4-BE49-F238E27FC236}">
                <a16:creationId xmlns:a16="http://schemas.microsoft.com/office/drawing/2014/main" id="{D685AF88-7751-40D3-9B26-C917648554EF}"/>
              </a:ext>
            </a:extLst>
          </p:cNvPr>
          <p:cNvPicPr>
            <a:picLocks noChangeAspect="1"/>
          </p:cNvPicPr>
          <p:nvPr/>
        </p:nvPicPr>
        <p:blipFill rotWithShape="1">
          <a:blip r:embed="rId8"/>
          <a:srcRect l="16307" t="5841" r="31883" b="6999"/>
          <a:stretch/>
        </p:blipFill>
        <p:spPr>
          <a:xfrm>
            <a:off x="12524" y="4236453"/>
            <a:ext cx="2044876" cy="1935048"/>
          </a:xfrm>
          <a:prstGeom prst="roundRect">
            <a:avLst/>
          </a:prstGeom>
        </p:spPr>
      </p:pic>
      <p:sp>
        <p:nvSpPr>
          <p:cNvPr id="110" name="TextBox 109">
            <a:extLst>
              <a:ext uri="{FF2B5EF4-FFF2-40B4-BE49-F238E27FC236}">
                <a16:creationId xmlns:a16="http://schemas.microsoft.com/office/drawing/2014/main" id="{9C5A230C-75CD-45D2-ACB6-89197E7B0F47}"/>
              </a:ext>
            </a:extLst>
          </p:cNvPr>
          <p:cNvSpPr txBox="1"/>
          <p:nvPr/>
        </p:nvSpPr>
        <p:spPr>
          <a:xfrm>
            <a:off x="1837451" y="4301248"/>
            <a:ext cx="4895145" cy="990015"/>
          </a:xfrm>
          <a:prstGeom prst="rect">
            <a:avLst/>
          </a:prstGeom>
          <a:noFill/>
          <a:ln w="28575">
            <a:solidFill>
              <a:srgbClr val="00B0F0"/>
            </a:solidFill>
            <a:prstDash val="lgDash"/>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Active transport across a cell membrane requires a transporter protein and a supply of energy for the transport of molecules the membrane. Its requirement for energy distinguishes it from passive transport. This process is very important to transport molecules across the cell membrane which are present at a very low concentration in the extracellular environment.</a:t>
            </a:r>
          </a:p>
        </p:txBody>
      </p:sp>
      <p:grpSp>
        <p:nvGrpSpPr>
          <p:cNvPr id="38" name="Group 37">
            <a:extLst>
              <a:ext uri="{FF2B5EF4-FFF2-40B4-BE49-F238E27FC236}">
                <a16:creationId xmlns:a16="http://schemas.microsoft.com/office/drawing/2014/main" id="{2ECFECE1-144C-4CC5-B3CE-4526A5ABFB34}"/>
              </a:ext>
            </a:extLst>
          </p:cNvPr>
          <p:cNvGrpSpPr/>
          <p:nvPr/>
        </p:nvGrpSpPr>
        <p:grpSpPr>
          <a:xfrm flipH="1">
            <a:off x="5412456" y="2708383"/>
            <a:ext cx="1893411"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pic>
        <p:nvPicPr>
          <p:cNvPr id="112" name="Picture 111">
            <a:extLst>
              <a:ext uri="{FF2B5EF4-FFF2-40B4-BE49-F238E27FC236}">
                <a16:creationId xmlns:a16="http://schemas.microsoft.com/office/drawing/2014/main" id="{BB18BE10-A83D-4F9D-90EE-889D07250AAE}"/>
              </a:ext>
            </a:extLst>
          </p:cNvPr>
          <p:cNvPicPr>
            <a:picLocks noChangeAspect="1"/>
          </p:cNvPicPr>
          <p:nvPr/>
        </p:nvPicPr>
        <p:blipFill rotWithShape="1">
          <a:blip r:embed="rId11"/>
          <a:srcRect l="14664" t="5903" r="33366" b="3805"/>
          <a:stretch/>
        </p:blipFill>
        <p:spPr>
          <a:xfrm>
            <a:off x="4004805" y="5391659"/>
            <a:ext cx="2829578" cy="2765270"/>
          </a:xfrm>
          <a:prstGeom prst="rect">
            <a:avLst/>
          </a:prstGeom>
        </p:spPr>
      </p:pic>
      <p:sp>
        <p:nvSpPr>
          <p:cNvPr id="114" name="TextBox 113">
            <a:extLst>
              <a:ext uri="{FF2B5EF4-FFF2-40B4-BE49-F238E27FC236}">
                <a16:creationId xmlns:a16="http://schemas.microsoft.com/office/drawing/2014/main" id="{FEA1FE2F-09ED-4590-A9C0-E179AF431503}"/>
              </a:ext>
            </a:extLst>
          </p:cNvPr>
          <p:cNvSpPr txBox="1"/>
          <p:nvPr/>
        </p:nvSpPr>
        <p:spPr>
          <a:xfrm>
            <a:off x="2057399" y="5356632"/>
            <a:ext cx="2044877" cy="135229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rtlCol="0">
            <a:spAutoFit/>
          </a:bodyPr>
          <a:lstStyle/>
          <a:p>
            <a:pPr algn="just">
              <a:lnSpc>
                <a:spcPct val="107000"/>
              </a:lnSpc>
            </a:pP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Osmosis is a term describing the movement of water from across a selectively permeable membrane as a result of a concentration gradient. I.e. it is a special type of diffusion concerned only with water.</a:t>
            </a:r>
          </a:p>
        </p:txBody>
      </p:sp>
      <p:sp>
        <p:nvSpPr>
          <p:cNvPr id="116" name="Rectangle: Rounded Corners 115">
            <a:extLst>
              <a:ext uri="{FF2B5EF4-FFF2-40B4-BE49-F238E27FC236}">
                <a16:creationId xmlns:a16="http://schemas.microsoft.com/office/drawing/2014/main" id="{1C15CA64-2115-493E-85B6-45714E9BCDFA}"/>
              </a:ext>
            </a:extLst>
          </p:cNvPr>
          <p:cNvSpPr/>
          <p:nvPr/>
        </p:nvSpPr>
        <p:spPr>
          <a:xfrm>
            <a:off x="1438406" y="6757462"/>
            <a:ext cx="2663870" cy="1923870"/>
          </a:xfrm>
          <a:prstGeom prst="roundRect">
            <a:avLst>
              <a:gd name="adj" fmla="val 866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a:extLst>
              <a:ext uri="{FF2B5EF4-FFF2-40B4-BE49-F238E27FC236}">
                <a16:creationId xmlns:a16="http://schemas.microsoft.com/office/drawing/2014/main" id="{A7289A90-E39A-41D6-B789-8E36EDC00339}"/>
              </a:ext>
            </a:extLst>
          </p:cNvPr>
          <p:cNvSpPr txBox="1"/>
          <p:nvPr/>
        </p:nvSpPr>
        <p:spPr>
          <a:xfrm>
            <a:off x="1438406" y="6747420"/>
            <a:ext cx="2590016" cy="1954381"/>
          </a:xfrm>
          <a:prstGeom prst="rect">
            <a:avLst/>
          </a:prstGeom>
          <a:noFill/>
        </p:spPr>
        <p:txBody>
          <a:bodyPr wrap="square">
            <a:spAutoFit/>
          </a:bodyPr>
          <a:lstStyle/>
          <a:p>
            <a:pPr marL="171450" lvl="0" indent="-171450" algn="just">
              <a:buFont typeface="Arial" panose="020B0604020202020204" pitchFamily="34" charset="0"/>
              <a:buChar char="•"/>
            </a:pPr>
            <a:r>
              <a:rPr lang="en-US" sz="1100" dirty="0">
                <a:solidFill>
                  <a:prstClr val="black"/>
                </a:solidFill>
              </a:rPr>
              <a:t>Place 5 eggs in acid for 24 hours to dissolve the egg shell.</a:t>
            </a:r>
          </a:p>
          <a:p>
            <a:pPr marL="171450" lvl="0" indent="-171450" algn="just">
              <a:buFont typeface="Arial" panose="020B0604020202020204" pitchFamily="34" charset="0"/>
              <a:buChar char="•"/>
            </a:pPr>
            <a:r>
              <a:rPr lang="en-US" sz="1100" dirty="0">
                <a:solidFill>
                  <a:prstClr val="black"/>
                </a:solidFill>
              </a:rPr>
              <a:t>Measure and record the mass of each egg.</a:t>
            </a:r>
          </a:p>
          <a:p>
            <a:pPr marL="171450" lvl="0" indent="-171450" algn="just">
              <a:buFont typeface="Arial" panose="020B0604020202020204" pitchFamily="34" charset="0"/>
              <a:buChar char="•"/>
            </a:pPr>
            <a:r>
              <a:rPr lang="en-US" sz="1100" dirty="0">
                <a:solidFill>
                  <a:prstClr val="black"/>
                </a:solidFill>
              </a:rPr>
              <a:t>Place each egg into a separate beaker containing 200 cm3 of distilled water.</a:t>
            </a:r>
          </a:p>
          <a:p>
            <a:pPr marL="171450" lvl="0" indent="-171450" algn="just">
              <a:buFont typeface="Arial" panose="020B0604020202020204" pitchFamily="34" charset="0"/>
              <a:buChar char="•"/>
            </a:pPr>
            <a:r>
              <a:rPr lang="en-US" sz="1100" dirty="0">
                <a:solidFill>
                  <a:prstClr val="black"/>
                </a:solidFill>
              </a:rPr>
              <a:t>After 20 minutes, remove the eggs from the beakers and dry them gently with a paper towel.</a:t>
            </a:r>
          </a:p>
          <a:p>
            <a:pPr marL="171450" lvl="0" indent="-171450" algn="just">
              <a:buFont typeface="Arial" panose="020B0604020202020204" pitchFamily="34" charset="0"/>
              <a:buChar char="•"/>
            </a:pPr>
            <a:r>
              <a:rPr lang="en-US" sz="1100" dirty="0">
                <a:solidFill>
                  <a:prstClr val="black"/>
                </a:solidFill>
              </a:rPr>
              <a:t>Measure and record the mass of each egg.</a:t>
            </a:r>
          </a:p>
        </p:txBody>
      </p:sp>
      <p:sp>
        <p:nvSpPr>
          <p:cNvPr id="120" name="Speech Bubble: Rectangle with Corners Rounded 119">
            <a:extLst>
              <a:ext uri="{FF2B5EF4-FFF2-40B4-BE49-F238E27FC236}">
                <a16:creationId xmlns:a16="http://schemas.microsoft.com/office/drawing/2014/main" id="{C6DD6C21-454E-4CE6-AEBA-E7656901800D}"/>
              </a:ext>
            </a:extLst>
          </p:cNvPr>
          <p:cNvSpPr/>
          <p:nvPr/>
        </p:nvSpPr>
        <p:spPr>
          <a:xfrm>
            <a:off x="49987" y="8373846"/>
            <a:ext cx="1534177" cy="707886"/>
          </a:xfrm>
          <a:prstGeom prst="wedgeRoundRectCallout">
            <a:avLst>
              <a:gd name="adj1" fmla="val -7980"/>
              <a:gd name="adj2" fmla="val -165242"/>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a:extLst>
              <a:ext uri="{FF2B5EF4-FFF2-40B4-BE49-F238E27FC236}">
                <a16:creationId xmlns:a16="http://schemas.microsoft.com/office/drawing/2014/main" id="{12F5685D-B1E0-4517-93C3-A7D6BDCF4F36}"/>
              </a:ext>
            </a:extLst>
          </p:cNvPr>
          <p:cNvSpPr txBox="1"/>
          <p:nvPr/>
        </p:nvSpPr>
        <p:spPr>
          <a:xfrm>
            <a:off x="31680" y="8388968"/>
            <a:ext cx="1498242" cy="677108"/>
          </a:xfrm>
          <a:prstGeom prst="rect">
            <a:avLst/>
          </a:prstGeom>
          <a:noFill/>
        </p:spPr>
        <p:txBody>
          <a:bodyPr wrap="square" rtlCol="0">
            <a:spAutoFit/>
          </a:bodyPr>
          <a:lstStyle/>
          <a:p>
            <a:pPr algn="ctr"/>
            <a:r>
              <a:rPr lang="en-GB" sz="1900" b="1" dirty="0"/>
              <a:t>Osmosis Investigation</a:t>
            </a:r>
          </a:p>
        </p:txBody>
      </p:sp>
      <p:pic>
        <p:nvPicPr>
          <p:cNvPr id="73" name="Picture 72">
            <a:extLst>
              <a:ext uri="{FF2B5EF4-FFF2-40B4-BE49-F238E27FC236}">
                <a16:creationId xmlns:a16="http://schemas.microsoft.com/office/drawing/2014/main" id="{EF9BDE53-ACE6-4FF4-A34C-3D24E70E2AF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799" b="98492" l="9799" r="89950"/>
                    </a14:imgEffect>
                  </a14:imgLayer>
                </a14:imgProps>
              </a:ext>
              <a:ext uri="{28A0092B-C50C-407E-A947-70E740481C1C}">
                <a14:useLocalDpi xmlns:a14="http://schemas.microsoft.com/office/drawing/2010/main" val="0"/>
              </a:ext>
            </a:extLst>
          </a:blip>
          <a:stretch>
            <a:fillRect/>
          </a:stretch>
        </p:blipFill>
        <p:spPr>
          <a:xfrm flipH="1">
            <a:off x="4762500" y="6890797"/>
            <a:ext cx="3008816" cy="3067439"/>
          </a:xfrm>
          <a:prstGeom prst="rect">
            <a:avLst/>
          </a:prstGeom>
        </p:spPr>
      </p:pic>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66479085-3293-339E-8569-A90807BCB2B1}"/>
              </a:ext>
            </a:extLst>
          </p:cNvPr>
          <p:cNvPicPr>
            <a:picLocks noChangeAspect="1"/>
          </p:cNvPicPr>
          <p:nvPr/>
        </p:nvPicPr>
        <p:blipFill>
          <a:blip r:embed="rId14"/>
          <a:stretch>
            <a:fillRect/>
          </a:stretch>
        </p:blipFill>
        <p:spPr>
          <a:xfrm>
            <a:off x="692894" y="4927081"/>
            <a:ext cx="2217776" cy="1247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2279</TotalTime>
  <Words>392</Words>
  <Application>Microsoft Office PowerPoint</Application>
  <PresentationFormat>On-screen Show (4:3)</PresentationFormat>
  <Paragraphs>22</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31</cp:revision>
  <dcterms:created xsi:type="dcterms:W3CDTF">2020-08-09T12:15:05Z</dcterms:created>
  <dcterms:modified xsi:type="dcterms:W3CDTF">2024-08-01T17:42:12Z</dcterms:modified>
</cp:coreProperties>
</file>