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13290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417796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64787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2705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0224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445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43593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8328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47672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8966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9291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80999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43627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97795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9896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335385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69039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517FC0-A79E-4323-8FD3-41E93B0F82E7}"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273019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517FC0-A79E-4323-8FD3-41E93B0F82E7}"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6625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17FC0-A79E-4323-8FD3-41E93B0F82E7}"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95692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2374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2833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D517FC0-A79E-4323-8FD3-41E93B0F82E7}"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0E1DD1-2BAC-4984-8CDC-D3D8FE9F19B2}" type="slidenum">
              <a:rPr lang="en-GB" smtClean="0"/>
              <a:t>‹#›</a:t>
            </a:fld>
            <a:endParaRPr lang="en-GB"/>
          </a:p>
        </p:txBody>
      </p:sp>
    </p:spTree>
    <p:extLst>
      <p:ext uri="{BB962C8B-B14F-4D97-AF65-F5344CB8AC3E}">
        <p14:creationId xmlns:p14="http://schemas.microsoft.com/office/powerpoint/2010/main" val="717934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365709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Osmosis-in-Cells-Lesson-2682574"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osmosis-lesson-11098449" TargetMode="Externa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Z7gReRh-SaA&amp;t=20s" TargetMode="External"/><Relationship Id="rId5" Type="http://schemas.openxmlformats.org/officeDocument/2006/relationships/hyperlink" Target="https://twitter.com/teacherchalky1" TargetMode="External"/><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586174-98B4-4042-B0BD-E3041F7D9267}"/>
              </a:ext>
            </a:extLst>
          </p:cNvPr>
          <p:cNvPicPr>
            <a:picLocks noChangeAspect="1"/>
          </p:cNvPicPr>
          <p:nvPr/>
        </p:nvPicPr>
        <p:blipFill rotWithShape="1">
          <a:blip r:embed="rId2"/>
          <a:srcRect l="15396" t="7746" r="32867" b="2747"/>
          <a:stretch/>
        </p:blipFill>
        <p:spPr>
          <a:xfrm>
            <a:off x="4482063" y="6842764"/>
            <a:ext cx="2375937" cy="2312087"/>
          </a:xfrm>
          <a:prstGeom prst="rect">
            <a:avLst/>
          </a:prstGeom>
        </p:spPr>
      </p:pic>
      <p:pic>
        <p:nvPicPr>
          <p:cNvPr id="21" name="Picture 20">
            <a:extLst>
              <a:ext uri="{FF2B5EF4-FFF2-40B4-BE49-F238E27FC236}">
                <a16:creationId xmlns:a16="http://schemas.microsoft.com/office/drawing/2014/main" id="{41F9043B-12C6-4DA5-B64D-7578FD792947}"/>
              </a:ext>
            </a:extLst>
          </p:cNvPr>
          <p:cNvPicPr>
            <a:picLocks noChangeAspect="1"/>
          </p:cNvPicPr>
          <p:nvPr/>
        </p:nvPicPr>
        <p:blipFill rotWithShape="1">
          <a:blip r:embed="rId3"/>
          <a:srcRect l="16044" r="34003"/>
          <a:stretch/>
        </p:blipFill>
        <p:spPr>
          <a:xfrm>
            <a:off x="42913" y="4048980"/>
            <a:ext cx="2429690" cy="2736009"/>
          </a:xfrm>
          <a:prstGeom prst="rect">
            <a:avLst/>
          </a:prstGeom>
        </p:spPr>
      </p:pic>
      <p:sp>
        <p:nvSpPr>
          <p:cNvPr id="4" name="Title 1">
            <a:extLst>
              <a:ext uri="{FF2B5EF4-FFF2-40B4-BE49-F238E27FC236}">
                <a16:creationId xmlns:a16="http://schemas.microsoft.com/office/drawing/2014/main" id="{12612539-6621-4A86-A2D8-3ED338C9BADD}"/>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Movement of Molecules</a:t>
            </a:r>
          </a:p>
        </p:txBody>
      </p:sp>
      <p:sp>
        <p:nvSpPr>
          <p:cNvPr id="5" name="TextBox 4">
            <a:extLst>
              <a:ext uri="{FF2B5EF4-FFF2-40B4-BE49-F238E27FC236}">
                <a16:creationId xmlns:a16="http://schemas.microsoft.com/office/drawing/2014/main" id="{24B5724F-5363-4198-846F-107FC8738258}"/>
              </a:ext>
            </a:extLst>
          </p:cNvPr>
          <p:cNvSpPr txBox="1"/>
          <p:nvPr/>
        </p:nvSpPr>
        <p:spPr>
          <a:xfrm>
            <a:off x="4659682" y="0"/>
            <a:ext cx="2198318"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a:defRPr/>
            </a:pPr>
            <a:r>
              <a:rPr lang="en-GB" sz="1200" dirty="0">
                <a:solidFill>
                  <a:prstClr val="black"/>
                </a:solidFill>
              </a:rPr>
              <a:t>Cell Biology</a:t>
            </a:r>
          </a:p>
        </p:txBody>
      </p:sp>
      <p:sp>
        <p:nvSpPr>
          <p:cNvPr id="6" name="TextBox 5">
            <a:extLst>
              <a:ext uri="{FF2B5EF4-FFF2-40B4-BE49-F238E27FC236}">
                <a16:creationId xmlns:a16="http://schemas.microsoft.com/office/drawing/2014/main" id="{129DAD96-A8DE-4C7F-8976-56A9ADC6E4E3}"/>
              </a:ext>
            </a:extLst>
          </p:cNvPr>
          <p:cNvSpPr txBox="1"/>
          <p:nvPr/>
        </p:nvSpPr>
        <p:spPr>
          <a:xfrm>
            <a:off x="97239" y="597751"/>
            <a:ext cx="2971476"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lgn="ctr"/>
            <a:r>
              <a:rPr lang="en-GB" sz="1200" b="1" dirty="0">
                <a:solidFill>
                  <a:prstClr val="black"/>
                </a:solidFill>
              </a:rPr>
              <a:t>Highlight key words in the question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rrow: Down 6">
            <a:extLst>
              <a:ext uri="{FF2B5EF4-FFF2-40B4-BE49-F238E27FC236}">
                <a16:creationId xmlns:a16="http://schemas.microsoft.com/office/drawing/2014/main" id="{E7A5D79F-78D6-41E9-9151-557F067F2C19}"/>
              </a:ext>
            </a:extLst>
          </p:cNvPr>
          <p:cNvSpPr/>
          <p:nvPr/>
        </p:nvSpPr>
        <p:spPr>
          <a:xfrm>
            <a:off x="3779602" y="378571"/>
            <a:ext cx="526094" cy="542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BC7A5F0-32C7-4F7B-A992-0F315A946D11}"/>
              </a:ext>
            </a:extLst>
          </p:cNvPr>
          <p:cNvSpPr/>
          <p:nvPr/>
        </p:nvSpPr>
        <p:spPr>
          <a:xfrm>
            <a:off x="97402" y="1010730"/>
            <a:ext cx="4376142" cy="10156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r>
              <a:rPr lang="en-US" sz="1200" dirty="0"/>
              <a:t>Diffusion is the movement of a substance from an area of high concentration to an area of low concentration. Diffusion happens in liquids and gases because their particles move randomly from place to place. Diffusion is an important process for living things; it is how substances move in and out of cells.</a:t>
            </a:r>
          </a:p>
        </p:txBody>
      </p:sp>
      <p:sp>
        <p:nvSpPr>
          <p:cNvPr id="9" name="Rectangle 8">
            <a:extLst>
              <a:ext uri="{FF2B5EF4-FFF2-40B4-BE49-F238E27FC236}">
                <a16:creationId xmlns:a16="http://schemas.microsoft.com/office/drawing/2014/main" id="{A4FAB851-F595-4C29-A35F-8E9AF408C89F}"/>
              </a:ext>
            </a:extLst>
          </p:cNvPr>
          <p:cNvSpPr/>
          <p:nvPr/>
        </p:nvSpPr>
        <p:spPr>
          <a:xfrm>
            <a:off x="97239" y="2116473"/>
            <a:ext cx="3466252" cy="1938992"/>
          </a:xfrm>
          <a:prstGeom prst="rect">
            <a:avLst/>
          </a:prstGeom>
          <a:ln w="28575">
            <a:solidFill>
              <a:srgbClr val="00B0F0"/>
            </a:solidFill>
            <a:prstDash val="dash"/>
          </a:ln>
        </p:spPr>
        <p:txBody>
          <a:bodyPr wrap="square">
            <a:spAutoFit/>
          </a:bodyPr>
          <a:lstStyle/>
          <a:p>
            <a:pPr algn="just"/>
            <a:r>
              <a:rPr lang="en-US" sz="1200" b="1" dirty="0"/>
              <a:t>Describe how the rate of diffusion across a membrane can be increased:</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13" name="Rectangle 12">
            <a:extLst>
              <a:ext uri="{FF2B5EF4-FFF2-40B4-BE49-F238E27FC236}">
                <a16:creationId xmlns:a16="http://schemas.microsoft.com/office/drawing/2014/main" id="{148115E2-A4FD-4C29-AD1E-4DE2B539890C}"/>
              </a:ext>
            </a:extLst>
          </p:cNvPr>
          <p:cNvSpPr/>
          <p:nvPr/>
        </p:nvSpPr>
        <p:spPr>
          <a:xfrm>
            <a:off x="2322259" y="4177467"/>
            <a:ext cx="4376142" cy="10156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r>
              <a:rPr lang="en-US" sz="1200" dirty="0"/>
              <a:t>In cellular biology, active transport is the movement of molecules across a membrane from a region of their lower concentration to a region of their higher concentration—against the concentration gradient. Active transport requires cellular energy to achieve this movement.</a:t>
            </a:r>
          </a:p>
        </p:txBody>
      </p:sp>
      <p:sp>
        <p:nvSpPr>
          <p:cNvPr id="14" name="Rectangle 13">
            <a:extLst>
              <a:ext uri="{FF2B5EF4-FFF2-40B4-BE49-F238E27FC236}">
                <a16:creationId xmlns:a16="http://schemas.microsoft.com/office/drawing/2014/main" id="{E31CF41F-FDAC-48B1-A36D-020B496B16DB}"/>
              </a:ext>
            </a:extLst>
          </p:cNvPr>
          <p:cNvSpPr/>
          <p:nvPr/>
        </p:nvSpPr>
        <p:spPr>
          <a:xfrm>
            <a:off x="2572569" y="5312121"/>
            <a:ext cx="4125831" cy="830997"/>
          </a:xfrm>
          <a:prstGeom prst="rect">
            <a:avLst/>
          </a:prstGeom>
          <a:ln w="28575">
            <a:solidFill>
              <a:srgbClr val="00B0F0"/>
            </a:solidFill>
            <a:prstDash val="dash"/>
          </a:ln>
        </p:spPr>
        <p:txBody>
          <a:bodyPr wrap="square">
            <a:spAutoFit/>
          </a:bodyPr>
          <a:lstStyle/>
          <a:p>
            <a:pPr algn="just"/>
            <a:r>
              <a:rPr lang="en-US" sz="1200" b="1" dirty="0"/>
              <a:t>What is active transport?</a:t>
            </a:r>
          </a:p>
          <a:p>
            <a:pPr algn="just"/>
            <a:r>
              <a:rPr lang="en-US" sz="1200" b="1" dirty="0"/>
              <a:t>_________________________________________________________________________________________________________________________________________________________</a:t>
            </a:r>
            <a:endParaRPr lang="en-GB" sz="1200" b="1" dirty="0"/>
          </a:p>
        </p:txBody>
      </p:sp>
      <p:sp>
        <p:nvSpPr>
          <p:cNvPr id="15" name="Rectangle 14">
            <a:extLst>
              <a:ext uri="{FF2B5EF4-FFF2-40B4-BE49-F238E27FC236}">
                <a16:creationId xmlns:a16="http://schemas.microsoft.com/office/drawing/2014/main" id="{AF06181C-40E6-4115-BC11-088A9FDC76F7}"/>
              </a:ext>
            </a:extLst>
          </p:cNvPr>
          <p:cNvSpPr/>
          <p:nvPr/>
        </p:nvSpPr>
        <p:spPr>
          <a:xfrm>
            <a:off x="3651443" y="2464837"/>
            <a:ext cx="3046958" cy="830997"/>
          </a:xfrm>
          <a:prstGeom prst="rect">
            <a:avLst/>
          </a:prstGeom>
          <a:ln w="38100">
            <a:solidFill>
              <a:srgbClr val="FFFF00"/>
            </a:solidFill>
          </a:ln>
        </p:spPr>
        <p:txBody>
          <a:bodyPr wrap="square">
            <a:spAutoFit/>
          </a:bodyPr>
          <a:lstStyle/>
          <a:p>
            <a:pPr algn="just"/>
            <a:r>
              <a:rPr lang="en-GB" sz="1200" dirty="0"/>
              <a:t>Give examples of molecules that diffuse across cell membranes:</a:t>
            </a:r>
          </a:p>
          <a:p>
            <a:pPr algn="just"/>
            <a:r>
              <a:rPr lang="en-GB" sz="1200" dirty="0"/>
              <a:t>__________________________________________________________________________</a:t>
            </a:r>
          </a:p>
        </p:txBody>
      </p:sp>
      <p:sp>
        <p:nvSpPr>
          <p:cNvPr id="18" name="Rectangle 17">
            <a:extLst>
              <a:ext uri="{FF2B5EF4-FFF2-40B4-BE49-F238E27FC236}">
                <a16:creationId xmlns:a16="http://schemas.microsoft.com/office/drawing/2014/main" id="{6EACE6AB-308D-4FE4-B19D-82BAE1839D6C}"/>
              </a:ext>
            </a:extLst>
          </p:cNvPr>
          <p:cNvSpPr/>
          <p:nvPr/>
        </p:nvSpPr>
        <p:spPr>
          <a:xfrm>
            <a:off x="153717" y="6903620"/>
            <a:ext cx="4328345"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Osmosis is the spontaneous net movement of solvent molecules through a selectively permeable membrane into a region of higher solute concentration, in the direction that tends to equalize the solute concentrations on the two sides.</a:t>
            </a:r>
          </a:p>
        </p:txBody>
      </p:sp>
      <p:sp>
        <p:nvSpPr>
          <p:cNvPr id="19" name="Rectangle 18">
            <a:extLst>
              <a:ext uri="{FF2B5EF4-FFF2-40B4-BE49-F238E27FC236}">
                <a16:creationId xmlns:a16="http://schemas.microsoft.com/office/drawing/2014/main" id="{92F666B6-1009-4B01-8523-B082FBD039F8}"/>
              </a:ext>
            </a:extLst>
          </p:cNvPr>
          <p:cNvSpPr/>
          <p:nvPr/>
        </p:nvSpPr>
        <p:spPr>
          <a:xfrm>
            <a:off x="153716" y="7858068"/>
            <a:ext cx="4319827" cy="1200329"/>
          </a:xfrm>
          <a:prstGeom prst="rect">
            <a:avLst/>
          </a:prstGeom>
          <a:ln w="28575">
            <a:solidFill>
              <a:srgbClr val="00B0F0"/>
            </a:solidFill>
            <a:prstDash val="dash"/>
          </a:ln>
        </p:spPr>
        <p:txBody>
          <a:bodyPr wrap="square">
            <a:spAutoFit/>
          </a:bodyPr>
          <a:lstStyle/>
          <a:p>
            <a:pPr algn="just"/>
            <a:r>
              <a:rPr lang="en-US" sz="1200" b="1" dirty="0"/>
              <a:t>Describe what osmosis is and the effect changing water concentration has on it’s rate</a:t>
            </a:r>
          </a:p>
          <a:p>
            <a:pPr algn="just"/>
            <a:r>
              <a:rPr lang="en-US" sz="1200" b="1" dirty="0"/>
              <a:t>________________________________________________________________________________________________________________________________________________________________________________________________________________________</a:t>
            </a:r>
            <a:endParaRPr lang="en-GB" sz="1200" b="1" dirty="0"/>
          </a:p>
        </p:txBody>
      </p:sp>
      <p:pic>
        <p:nvPicPr>
          <p:cNvPr id="22" name="Picture 21">
            <a:extLst>
              <a:ext uri="{FF2B5EF4-FFF2-40B4-BE49-F238E27FC236}">
                <a16:creationId xmlns:a16="http://schemas.microsoft.com/office/drawing/2014/main" id="{A39CCFEF-BDA7-4526-A275-88019CE7061D}"/>
              </a:ext>
            </a:extLst>
          </p:cNvPr>
          <p:cNvPicPr>
            <a:picLocks noChangeAspect="1"/>
          </p:cNvPicPr>
          <p:nvPr/>
        </p:nvPicPr>
        <p:blipFill rotWithShape="1">
          <a:blip r:embed="rId4"/>
          <a:srcRect l="10628" t="11431" r="28960" b="5050"/>
          <a:stretch/>
        </p:blipFill>
        <p:spPr>
          <a:xfrm>
            <a:off x="4477803" y="513631"/>
            <a:ext cx="2375938" cy="1847685"/>
          </a:xfrm>
          <a:prstGeom prst="rect">
            <a:avLst/>
          </a:prstGeom>
        </p:spPr>
      </p:pic>
      <p:sp>
        <p:nvSpPr>
          <p:cNvPr id="23" name="Rectangle 22">
            <a:extLst>
              <a:ext uri="{FF2B5EF4-FFF2-40B4-BE49-F238E27FC236}">
                <a16:creationId xmlns:a16="http://schemas.microsoft.com/office/drawing/2014/main" id="{2F3CFE72-B34A-4B3B-BC73-5CBF53DBC3F3}"/>
              </a:ext>
            </a:extLst>
          </p:cNvPr>
          <p:cNvSpPr/>
          <p:nvPr/>
        </p:nvSpPr>
        <p:spPr>
          <a:xfrm>
            <a:off x="3660729" y="3412145"/>
            <a:ext cx="3046958" cy="646331"/>
          </a:xfrm>
          <a:prstGeom prst="rect">
            <a:avLst/>
          </a:prstGeom>
          <a:ln w="38100">
            <a:solidFill>
              <a:srgbClr val="FFFF00"/>
            </a:solidFill>
          </a:ln>
        </p:spPr>
        <p:txBody>
          <a:bodyPr wrap="square">
            <a:spAutoFit/>
          </a:bodyPr>
          <a:lstStyle/>
          <a:p>
            <a:pPr algn="just"/>
            <a:r>
              <a:rPr lang="en-GB" sz="1200" dirty="0"/>
              <a:t>Describe facilitated diffusion:</a:t>
            </a:r>
          </a:p>
          <a:p>
            <a:pPr algn="just"/>
            <a:r>
              <a:rPr lang="en-GB" sz="1200" dirty="0"/>
              <a:t>__________________________________________________________________________</a:t>
            </a:r>
          </a:p>
        </p:txBody>
      </p:sp>
      <p:sp>
        <p:nvSpPr>
          <p:cNvPr id="24" name="Rectangle 23">
            <a:extLst>
              <a:ext uri="{FF2B5EF4-FFF2-40B4-BE49-F238E27FC236}">
                <a16:creationId xmlns:a16="http://schemas.microsoft.com/office/drawing/2014/main" id="{0E6349C0-ED91-480E-84B2-BE8DA6D73FC3}"/>
              </a:ext>
            </a:extLst>
          </p:cNvPr>
          <p:cNvSpPr/>
          <p:nvPr/>
        </p:nvSpPr>
        <p:spPr>
          <a:xfrm>
            <a:off x="2127964" y="6262109"/>
            <a:ext cx="4570436" cy="461665"/>
          </a:xfrm>
          <a:prstGeom prst="rect">
            <a:avLst/>
          </a:prstGeom>
          <a:ln w="38100">
            <a:solidFill>
              <a:srgbClr val="FFFF00"/>
            </a:solidFill>
          </a:ln>
        </p:spPr>
        <p:txBody>
          <a:bodyPr wrap="square">
            <a:spAutoFit/>
          </a:bodyPr>
          <a:lstStyle/>
          <a:p>
            <a:pPr algn="just"/>
            <a:r>
              <a:rPr lang="en-GB" sz="1200" dirty="0"/>
              <a:t>Where in the body does active transport occur?</a:t>
            </a:r>
          </a:p>
          <a:p>
            <a:pPr algn="just"/>
            <a:r>
              <a:rPr lang="en-GB" sz="1200" dirty="0"/>
              <a:t>_________________________________________________________</a:t>
            </a:r>
          </a:p>
        </p:txBody>
      </p:sp>
    </p:spTree>
    <p:extLst>
      <p:ext uri="{BB962C8B-B14F-4D97-AF65-F5344CB8AC3E}">
        <p14:creationId xmlns:p14="http://schemas.microsoft.com/office/powerpoint/2010/main" val="235875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2AE30B1A-784E-862E-927C-DA887617DABE}"/>
              </a:ext>
            </a:extLst>
          </p:cNvPr>
          <p:cNvPicPr>
            <a:picLocks noChangeAspect="1"/>
          </p:cNvPicPr>
          <p:nvPr/>
        </p:nvPicPr>
        <p:blipFill>
          <a:blip r:embed="rId14"/>
          <a:stretch>
            <a:fillRect/>
          </a:stretch>
        </p:blipFill>
        <p:spPr>
          <a:xfrm>
            <a:off x="549037" y="4896149"/>
            <a:ext cx="2426195" cy="1364735"/>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321</TotalTime>
  <Words>253</Words>
  <Application>Microsoft Office PowerPoint</Application>
  <PresentationFormat>On-screen Show (4:3)</PresentationFormat>
  <Paragraphs>25</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Movement of Molecules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Exchange in the Lungs</dc:title>
  <dc:creator>Chalky Chalk</dc:creator>
  <cp:lastModifiedBy>Mr D Chalk</cp:lastModifiedBy>
  <cp:revision>10</cp:revision>
  <dcterms:created xsi:type="dcterms:W3CDTF">2018-11-25T19:10:39Z</dcterms:created>
  <dcterms:modified xsi:type="dcterms:W3CDTF">2024-06-09T05:56:49Z</dcterms:modified>
</cp:coreProperties>
</file>