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B1F99-BB1F-41E0-8A46-243E6A5B74F0}" type="datetimeFigureOut">
              <a:rPr lang="en-GB" smtClean="0"/>
              <a:t>30/03/2024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1628-17E9-42E4-B18D-113392356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507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B1F99-BB1F-41E0-8A46-243E6A5B74F0}" type="datetimeFigureOut">
              <a:rPr lang="en-GB" smtClean="0"/>
              <a:t>30/03/2024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1628-17E9-42E4-B18D-113392356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774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B1F99-BB1F-41E0-8A46-243E6A5B74F0}" type="datetimeFigureOut">
              <a:rPr lang="en-GB" smtClean="0"/>
              <a:t>30/03/2024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1628-17E9-42E4-B18D-113392356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735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C3806-A4D1-138E-CCD2-A64950912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D094E2-3DBA-FA15-A382-286702E8AA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7A6B3-691A-D360-FDE9-139EA04B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30/03/2024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67E56-BA17-7E61-ECCF-C04D64E9B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595B0-865C-F2F0-AA69-607E85754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676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14782-2214-0FB9-9010-6FB9E5123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8EB9E-DDE6-7BD7-4EEB-4BE0E56D7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83AE6-6BB2-546A-5E59-F6F273D01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30/03/2024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39523-B108-58C5-3054-62D7B44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FA84D-655D-1388-E66F-C83C43535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491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18EB3-72D8-0836-4993-7C57FB6EE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39A238-07CD-9E15-4576-05EC63FA6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E6A7F-51C9-AF6B-09B7-B31FBAD32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30/03/2024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B3FA2-D5C2-B848-BADB-CC780131D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F5E2E-5E82-42EE-E160-DD8B5A847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056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AE188-260D-54D8-A412-0EE6AD343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F0630-5CFF-0F1B-75EB-D9F6DEC926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593D4-343C-765F-EDA8-0E8003FB4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61FC83-37CA-578C-C5BC-750C8A17B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30/03/2024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2DAE99-E483-6713-F658-46A3F33B5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3F7D47-8299-AD24-E5E2-0BD68006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511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C6DA6-ECF8-B112-9B01-304FC626F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C746B-C33A-E8CB-E16D-5DEE083E7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C988C-3A24-1206-A936-4BCF0E33F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7EA050-EFFA-DDAA-9432-B521DD6574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973A87-A7E3-61EA-6FD7-41ED1F3644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45CDD-15F1-321D-DABA-855F9D0E8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30/03/2024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CF2B17-5467-7A2D-0374-FBBA5530D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B432D2-D8E6-B90D-FFB7-B3BFBB07A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770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934C3-BE19-07EF-CD24-C0AFC2A26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BBAA46-E2CC-C3CB-AC63-2A7842E8A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30/03/2024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A5D6B9-FFD9-2338-DBCF-7597C0CED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060FA1-05CE-C058-004F-D6B78850C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484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BEE653-E4B1-7E33-1F07-C66B0BE68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30/03/2024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BBD2C3-2E1C-C03A-8CC1-0D6A20E13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5AE6A-16C1-E835-46C9-A5C2EBBC8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701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D511F-7FEF-C5D1-0AEB-72A2812E3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83DCA-59AE-7C61-F76D-09975CA44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87C19D-8614-D86A-0DD5-3E2C2B3C3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82E041-D797-2EA9-A2E5-740CF0CB7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30/03/2024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0C6F5F-5413-59BC-E04D-39A4A21BB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7751E-6B49-8301-AE48-C21EB87BD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620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B1F99-BB1F-41E0-8A46-243E6A5B74F0}" type="datetimeFigureOut">
              <a:rPr lang="en-GB" smtClean="0"/>
              <a:t>30/03/2024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1628-17E9-42E4-B18D-113392356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01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7BEF1-87A7-55D6-F0FD-A9F2458E6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0BD753-0479-9442-5D2E-EC3B23FC19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EEB3FD-EC0B-72FB-D3DD-42B4B0BC0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90F4-5286-BBCF-F95C-8A9D43558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30/03/2024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34954-CF36-EA41-454B-93C049993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9DFE9B-9E45-7867-40D2-359FED52A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6356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07E98-12D6-9643-9A13-C9196750D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DADEA6-FF64-6719-1385-F92EB5BFC9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F7A0D-FD61-301F-8216-A43412543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30/03/2024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85A97-FFED-B3F7-49FA-18B814DAB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5E520-011F-63BB-F9C6-2D7040B63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82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BFE3BC-2370-5515-E8FE-5C74F3006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58E9AB-2DEC-B9AE-D347-F413E1106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478E2-D4E6-03C6-CE5C-29F72BA2B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A4433-A435-4F16-AD0A-11C026674ABC}" type="datetimeFigureOut">
              <a:rPr lang="en-GB" smtClean="0"/>
              <a:t>30/03/2024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996A7-5574-1889-48E2-19DD62197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15E05-1198-2F2F-AB87-0BF4FADC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419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B1F99-BB1F-41E0-8A46-243E6A5B74F0}" type="datetimeFigureOut">
              <a:rPr lang="en-GB" smtClean="0"/>
              <a:t>30/03/2024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1628-17E9-42E4-B18D-113392356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814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B1F99-BB1F-41E0-8A46-243E6A5B74F0}" type="datetimeFigureOut">
              <a:rPr lang="en-GB" smtClean="0"/>
              <a:t>30/03/2024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1628-17E9-42E4-B18D-113392356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046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B1F99-BB1F-41E0-8A46-243E6A5B74F0}" type="datetimeFigureOut">
              <a:rPr lang="en-GB" smtClean="0"/>
              <a:t>30/03/2024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1628-17E9-42E4-B18D-113392356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280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B1F99-BB1F-41E0-8A46-243E6A5B74F0}" type="datetimeFigureOut">
              <a:rPr lang="en-GB" smtClean="0"/>
              <a:t>30/03/2024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1628-17E9-42E4-B18D-113392356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647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B1F99-BB1F-41E0-8A46-243E6A5B74F0}" type="datetimeFigureOut">
              <a:rPr lang="en-GB" smtClean="0"/>
              <a:t>30/03/2024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1628-17E9-42E4-B18D-113392356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27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B1F99-BB1F-41E0-8A46-243E6A5B74F0}" type="datetimeFigureOut">
              <a:rPr lang="en-GB" smtClean="0"/>
              <a:t>30/03/2024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1628-17E9-42E4-B18D-113392356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592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B1F99-BB1F-41E0-8A46-243E6A5B74F0}" type="datetimeFigureOut">
              <a:rPr lang="en-GB" smtClean="0"/>
              <a:t>30/03/2024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81628-17E9-42E4-B18D-113392356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449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B1F99-BB1F-41E0-8A46-243E6A5B74F0}" type="datetimeFigureOut">
              <a:rPr lang="en-GB" smtClean="0"/>
              <a:t>30/03/2024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81628-17E9-42E4-B18D-1133923561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991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F4ADAD-F5D7-916E-224D-A1687CCE8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B47B0-7424-AA24-776C-A87267DF2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3D866-E866-EF24-B259-C3A27BD98C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A4433-A435-4F16-AD0A-11C026674ABC}" type="datetimeFigureOut">
              <a:rPr lang="en-GB" smtClean="0"/>
              <a:t>30/03/2024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6C73B-F55B-4B4A-F149-AB31A86BDE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3F17F-014B-18EF-BFF2-FD23C107D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3347DD-AFF3-410F-9857-6D81E87CA2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44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eachlikeahero" TargetMode="External"/><Relationship Id="rId13" Type="http://schemas.openxmlformats.org/officeDocument/2006/relationships/hyperlink" Target="https://www.youtube.com/@MrChalksRevisionTips/search?query=nervous%20system" TargetMode="External"/><Relationship Id="rId3" Type="http://schemas.openxmlformats.org/officeDocument/2006/relationships/hyperlink" Target="https://www.instagram.com/teachlikeahero/" TargetMode="External"/><Relationship Id="rId7" Type="http://schemas.openxmlformats.org/officeDocument/2006/relationships/hyperlink" Target="https://www.youtube.com/channel/UCusRyTOMev92b-esEk3kVew" TargetMode="External"/><Relationship Id="rId12" Type="http://schemas.openxmlformats.org/officeDocument/2006/relationships/hyperlink" Target="https://www.tes.com/teaching-resource/resource-12944573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interest.co.uk/isany1coming4an/" TargetMode="External"/><Relationship Id="rId11" Type="http://schemas.openxmlformats.org/officeDocument/2006/relationships/hyperlink" Target="https://www.teacherspayteachers.com/Product/AP-Biology-Structure-Function-of-the-Nervous-System-Bundle-11072981" TargetMode="External"/><Relationship Id="rId5" Type="http://schemas.openxmlformats.org/officeDocument/2006/relationships/hyperlink" Target="https://twitter.com/teacherchalky1" TargetMode="External"/><Relationship Id="rId10" Type="http://schemas.openxmlformats.org/officeDocument/2006/relationships/image" Target="../media/image26.png"/><Relationship Id="rId4" Type="http://schemas.openxmlformats.org/officeDocument/2006/relationships/image" Target="../media/image25.jpeg"/><Relationship Id="rId9" Type="http://schemas.openxmlformats.org/officeDocument/2006/relationships/hyperlink" Target="https://mailchi.mp/b9218a58e7d3/subscribe-to-our-newsletter-to-keep-up-to-date-with-all-our-teaching-cpd-updates" TargetMode="External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66007250-39AD-45A2-A2BB-9EAF6F48EF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61" r="23918" b="23701"/>
          <a:stretch/>
        </p:blipFill>
        <p:spPr>
          <a:xfrm>
            <a:off x="2042580" y="4314375"/>
            <a:ext cx="2500609" cy="222564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0171421-8838-41C5-8AF0-09C7F26C3A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92" r="23855"/>
          <a:stretch/>
        </p:blipFill>
        <p:spPr>
          <a:xfrm>
            <a:off x="6574015" y="500323"/>
            <a:ext cx="2569985" cy="264509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58F1AD-5C8E-4E8B-977D-D04E88DD4CF2}"/>
              </a:ext>
            </a:extLst>
          </p:cNvPr>
          <p:cNvSpPr/>
          <p:nvPr/>
        </p:nvSpPr>
        <p:spPr>
          <a:xfrm>
            <a:off x="64212" y="401963"/>
            <a:ext cx="4355387" cy="912487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500543-BF42-4620-AD99-626F3D8B4B8C}"/>
              </a:ext>
            </a:extLst>
          </p:cNvPr>
          <p:cNvCxnSpPr>
            <a:cxnSpLocks/>
          </p:cNvCxnSpPr>
          <p:nvPr/>
        </p:nvCxnSpPr>
        <p:spPr>
          <a:xfrm>
            <a:off x="4572000" y="0"/>
            <a:ext cx="0" cy="685800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6D5369-72C6-4A36-BF5A-C1B914EC8EF0}"/>
              </a:ext>
            </a:extLst>
          </p:cNvPr>
          <p:cNvCxnSpPr>
            <a:cxnSpLocks/>
          </p:cNvCxnSpPr>
          <p:nvPr/>
        </p:nvCxnSpPr>
        <p:spPr>
          <a:xfrm flipH="1">
            <a:off x="0" y="342900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D7AE605-EB14-4BF5-B870-2264E4CC9F99}"/>
              </a:ext>
            </a:extLst>
          </p:cNvPr>
          <p:cNvSpPr/>
          <p:nvPr/>
        </p:nvSpPr>
        <p:spPr>
          <a:xfrm>
            <a:off x="0" y="0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/>
              <a:t>Describe the general structure of nerve cells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AAF625-0FD3-4A0A-9CF1-C8021A7364D1}"/>
              </a:ext>
            </a:extLst>
          </p:cNvPr>
          <p:cNvSpPr/>
          <p:nvPr/>
        </p:nvSpPr>
        <p:spPr>
          <a:xfrm>
            <a:off x="0" y="3452297"/>
            <a:ext cx="4419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/>
              <a:t>Describe how a generator potential is produced in the end of a nerve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65EC96-CC6E-4988-9D52-543DBDBFD867}"/>
              </a:ext>
            </a:extLst>
          </p:cNvPr>
          <p:cNvSpPr/>
          <p:nvPr/>
        </p:nvSpPr>
        <p:spPr>
          <a:xfrm>
            <a:off x="4572000" y="-1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/>
              <a:t>Describe the Pacinian corpuscles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A7B255-AD09-420E-953B-21AABE10B3AD}"/>
              </a:ext>
            </a:extLst>
          </p:cNvPr>
          <p:cNvSpPr/>
          <p:nvPr/>
        </p:nvSpPr>
        <p:spPr>
          <a:xfrm>
            <a:off x="4561840" y="3452297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/>
              <a:t>Describe how a resting potential is maintained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B58B38-46D9-4208-88EA-A327C6197326}"/>
              </a:ext>
            </a:extLst>
          </p:cNvPr>
          <p:cNvSpPr txBox="1"/>
          <p:nvPr/>
        </p:nvSpPr>
        <p:spPr>
          <a:xfrm>
            <a:off x="235662" y="401963"/>
            <a:ext cx="4183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Key information to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The general structure of a nerve cell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How nerve cells are adapted to their job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List the different types of nerve cell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ABF8F78-6208-4DA7-BA7A-C615C8F76270}"/>
              </a:ext>
            </a:extLst>
          </p:cNvPr>
          <p:cNvSpPr/>
          <p:nvPr/>
        </p:nvSpPr>
        <p:spPr>
          <a:xfrm>
            <a:off x="4644946" y="500323"/>
            <a:ext cx="1929070" cy="230832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72AA04-1B56-4D1D-8D9B-34A07AC7FE73}"/>
              </a:ext>
            </a:extLst>
          </p:cNvPr>
          <p:cNvSpPr txBox="1"/>
          <p:nvPr/>
        </p:nvSpPr>
        <p:spPr>
          <a:xfrm>
            <a:off x="4685576" y="602865"/>
            <a:ext cx="1888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Key information to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is the Pacinian corpuscle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is the function of  Pacinian corpuscles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role is played by the many layers of connective tissue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In what sort of cells do we find them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b="1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DBB49F6-70F2-401A-956F-7E2685650D18}"/>
              </a:ext>
            </a:extLst>
          </p:cNvPr>
          <p:cNvSpPr/>
          <p:nvPr/>
        </p:nvSpPr>
        <p:spPr>
          <a:xfrm>
            <a:off x="68808" y="4314375"/>
            <a:ext cx="1883097" cy="2011909"/>
          </a:xfrm>
          <a:prstGeom prst="roundRect">
            <a:avLst>
              <a:gd name="adj" fmla="val 7990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ED58CE-5057-44C3-BE18-1DF1C0847DA2}"/>
              </a:ext>
            </a:extLst>
          </p:cNvPr>
          <p:cNvSpPr txBox="1"/>
          <p:nvPr/>
        </p:nvSpPr>
        <p:spPr>
          <a:xfrm>
            <a:off x="200937" y="4385874"/>
            <a:ext cx="1750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Key information to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effect does pressure have on stretch mediated channels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ions move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How does the movement of ions cause depolarisation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9C9961D-E242-425D-ADBB-810301D19753}"/>
              </a:ext>
            </a:extLst>
          </p:cNvPr>
          <p:cNvSpPr/>
          <p:nvPr/>
        </p:nvSpPr>
        <p:spPr>
          <a:xfrm>
            <a:off x="4666779" y="3917107"/>
            <a:ext cx="1977656" cy="2372828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1D22B6-BC3E-4F64-8516-855972CFE8A6}"/>
              </a:ext>
            </a:extLst>
          </p:cNvPr>
          <p:cNvSpPr txBox="1"/>
          <p:nvPr/>
        </p:nvSpPr>
        <p:spPr>
          <a:xfrm>
            <a:off x="4780097" y="3917107"/>
            <a:ext cx="16878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Key information to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is the function of the sodium ion pump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Which ion channels remain open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happens to the concentration of ions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is the resting potential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B81CD9E-8370-4BFE-81C5-3F735203AA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66" r="63926" b="22868"/>
          <a:stretch/>
        </p:blipFill>
        <p:spPr>
          <a:xfrm>
            <a:off x="7166344" y="3850436"/>
            <a:ext cx="1977656" cy="300986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A723FD1-CE50-44BF-AF03-479EF50AFF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92" t="47443" r="5552"/>
          <a:stretch/>
        </p:blipFill>
        <p:spPr>
          <a:xfrm>
            <a:off x="155527" y="1435997"/>
            <a:ext cx="4199860" cy="184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01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resting and action potential">
            <a:extLst>
              <a:ext uri="{FF2B5EF4-FFF2-40B4-BE49-F238E27FC236}">
                <a16:creationId xmlns:a16="http://schemas.microsoft.com/office/drawing/2014/main" id="{CC04CD07-F2FB-4EED-8676-EB5FE63F6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620" y="866362"/>
            <a:ext cx="2551694" cy="207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69D5CF8-21AA-4447-9042-F3D574FF58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59" t="8012" r="52715" b="8834"/>
          <a:stretch/>
        </p:blipFill>
        <p:spPr>
          <a:xfrm>
            <a:off x="6715172" y="307776"/>
            <a:ext cx="2430758" cy="312122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58F1AD-5C8E-4E8B-977D-D04E88DD4CF2}"/>
              </a:ext>
            </a:extLst>
          </p:cNvPr>
          <p:cNvSpPr/>
          <p:nvPr/>
        </p:nvSpPr>
        <p:spPr>
          <a:xfrm>
            <a:off x="84810" y="635978"/>
            <a:ext cx="1793724" cy="2303907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500543-BF42-4620-AD99-626F3D8B4B8C}"/>
              </a:ext>
            </a:extLst>
          </p:cNvPr>
          <p:cNvCxnSpPr>
            <a:cxnSpLocks/>
          </p:cNvCxnSpPr>
          <p:nvPr/>
        </p:nvCxnSpPr>
        <p:spPr>
          <a:xfrm>
            <a:off x="4572000" y="0"/>
            <a:ext cx="0" cy="685800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6D5369-72C6-4A36-BF5A-C1B914EC8EF0}"/>
              </a:ext>
            </a:extLst>
          </p:cNvPr>
          <p:cNvCxnSpPr>
            <a:cxnSpLocks/>
          </p:cNvCxnSpPr>
          <p:nvPr/>
        </p:nvCxnSpPr>
        <p:spPr>
          <a:xfrm flipH="1">
            <a:off x="0" y="342900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D7AE605-EB14-4BF5-B870-2264E4CC9F99}"/>
              </a:ext>
            </a:extLst>
          </p:cNvPr>
          <p:cNvSpPr/>
          <p:nvPr/>
        </p:nvSpPr>
        <p:spPr>
          <a:xfrm>
            <a:off x="0" y="0"/>
            <a:ext cx="4419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GB" sz="1400" b="1" dirty="0"/>
              <a:t>What is the difference between the resting and action potential?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AAF625-0FD3-4A0A-9CF1-C8021A7364D1}"/>
              </a:ext>
            </a:extLst>
          </p:cNvPr>
          <p:cNvSpPr/>
          <p:nvPr/>
        </p:nvSpPr>
        <p:spPr>
          <a:xfrm>
            <a:off x="0" y="3452297"/>
            <a:ext cx="4419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GB" sz="1400" b="1" dirty="0"/>
              <a:t>Describe the process of an action potential using the diagram above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65EC96-CC6E-4988-9D52-543DBDBFD867}"/>
              </a:ext>
            </a:extLst>
          </p:cNvPr>
          <p:cNvSpPr/>
          <p:nvPr/>
        </p:nvSpPr>
        <p:spPr>
          <a:xfrm>
            <a:off x="4572000" y="-1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GB" sz="1400" b="1" dirty="0"/>
              <a:t>Describe what happens when a nerve cell is stimulated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A7B255-AD09-420E-953B-21AABE10B3AD}"/>
              </a:ext>
            </a:extLst>
          </p:cNvPr>
          <p:cNvSpPr/>
          <p:nvPr/>
        </p:nvSpPr>
        <p:spPr>
          <a:xfrm>
            <a:off x="4561840" y="3452297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/>
              <a:t>Describe saltatory conduction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B58B38-46D9-4208-88EA-A327C6197326}"/>
              </a:ext>
            </a:extLst>
          </p:cNvPr>
          <p:cNvSpPr txBox="1"/>
          <p:nvPr/>
        </p:nvSpPr>
        <p:spPr>
          <a:xfrm>
            <a:off x="112915" y="774248"/>
            <a:ext cx="16470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Key information to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is a resting potential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is an action potential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How does the charge on the membrane change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ABF8F78-6208-4DA7-BA7A-C615C8F76270}"/>
              </a:ext>
            </a:extLst>
          </p:cNvPr>
          <p:cNvSpPr/>
          <p:nvPr/>
        </p:nvSpPr>
        <p:spPr>
          <a:xfrm>
            <a:off x="4644946" y="661811"/>
            <a:ext cx="1720066" cy="2278074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72AA04-1B56-4D1D-8D9B-34A07AC7FE73}"/>
              </a:ext>
            </a:extLst>
          </p:cNvPr>
          <p:cNvSpPr txBox="1"/>
          <p:nvPr/>
        </p:nvSpPr>
        <p:spPr>
          <a:xfrm>
            <a:off x="4679301" y="818207"/>
            <a:ext cx="16866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Key information to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happens when the sodium channel closes?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How does the concentration of ions change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effect does that have on charge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b="1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DBB49F6-70F2-401A-956F-7E2685650D18}"/>
              </a:ext>
            </a:extLst>
          </p:cNvPr>
          <p:cNvSpPr/>
          <p:nvPr/>
        </p:nvSpPr>
        <p:spPr>
          <a:xfrm>
            <a:off x="32107" y="4167963"/>
            <a:ext cx="1850979" cy="2328530"/>
          </a:xfrm>
          <a:prstGeom prst="roundRect">
            <a:avLst>
              <a:gd name="adj" fmla="val 7990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ED58CE-5057-44C3-BE18-1DF1C0847DA2}"/>
              </a:ext>
            </a:extLst>
          </p:cNvPr>
          <p:cNvSpPr txBox="1"/>
          <p:nvPr/>
        </p:nvSpPr>
        <p:spPr>
          <a:xfrm>
            <a:off x="64213" y="4280721"/>
            <a:ext cx="181432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Key information to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is the resting potential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is the threshold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is depolarisation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is repolarisation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is the action potential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is the refractory period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9C9961D-E242-425D-ADBB-810301D19753}"/>
              </a:ext>
            </a:extLst>
          </p:cNvPr>
          <p:cNvSpPr/>
          <p:nvPr/>
        </p:nvSpPr>
        <p:spPr>
          <a:xfrm>
            <a:off x="4644946" y="3895947"/>
            <a:ext cx="1850979" cy="209098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1D22B6-BC3E-4F64-8516-855972CFE8A6}"/>
              </a:ext>
            </a:extLst>
          </p:cNvPr>
          <p:cNvSpPr txBox="1"/>
          <p:nvPr/>
        </p:nvSpPr>
        <p:spPr>
          <a:xfrm>
            <a:off x="4808702" y="3914586"/>
            <a:ext cx="16346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Key information to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is saltatory conduction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is a node of </a:t>
            </a:r>
            <a:r>
              <a:rPr lang="en-GB" sz="1200" b="1" dirty="0" err="1"/>
              <a:t>ranvier</a:t>
            </a:r>
            <a:endParaRPr lang="en-GB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How does saltatory conduction speed up nervous impulses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BE2258-DB28-4DEA-A336-3DBA9AB51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7710" y="3964107"/>
            <a:ext cx="2571345" cy="25323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4E57A8E-8D73-48D1-A73D-219404C4FF79}"/>
              </a:ext>
            </a:extLst>
          </p:cNvPr>
          <p:cNvSpPr/>
          <p:nvPr/>
        </p:nvSpPr>
        <p:spPr>
          <a:xfrm>
            <a:off x="8963941" y="337524"/>
            <a:ext cx="180060" cy="2602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Image result for saltatory conduction">
            <a:extLst>
              <a:ext uri="{FF2B5EF4-FFF2-40B4-BE49-F238E27FC236}">
                <a16:creationId xmlns:a16="http://schemas.microsoft.com/office/drawing/2014/main" id="{0D374AB8-6726-4F60-84BB-865FEBBDA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086" y="4369981"/>
            <a:ext cx="2493978" cy="148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130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58F1AD-5C8E-4E8B-977D-D04E88DD4CF2}"/>
              </a:ext>
            </a:extLst>
          </p:cNvPr>
          <p:cNvSpPr/>
          <p:nvPr/>
        </p:nvSpPr>
        <p:spPr>
          <a:xfrm>
            <a:off x="64212" y="401963"/>
            <a:ext cx="4355387" cy="101566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500543-BF42-4620-AD99-626F3D8B4B8C}"/>
              </a:ext>
            </a:extLst>
          </p:cNvPr>
          <p:cNvCxnSpPr>
            <a:cxnSpLocks/>
          </p:cNvCxnSpPr>
          <p:nvPr/>
        </p:nvCxnSpPr>
        <p:spPr>
          <a:xfrm>
            <a:off x="4572000" y="0"/>
            <a:ext cx="0" cy="685800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6D5369-72C6-4A36-BF5A-C1B914EC8EF0}"/>
              </a:ext>
            </a:extLst>
          </p:cNvPr>
          <p:cNvCxnSpPr>
            <a:cxnSpLocks/>
          </p:cNvCxnSpPr>
          <p:nvPr/>
        </p:nvCxnSpPr>
        <p:spPr>
          <a:xfrm flipH="1">
            <a:off x="0" y="342900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D7AE605-EB14-4BF5-B870-2264E4CC9F99}"/>
              </a:ext>
            </a:extLst>
          </p:cNvPr>
          <p:cNvSpPr/>
          <p:nvPr/>
        </p:nvSpPr>
        <p:spPr>
          <a:xfrm>
            <a:off x="0" y="0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GB" sz="1400" b="1" dirty="0"/>
              <a:t>Describe in detail how an action potential is propagated</a:t>
            </a:r>
            <a:endParaRPr lang="en-US" sz="14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AAF625-0FD3-4A0A-9CF1-C8021A7364D1}"/>
              </a:ext>
            </a:extLst>
          </p:cNvPr>
          <p:cNvSpPr/>
          <p:nvPr/>
        </p:nvSpPr>
        <p:spPr>
          <a:xfrm>
            <a:off x="0" y="3452297"/>
            <a:ext cx="4419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GB" sz="1400" b="1" dirty="0"/>
              <a:t>Explain the role of acetylcholine in the transmission of nerve impulses: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65EC96-CC6E-4988-9D52-543DBDBFD867}"/>
              </a:ext>
            </a:extLst>
          </p:cNvPr>
          <p:cNvSpPr/>
          <p:nvPr/>
        </p:nvSpPr>
        <p:spPr>
          <a:xfrm>
            <a:off x="4572000" y="-1"/>
            <a:ext cx="4419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GB" sz="1400" b="1" dirty="0"/>
              <a:t>Explain the role of the all or nothing principle on the transmission of nerve impulses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A7B255-AD09-420E-953B-21AABE10B3AD}"/>
              </a:ext>
            </a:extLst>
          </p:cNvPr>
          <p:cNvSpPr/>
          <p:nvPr/>
        </p:nvSpPr>
        <p:spPr>
          <a:xfrm>
            <a:off x="4561840" y="3452297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/>
              <a:t>Describe what happens at the synapse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B58B38-46D9-4208-88EA-A327C6197326}"/>
              </a:ext>
            </a:extLst>
          </p:cNvPr>
          <p:cNvSpPr txBox="1"/>
          <p:nvPr/>
        </p:nvSpPr>
        <p:spPr>
          <a:xfrm>
            <a:off x="235662" y="401963"/>
            <a:ext cx="41839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Key information to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happens to the sodium channels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happens to the potassium channels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Describe how the depolarisation travels along the neural membrane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ABF8F78-6208-4DA7-BA7A-C615C8F76270}"/>
              </a:ext>
            </a:extLst>
          </p:cNvPr>
          <p:cNvSpPr/>
          <p:nvPr/>
        </p:nvSpPr>
        <p:spPr>
          <a:xfrm>
            <a:off x="4644946" y="914400"/>
            <a:ext cx="1720066" cy="1754326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72AA04-1B56-4D1D-8D9B-34A07AC7FE73}"/>
              </a:ext>
            </a:extLst>
          </p:cNvPr>
          <p:cNvSpPr txBox="1"/>
          <p:nvPr/>
        </p:nvSpPr>
        <p:spPr>
          <a:xfrm>
            <a:off x="4678337" y="995225"/>
            <a:ext cx="16866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Key information to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is the threshold level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How is an action potential produced when the threshold level is exceeded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b="1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DBB49F6-70F2-401A-956F-7E2685650D18}"/>
              </a:ext>
            </a:extLst>
          </p:cNvPr>
          <p:cNvSpPr/>
          <p:nvPr/>
        </p:nvSpPr>
        <p:spPr>
          <a:xfrm>
            <a:off x="130995" y="4392146"/>
            <a:ext cx="1760890" cy="1384995"/>
          </a:xfrm>
          <a:prstGeom prst="roundRect">
            <a:avLst>
              <a:gd name="adj" fmla="val 7990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ED58CE-5057-44C3-BE18-1DF1C0847DA2}"/>
              </a:ext>
            </a:extLst>
          </p:cNvPr>
          <p:cNvSpPr txBox="1"/>
          <p:nvPr/>
        </p:nvSpPr>
        <p:spPr>
          <a:xfrm>
            <a:off x="130995" y="4392146"/>
            <a:ext cx="17608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Key information to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is acetylcholine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effect does it have on the post synaptic membrane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How is it re-</a:t>
            </a:r>
            <a:r>
              <a:rPr lang="en-GB" sz="1200" b="1" dirty="0" err="1"/>
              <a:t>uptaken</a:t>
            </a:r>
            <a:r>
              <a:rPr lang="en-GB" sz="1200" b="1" dirty="0"/>
              <a:t>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9C9961D-E242-425D-ADBB-810301D19753}"/>
              </a:ext>
            </a:extLst>
          </p:cNvPr>
          <p:cNvSpPr/>
          <p:nvPr/>
        </p:nvSpPr>
        <p:spPr>
          <a:xfrm>
            <a:off x="4666779" y="3917107"/>
            <a:ext cx="1698233" cy="2573348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1D22B6-BC3E-4F64-8516-855972CFE8A6}"/>
              </a:ext>
            </a:extLst>
          </p:cNvPr>
          <p:cNvSpPr txBox="1"/>
          <p:nvPr/>
        </p:nvSpPr>
        <p:spPr>
          <a:xfrm>
            <a:off x="4780097" y="3917107"/>
            <a:ext cx="158491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Key information to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happens to the neuronal membrane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role is played by calcium 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How is neurotransmitter released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happens at the post synaptic membrane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8EA537-64CB-4410-85E9-B056B63A1C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066" b="43038"/>
          <a:stretch/>
        </p:blipFill>
        <p:spPr>
          <a:xfrm>
            <a:off x="130995" y="1728820"/>
            <a:ext cx="4282069" cy="15965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8710B7-37ED-4C5E-990B-5F3462B74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66" r="23392"/>
          <a:stretch/>
        </p:blipFill>
        <p:spPr>
          <a:xfrm>
            <a:off x="6444548" y="4062611"/>
            <a:ext cx="2699452" cy="2427843"/>
          </a:xfrm>
          <a:prstGeom prst="rect">
            <a:avLst/>
          </a:prstGeom>
        </p:spPr>
      </p:pic>
      <p:pic>
        <p:nvPicPr>
          <p:cNvPr id="3074" name="Picture 2" descr="Image result for all or nothing principle">
            <a:extLst>
              <a:ext uri="{FF2B5EF4-FFF2-40B4-BE49-F238E27FC236}">
                <a16:creationId xmlns:a16="http://schemas.microsoft.com/office/drawing/2014/main" id="{7CD6BC7D-6C06-4176-A1F9-1ADE49110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548" y="1211876"/>
            <a:ext cx="2699453" cy="149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acetylcholine">
            <a:extLst>
              <a:ext uri="{FF2B5EF4-FFF2-40B4-BE49-F238E27FC236}">
                <a16:creationId xmlns:a16="http://schemas.microsoft.com/office/drawing/2014/main" id="{5AE7A5DD-7ED3-4590-8EC7-5FE2EBCCD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966" y="4288474"/>
            <a:ext cx="2321633" cy="234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982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41E78F95-AA74-4356-988E-24C9887CA6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633"/>
          <a:stretch/>
        </p:blipFill>
        <p:spPr>
          <a:xfrm>
            <a:off x="7245517" y="597648"/>
            <a:ext cx="1898483" cy="271264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046A28D-D6C1-48D4-A39F-6B37F1CD3A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60" r="59678"/>
          <a:stretch/>
        </p:blipFill>
        <p:spPr>
          <a:xfrm>
            <a:off x="2599371" y="598663"/>
            <a:ext cx="1810069" cy="290395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58F1AD-5C8E-4E8B-977D-D04E88DD4CF2}"/>
              </a:ext>
            </a:extLst>
          </p:cNvPr>
          <p:cNvSpPr/>
          <p:nvPr/>
        </p:nvSpPr>
        <p:spPr>
          <a:xfrm>
            <a:off x="160437" y="914400"/>
            <a:ext cx="1810069" cy="2130523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500543-BF42-4620-AD99-626F3D8B4B8C}"/>
              </a:ext>
            </a:extLst>
          </p:cNvPr>
          <p:cNvCxnSpPr>
            <a:cxnSpLocks/>
          </p:cNvCxnSpPr>
          <p:nvPr/>
        </p:nvCxnSpPr>
        <p:spPr>
          <a:xfrm>
            <a:off x="4572000" y="0"/>
            <a:ext cx="0" cy="685800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6D5369-72C6-4A36-BF5A-C1B914EC8EF0}"/>
              </a:ext>
            </a:extLst>
          </p:cNvPr>
          <p:cNvCxnSpPr>
            <a:cxnSpLocks/>
          </p:cNvCxnSpPr>
          <p:nvPr/>
        </p:nvCxnSpPr>
        <p:spPr>
          <a:xfrm flipH="1">
            <a:off x="0" y="342900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D7AE605-EB14-4BF5-B870-2264E4CC9F99}"/>
              </a:ext>
            </a:extLst>
          </p:cNvPr>
          <p:cNvSpPr/>
          <p:nvPr/>
        </p:nvSpPr>
        <p:spPr>
          <a:xfrm>
            <a:off x="0" y="0"/>
            <a:ext cx="4419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GB" sz="1400" b="1" dirty="0"/>
              <a:t>Describe the process of spatial summation in the transmission of nervous impulses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AAF625-0FD3-4A0A-9CF1-C8021A7364D1}"/>
              </a:ext>
            </a:extLst>
          </p:cNvPr>
          <p:cNvSpPr/>
          <p:nvPr/>
        </p:nvSpPr>
        <p:spPr>
          <a:xfrm>
            <a:off x="0" y="3452297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/>
              <a:t>Describe </a:t>
            </a:r>
            <a:r>
              <a:rPr lang="en-GB" sz="1400" b="1" dirty="0"/>
              <a:t>autonomic nervous system </a:t>
            </a:r>
            <a:endParaRPr lang="en-US" sz="14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65EC96-CC6E-4988-9D52-543DBDBFD867}"/>
              </a:ext>
            </a:extLst>
          </p:cNvPr>
          <p:cNvSpPr/>
          <p:nvPr/>
        </p:nvSpPr>
        <p:spPr>
          <a:xfrm>
            <a:off x="4572000" y="-1"/>
            <a:ext cx="4419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GB" sz="1400" b="1" dirty="0"/>
              <a:t>Describe the process of temporal summation in the transmission of nervous impulses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A7B255-AD09-420E-953B-21AABE10B3AD}"/>
              </a:ext>
            </a:extLst>
          </p:cNvPr>
          <p:cNvSpPr/>
          <p:nvPr/>
        </p:nvSpPr>
        <p:spPr>
          <a:xfrm>
            <a:off x="4561840" y="3452297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/>
              <a:t>Describe </a:t>
            </a:r>
            <a:r>
              <a:rPr lang="en-GB" sz="1400" b="1" dirty="0"/>
              <a:t>The somatic system </a:t>
            </a:r>
            <a:endParaRPr lang="en-US" sz="1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B58B38-46D9-4208-88EA-A327C6197326}"/>
              </a:ext>
            </a:extLst>
          </p:cNvPr>
          <p:cNvSpPr txBox="1"/>
          <p:nvPr/>
        </p:nvSpPr>
        <p:spPr>
          <a:xfrm>
            <a:off x="192126" y="1018262"/>
            <a:ext cx="17844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Key information to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Summarise what spatial summation 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How many nerve cells are involved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 What is required for a action potential to be generated in the post synaptic neurone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ABF8F78-6208-4DA7-BA7A-C615C8F76270}"/>
              </a:ext>
            </a:extLst>
          </p:cNvPr>
          <p:cNvSpPr/>
          <p:nvPr/>
        </p:nvSpPr>
        <p:spPr>
          <a:xfrm>
            <a:off x="4644946" y="741263"/>
            <a:ext cx="1720066" cy="2303660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72AA04-1B56-4D1D-8D9B-34A07AC7FE73}"/>
              </a:ext>
            </a:extLst>
          </p:cNvPr>
          <p:cNvSpPr txBox="1"/>
          <p:nvPr/>
        </p:nvSpPr>
        <p:spPr>
          <a:xfrm>
            <a:off x="4780097" y="741263"/>
            <a:ext cx="168667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Key information to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Summarise what temporal summation 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How many nerve cells are involved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 What is required for a action potential to be generated in the post synaptic neurone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b="1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DBB49F6-70F2-401A-956F-7E2685650D18}"/>
              </a:ext>
            </a:extLst>
          </p:cNvPr>
          <p:cNvSpPr/>
          <p:nvPr/>
        </p:nvSpPr>
        <p:spPr>
          <a:xfrm>
            <a:off x="160436" y="4283092"/>
            <a:ext cx="1606489" cy="1853986"/>
          </a:xfrm>
          <a:prstGeom prst="roundRect">
            <a:avLst>
              <a:gd name="adj" fmla="val 7990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ED58CE-5057-44C3-BE18-1DF1C0847DA2}"/>
              </a:ext>
            </a:extLst>
          </p:cNvPr>
          <p:cNvSpPr txBox="1"/>
          <p:nvPr/>
        </p:nvSpPr>
        <p:spPr>
          <a:xfrm>
            <a:off x="160436" y="4382751"/>
            <a:ext cx="17486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Key information to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is the autonomic nervous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are the functions of the autonomic nervous system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9C9961D-E242-425D-ADBB-810301D19753}"/>
              </a:ext>
            </a:extLst>
          </p:cNvPr>
          <p:cNvSpPr/>
          <p:nvPr/>
        </p:nvSpPr>
        <p:spPr>
          <a:xfrm>
            <a:off x="4685870" y="4414867"/>
            <a:ext cx="1606489" cy="1754326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1D22B6-BC3E-4F64-8516-855972CFE8A6}"/>
              </a:ext>
            </a:extLst>
          </p:cNvPr>
          <p:cNvSpPr txBox="1"/>
          <p:nvPr/>
        </p:nvSpPr>
        <p:spPr>
          <a:xfrm>
            <a:off x="4780097" y="4426144"/>
            <a:ext cx="14556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Key information to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is the somatic nervous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are the functions of the somatic nervous system</a:t>
            </a:r>
          </a:p>
        </p:txBody>
      </p:sp>
      <p:pic>
        <p:nvPicPr>
          <p:cNvPr id="4100" name="Picture 4" descr="Image result for autonomic nervous system diagram">
            <a:extLst>
              <a:ext uri="{FF2B5EF4-FFF2-40B4-BE49-F238E27FC236}">
                <a16:creationId xmlns:a16="http://schemas.microsoft.com/office/drawing/2014/main" id="{D436B581-9232-49C8-ACDC-3EFDEB389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414" y="4283091"/>
            <a:ext cx="2543810" cy="195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somatic nervous system">
            <a:extLst>
              <a:ext uri="{FF2B5EF4-FFF2-40B4-BE49-F238E27FC236}">
                <a16:creationId xmlns:a16="http://schemas.microsoft.com/office/drawing/2014/main" id="{C357EF8A-9041-4DC9-A171-0771AAEBD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018" y="4167448"/>
            <a:ext cx="2794982" cy="234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006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791DBC-F0A7-40AB-8763-CAAE22A077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03" t="10559" r="11370" b="20003"/>
          <a:stretch/>
        </p:blipFill>
        <p:spPr>
          <a:xfrm>
            <a:off x="409225" y="4835594"/>
            <a:ext cx="3502202" cy="1993247"/>
          </a:xfrm>
          <a:prstGeom prst="rect">
            <a:avLst/>
          </a:prstGeom>
        </p:spPr>
      </p:pic>
      <p:pic>
        <p:nvPicPr>
          <p:cNvPr id="23" name="Picture 22" descr="Image result for brain diagram">
            <a:extLst>
              <a:ext uri="{FF2B5EF4-FFF2-40B4-BE49-F238E27FC236}">
                <a16:creationId xmlns:a16="http://schemas.microsoft.com/office/drawing/2014/main" id="{EB063E89-826B-4E0F-836B-B9695A4B8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09" y="1280575"/>
            <a:ext cx="2950023" cy="210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58F1AD-5C8E-4E8B-977D-D04E88DD4CF2}"/>
              </a:ext>
            </a:extLst>
          </p:cNvPr>
          <p:cNvSpPr/>
          <p:nvPr/>
        </p:nvSpPr>
        <p:spPr>
          <a:xfrm>
            <a:off x="64212" y="401963"/>
            <a:ext cx="4355387" cy="912487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500543-BF42-4620-AD99-626F3D8B4B8C}"/>
              </a:ext>
            </a:extLst>
          </p:cNvPr>
          <p:cNvCxnSpPr>
            <a:cxnSpLocks/>
          </p:cNvCxnSpPr>
          <p:nvPr/>
        </p:nvCxnSpPr>
        <p:spPr>
          <a:xfrm>
            <a:off x="4572000" y="0"/>
            <a:ext cx="0" cy="685800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6D5369-72C6-4A36-BF5A-C1B914EC8EF0}"/>
              </a:ext>
            </a:extLst>
          </p:cNvPr>
          <p:cNvCxnSpPr>
            <a:cxnSpLocks/>
          </p:cNvCxnSpPr>
          <p:nvPr/>
        </p:nvCxnSpPr>
        <p:spPr>
          <a:xfrm flipH="1">
            <a:off x="0" y="342900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D7AE605-EB14-4BF5-B870-2264E4CC9F99}"/>
              </a:ext>
            </a:extLst>
          </p:cNvPr>
          <p:cNvSpPr/>
          <p:nvPr/>
        </p:nvSpPr>
        <p:spPr>
          <a:xfrm>
            <a:off x="0" y="0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/>
              <a:t>Describe the structure of the brain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AAF625-0FD3-4A0A-9CF1-C8021A7364D1}"/>
              </a:ext>
            </a:extLst>
          </p:cNvPr>
          <p:cNvSpPr/>
          <p:nvPr/>
        </p:nvSpPr>
        <p:spPr>
          <a:xfrm>
            <a:off x="0" y="3452297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GB" sz="1400" b="1" dirty="0"/>
              <a:t>Describe the knee jerk reflex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65EC96-CC6E-4988-9D52-543DBDBFD867}"/>
              </a:ext>
            </a:extLst>
          </p:cNvPr>
          <p:cNvSpPr/>
          <p:nvPr/>
        </p:nvSpPr>
        <p:spPr>
          <a:xfrm>
            <a:off x="4572000" y="-1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GB" sz="1400" b="1" dirty="0"/>
              <a:t>Describe the blink reflex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A7B255-AD09-420E-953B-21AABE10B3AD}"/>
              </a:ext>
            </a:extLst>
          </p:cNvPr>
          <p:cNvSpPr/>
          <p:nvPr/>
        </p:nvSpPr>
        <p:spPr>
          <a:xfrm>
            <a:off x="4561840" y="3452297"/>
            <a:ext cx="4419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GB" sz="1400" b="1" dirty="0"/>
              <a:t>Describe the process that lead to the release of acetylcholine into the neuromuscular junction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B58B38-46D9-4208-88EA-A327C6197326}"/>
              </a:ext>
            </a:extLst>
          </p:cNvPr>
          <p:cNvSpPr txBox="1"/>
          <p:nvPr/>
        </p:nvSpPr>
        <p:spPr>
          <a:xfrm>
            <a:off x="235662" y="401963"/>
            <a:ext cx="4183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Key information to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is the general function of the brain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are the different areas of the brain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does each part of the brain do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ABF8F78-6208-4DA7-BA7A-C615C8F76270}"/>
              </a:ext>
            </a:extLst>
          </p:cNvPr>
          <p:cNvSpPr/>
          <p:nvPr/>
        </p:nvSpPr>
        <p:spPr>
          <a:xfrm>
            <a:off x="4644946" y="914400"/>
            <a:ext cx="1720066" cy="1754326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72AA04-1B56-4D1D-8D9B-34A07AC7FE73}"/>
              </a:ext>
            </a:extLst>
          </p:cNvPr>
          <p:cNvSpPr txBox="1"/>
          <p:nvPr/>
        </p:nvSpPr>
        <p:spPr>
          <a:xfrm>
            <a:off x="4678337" y="995225"/>
            <a:ext cx="16866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Key information to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What is a blink reflex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What is the stimulus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How does the nerve impulse travel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What happens at the effector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b="1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DBB49F6-70F2-401A-956F-7E2685650D18}"/>
              </a:ext>
            </a:extLst>
          </p:cNvPr>
          <p:cNvSpPr/>
          <p:nvPr/>
        </p:nvSpPr>
        <p:spPr>
          <a:xfrm>
            <a:off x="57678" y="3835517"/>
            <a:ext cx="4355386" cy="1015663"/>
          </a:xfrm>
          <a:prstGeom prst="roundRect">
            <a:avLst>
              <a:gd name="adj" fmla="val 7990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ED58CE-5057-44C3-BE18-1DF1C0847DA2}"/>
              </a:ext>
            </a:extLst>
          </p:cNvPr>
          <p:cNvSpPr txBox="1"/>
          <p:nvPr/>
        </p:nvSpPr>
        <p:spPr>
          <a:xfrm>
            <a:off x="130995" y="3835517"/>
            <a:ext cx="4282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Key information to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is a knee jerk reflex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is the stimulus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How does the nerve impulse travel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happens at the effector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9C9961D-E242-425D-ADBB-810301D19753}"/>
              </a:ext>
            </a:extLst>
          </p:cNvPr>
          <p:cNvSpPr/>
          <p:nvPr/>
        </p:nvSpPr>
        <p:spPr>
          <a:xfrm>
            <a:off x="4664912" y="4101948"/>
            <a:ext cx="1673718" cy="2570748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1D22B6-BC3E-4F64-8516-855972CFE8A6}"/>
              </a:ext>
            </a:extLst>
          </p:cNvPr>
          <p:cNvSpPr txBox="1"/>
          <p:nvPr/>
        </p:nvSpPr>
        <p:spPr>
          <a:xfrm>
            <a:off x="4691294" y="4179706"/>
            <a:ext cx="167371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Key information to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is a neuromuscular junction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happens when a nerve impulse reaches the neuromuscular junction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happens at the post junction membrane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E99690-4E18-43DC-8894-5AA2D1EE2F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503" t="3652" r="22346" b="21671"/>
          <a:stretch/>
        </p:blipFill>
        <p:spPr>
          <a:xfrm>
            <a:off x="6391394" y="4441214"/>
            <a:ext cx="2694928" cy="1737553"/>
          </a:xfrm>
          <a:prstGeom prst="rect">
            <a:avLst/>
          </a:prstGeom>
        </p:spPr>
      </p:pic>
      <p:pic>
        <p:nvPicPr>
          <p:cNvPr id="2050" name="Picture 2" descr="Image result for blink reflex diagram">
            <a:extLst>
              <a:ext uri="{FF2B5EF4-FFF2-40B4-BE49-F238E27FC236}">
                <a16:creationId xmlns:a16="http://schemas.microsoft.com/office/drawing/2014/main" id="{F62A819A-052C-4F5F-9F42-5CBC2B4AA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880" y="447692"/>
            <a:ext cx="2704925" cy="275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014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BC6732-7485-4E22-AD79-09ACB9867B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33" t="34571" r="29534" b="-1"/>
          <a:stretch/>
        </p:blipFill>
        <p:spPr>
          <a:xfrm>
            <a:off x="1531870" y="827957"/>
            <a:ext cx="2933794" cy="211999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58F1AD-5C8E-4E8B-977D-D04E88DD4CF2}"/>
              </a:ext>
            </a:extLst>
          </p:cNvPr>
          <p:cNvSpPr/>
          <p:nvPr/>
        </p:nvSpPr>
        <p:spPr>
          <a:xfrm>
            <a:off x="64212" y="476394"/>
            <a:ext cx="1436637" cy="2677656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500543-BF42-4620-AD99-626F3D8B4B8C}"/>
              </a:ext>
            </a:extLst>
          </p:cNvPr>
          <p:cNvCxnSpPr>
            <a:cxnSpLocks/>
          </p:cNvCxnSpPr>
          <p:nvPr/>
        </p:nvCxnSpPr>
        <p:spPr>
          <a:xfrm>
            <a:off x="4572000" y="0"/>
            <a:ext cx="0" cy="685800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6D5369-72C6-4A36-BF5A-C1B914EC8EF0}"/>
              </a:ext>
            </a:extLst>
          </p:cNvPr>
          <p:cNvCxnSpPr>
            <a:cxnSpLocks/>
          </p:cNvCxnSpPr>
          <p:nvPr/>
        </p:nvCxnSpPr>
        <p:spPr>
          <a:xfrm flipH="1">
            <a:off x="0" y="3429000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D7AE605-EB14-4BF5-B870-2264E4CC9F99}"/>
              </a:ext>
            </a:extLst>
          </p:cNvPr>
          <p:cNvSpPr/>
          <p:nvPr/>
        </p:nvSpPr>
        <p:spPr>
          <a:xfrm>
            <a:off x="0" y="0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GB" sz="1400" b="1" dirty="0"/>
              <a:t>Describe the role of T tubules in muscle contraction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AAF625-0FD3-4A0A-9CF1-C8021A7364D1}"/>
              </a:ext>
            </a:extLst>
          </p:cNvPr>
          <p:cNvSpPr/>
          <p:nvPr/>
        </p:nvSpPr>
        <p:spPr>
          <a:xfrm>
            <a:off x="0" y="3452297"/>
            <a:ext cx="4419600" cy="30777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GB" sz="1400" b="1" dirty="0"/>
              <a:t>Describe what the sliding filament model shows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65EC96-CC6E-4988-9D52-543DBDBFD867}"/>
              </a:ext>
            </a:extLst>
          </p:cNvPr>
          <p:cNvSpPr/>
          <p:nvPr/>
        </p:nvSpPr>
        <p:spPr>
          <a:xfrm>
            <a:off x="4572000" y="-1"/>
            <a:ext cx="4419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rgbClr val="FF0000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en-GB" sz="1400" b="1" dirty="0"/>
              <a:t>Describe and explain how myosin moves actin filaments along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B58B38-46D9-4208-88EA-A327C6197326}"/>
              </a:ext>
            </a:extLst>
          </p:cNvPr>
          <p:cNvSpPr txBox="1"/>
          <p:nvPr/>
        </p:nvSpPr>
        <p:spPr>
          <a:xfrm>
            <a:off x="130995" y="570580"/>
            <a:ext cx="13698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Key information to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How does the impulse travel down the T tubule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How does it interact with the sarcoplasmic reticulum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ions are released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b="1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ABF8F78-6208-4DA7-BA7A-C615C8F76270}"/>
              </a:ext>
            </a:extLst>
          </p:cNvPr>
          <p:cNvSpPr/>
          <p:nvPr/>
        </p:nvSpPr>
        <p:spPr>
          <a:xfrm>
            <a:off x="4644946" y="914400"/>
            <a:ext cx="1720066" cy="1938992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72AA04-1B56-4D1D-8D9B-34A07AC7FE73}"/>
              </a:ext>
            </a:extLst>
          </p:cNvPr>
          <p:cNvSpPr txBox="1"/>
          <p:nvPr/>
        </p:nvSpPr>
        <p:spPr>
          <a:xfrm>
            <a:off x="4678337" y="995225"/>
            <a:ext cx="16866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Key information to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How does myosin interact with actin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effect do calcium ions have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How do the 2 filaments move over each other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b="1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DBB49F6-70F2-401A-956F-7E2685650D18}"/>
              </a:ext>
            </a:extLst>
          </p:cNvPr>
          <p:cNvSpPr/>
          <p:nvPr/>
        </p:nvSpPr>
        <p:spPr>
          <a:xfrm>
            <a:off x="57678" y="4127617"/>
            <a:ext cx="1597502" cy="2256951"/>
          </a:xfrm>
          <a:prstGeom prst="roundRect">
            <a:avLst>
              <a:gd name="adj" fmla="val 7990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ED58CE-5057-44C3-BE18-1DF1C0847DA2}"/>
              </a:ext>
            </a:extLst>
          </p:cNvPr>
          <p:cNvSpPr txBox="1"/>
          <p:nvPr/>
        </p:nvSpPr>
        <p:spPr>
          <a:xfrm>
            <a:off x="130996" y="4127617"/>
            <a:ext cx="14605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Key information to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is actin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is myosin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is the B band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is the I band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is the H zone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/>
              <a:t>What is the Z line</a:t>
            </a:r>
          </a:p>
        </p:txBody>
      </p:sp>
      <p:pic>
        <p:nvPicPr>
          <p:cNvPr id="23" name="Picture 22" descr="Image result for sliding filament model">
            <a:extLst>
              <a:ext uri="{FF2B5EF4-FFF2-40B4-BE49-F238E27FC236}">
                <a16:creationId xmlns:a16="http://schemas.microsoft.com/office/drawing/2014/main" id="{1C343955-8A11-41E2-9E10-11EED3D2C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368" y="4205126"/>
            <a:ext cx="2918472" cy="225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FF25EC-BBE0-46C6-BDCB-881267202F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9919" b="11144"/>
          <a:stretch/>
        </p:blipFill>
        <p:spPr>
          <a:xfrm>
            <a:off x="6577685" y="642086"/>
            <a:ext cx="1499606" cy="249173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01D3F05-2625-4258-BBE8-155C9BBF18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829" r="26573" b="42597"/>
          <a:stretch/>
        </p:blipFill>
        <p:spPr>
          <a:xfrm>
            <a:off x="8036793" y="642086"/>
            <a:ext cx="1107207" cy="14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96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CFEB52-9A17-782D-5A5E-FA704E501A0A}"/>
              </a:ext>
            </a:extLst>
          </p:cNvPr>
          <p:cNvSpPr/>
          <p:nvPr/>
        </p:nvSpPr>
        <p:spPr>
          <a:xfrm>
            <a:off x="259080" y="749300"/>
            <a:ext cx="8580120" cy="5829300"/>
          </a:xfrm>
          <a:prstGeom prst="rect">
            <a:avLst/>
          </a:prstGeom>
          <a:noFill/>
          <a:ln w="57150" cap="flat" cmpd="sng" algn="ctr">
            <a:solidFill>
              <a:srgbClr val="00B0F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CE1770-F30A-294C-DB66-465F58A570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3" t="24655"/>
          <a:stretch/>
        </p:blipFill>
        <p:spPr>
          <a:xfrm>
            <a:off x="31532" y="0"/>
            <a:ext cx="9056583" cy="13978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52AAA6-39B1-48DA-13F6-F96387AA204B}"/>
              </a:ext>
            </a:extLst>
          </p:cNvPr>
          <p:cNvSpPr/>
          <p:nvPr/>
        </p:nvSpPr>
        <p:spPr>
          <a:xfrm>
            <a:off x="431800" y="1415710"/>
            <a:ext cx="8199820" cy="1766918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F6B76B-3382-5DE7-57FA-385BBCEE2AE2}"/>
              </a:ext>
            </a:extLst>
          </p:cNvPr>
          <p:cNvSpPr/>
          <p:nvPr/>
        </p:nvSpPr>
        <p:spPr>
          <a:xfrm>
            <a:off x="431800" y="3274990"/>
            <a:ext cx="8199820" cy="163068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8E2BDA-418B-AE37-84A6-0B0609629B3C}"/>
              </a:ext>
            </a:extLst>
          </p:cNvPr>
          <p:cNvSpPr txBox="1"/>
          <p:nvPr/>
        </p:nvSpPr>
        <p:spPr>
          <a:xfrm>
            <a:off x="476718" y="1399248"/>
            <a:ext cx="65256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Click on the links below for lessons this resource can be used with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2D10AE-93F9-6395-BCB3-B01D2CD96A9E}"/>
              </a:ext>
            </a:extLst>
          </p:cNvPr>
          <p:cNvSpPr txBox="1"/>
          <p:nvPr/>
        </p:nvSpPr>
        <p:spPr>
          <a:xfrm>
            <a:off x="512379" y="3274990"/>
            <a:ext cx="7416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this link for a videos running that can be used with students on cells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AAF83E-67F0-78E6-7199-F7D4E6E139F9}"/>
              </a:ext>
            </a:extLst>
          </p:cNvPr>
          <p:cNvSpPr txBox="1"/>
          <p:nvPr/>
        </p:nvSpPr>
        <p:spPr>
          <a:xfrm>
            <a:off x="431801" y="4998032"/>
            <a:ext cx="44188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Follow me on social media to stay in touch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37DE9D-5799-67A7-5FAD-E4D8D5034948}"/>
              </a:ext>
            </a:extLst>
          </p:cNvPr>
          <p:cNvSpPr txBox="1"/>
          <p:nvPr/>
        </p:nvSpPr>
        <p:spPr>
          <a:xfrm>
            <a:off x="410831" y="5754757"/>
            <a:ext cx="45646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Keep up to date with my new content: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" descr="Creating Social Media Share Buttons | by David Olurebi | Medium">
            <a:hlinkClick r:id="rId3"/>
            <a:extLst>
              <a:ext uri="{FF2B5EF4-FFF2-40B4-BE49-F238E27FC236}">
                <a16:creationId xmlns:a16="http://schemas.microsoft.com/office/drawing/2014/main" id="{DEFAF330-9530-DEC2-7521-D19D84629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45" b="50000"/>
          <a:stretch/>
        </p:blipFill>
        <p:spPr bwMode="auto">
          <a:xfrm>
            <a:off x="4992932" y="5146314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reating Social Media Share Buttons | by David Olurebi | Medium">
            <a:hlinkClick r:id="rId5"/>
            <a:extLst>
              <a:ext uri="{FF2B5EF4-FFF2-40B4-BE49-F238E27FC236}">
                <a16:creationId xmlns:a16="http://schemas.microsoft.com/office/drawing/2014/main" id="{D875DD1E-F497-F29B-3085-ACD81FEEE29D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r="34165" b="51080"/>
          <a:stretch/>
        </p:blipFill>
        <p:spPr bwMode="auto">
          <a:xfrm>
            <a:off x="5743543" y="5160174"/>
            <a:ext cx="533400" cy="62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reating Social Media Share Buttons | by David Olurebi | Medium">
            <a:hlinkClick r:id="rId6"/>
            <a:extLst>
              <a:ext uri="{FF2B5EF4-FFF2-40B4-BE49-F238E27FC236}">
                <a16:creationId xmlns:a16="http://schemas.microsoft.com/office/drawing/2014/main" id="{E55BEFF4-831B-ECBC-3A64-4CF0126D7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5" b="50000"/>
          <a:stretch/>
        </p:blipFill>
        <p:spPr bwMode="auto">
          <a:xfrm>
            <a:off x="6510712" y="5160174"/>
            <a:ext cx="585949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reating Social Media Share Buttons | by David Olurebi | Medium">
            <a:hlinkClick r:id="rId7"/>
            <a:extLst>
              <a:ext uri="{FF2B5EF4-FFF2-40B4-BE49-F238E27FC236}">
                <a16:creationId xmlns:a16="http://schemas.microsoft.com/office/drawing/2014/main" id="{3FBF20BC-7F59-BA45-9C54-2A50AA2630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5" t="50000" r="34563"/>
          <a:stretch/>
        </p:blipFill>
        <p:spPr bwMode="auto">
          <a:xfrm>
            <a:off x="7238991" y="5211212"/>
            <a:ext cx="533400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reating Social Media Share Buttons | by David Olurebi | Medium">
            <a:hlinkClick r:id="rId8"/>
            <a:extLst>
              <a:ext uri="{FF2B5EF4-FFF2-40B4-BE49-F238E27FC236}">
                <a16:creationId xmlns:a16="http://schemas.microsoft.com/office/drawing/2014/main" id="{EFC1A83E-A1AE-0F14-4C7B-C77B1F42FA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9" t="50000"/>
          <a:stretch/>
        </p:blipFill>
        <p:spPr bwMode="auto">
          <a:xfrm>
            <a:off x="8094668" y="5211211"/>
            <a:ext cx="568783" cy="64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hlinkClick r:id="rId9"/>
            <a:extLst>
              <a:ext uri="{FF2B5EF4-FFF2-40B4-BE49-F238E27FC236}">
                <a16:creationId xmlns:a16="http://schemas.microsoft.com/office/drawing/2014/main" id="{B76160FA-37E6-FAE8-E8F2-971EF4DABC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44837" y="5820756"/>
            <a:ext cx="3517697" cy="493819"/>
          </a:xfrm>
          <a:prstGeom prst="rect">
            <a:avLst/>
          </a:prstGeom>
        </p:spPr>
      </p:pic>
      <p:sp>
        <p:nvSpPr>
          <p:cNvPr id="32" name="TextBox 31">
            <a:hlinkClick r:id="rId11"/>
            <a:extLst>
              <a:ext uri="{FF2B5EF4-FFF2-40B4-BE49-F238E27FC236}">
                <a16:creationId xmlns:a16="http://schemas.microsoft.com/office/drawing/2014/main" id="{CDB5C996-DBB7-1D4F-E3F5-1553201D8C48}"/>
              </a:ext>
            </a:extLst>
          </p:cNvPr>
          <p:cNvSpPr txBox="1"/>
          <p:nvPr/>
        </p:nvSpPr>
        <p:spPr>
          <a:xfrm>
            <a:off x="665480" y="2198931"/>
            <a:ext cx="4327452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TPT lessons on the nervous system</a:t>
            </a:r>
          </a:p>
        </p:txBody>
      </p:sp>
      <p:sp>
        <p:nvSpPr>
          <p:cNvPr id="33" name="TextBox 32">
            <a:hlinkClick r:id="rId12"/>
            <a:extLst>
              <a:ext uri="{FF2B5EF4-FFF2-40B4-BE49-F238E27FC236}">
                <a16:creationId xmlns:a16="http://schemas.microsoft.com/office/drawing/2014/main" id="{3EF86507-CC9B-70F5-11CC-0174084FFE8E}"/>
              </a:ext>
            </a:extLst>
          </p:cNvPr>
          <p:cNvSpPr txBox="1"/>
          <p:nvPr/>
        </p:nvSpPr>
        <p:spPr>
          <a:xfrm>
            <a:off x="665480" y="2700239"/>
            <a:ext cx="4327452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TES lessons on the nervous system</a:t>
            </a:r>
          </a:p>
        </p:txBody>
      </p:sp>
      <p:sp>
        <p:nvSpPr>
          <p:cNvPr id="34" name="TextBox 33">
            <a:hlinkClick r:id="rId13"/>
            <a:extLst>
              <a:ext uri="{FF2B5EF4-FFF2-40B4-BE49-F238E27FC236}">
                <a16:creationId xmlns:a16="http://schemas.microsoft.com/office/drawing/2014/main" id="{E115C8F6-DCD8-DBA9-9E05-EF08B026D903}"/>
              </a:ext>
            </a:extLst>
          </p:cNvPr>
          <p:cNvSpPr txBox="1"/>
          <p:nvPr/>
        </p:nvSpPr>
        <p:spPr>
          <a:xfrm>
            <a:off x="665480" y="4240606"/>
            <a:ext cx="4327452" cy="3693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Youtube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video link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7A3447-E305-4D3A-F5B8-723B416F035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71044" y="1490238"/>
            <a:ext cx="1591490" cy="159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89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1504</TotalTime>
  <Words>870</Words>
  <Application>Microsoft Office PowerPoint</Application>
  <PresentationFormat>On-screen Show (4:3)</PresentationFormat>
  <Paragraphs>130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Calibri Light</vt:lpstr>
      <vt:lpstr>Comic Sans MS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Chalky Chalk</dc:creator>
  <cp:lastModifiedBy>Mr D Chalk</cp:lastModifiedBy>
  <cp:revision>23</cp:revision>
  <dcterms:created xsi:type="dcterms:W3CDTF">2019-03-18T22:06:22Z</dcterms:created>
  <dcterms:modified xsi:type="dcterms:W3CDTF">2024-03-30T06:36:41Z</dcterms:modified>
</cp:coreProperties>
</file>