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7505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3944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9540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3043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7732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50969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2851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7043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5955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470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3018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25902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nervous"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nervous&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nervous%20system"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2"/>
          <a:stretch>
            <a:fillRect/>
          </a:stretch>
        </p:blipFill>
        <p:spPr>
          <a:xfrm>
            <a:off x="0" y="5950058"/>
            <a:ext cx="6858000" cy="3857625"/>
          </a:xfrm>
          <a:prstGeom prst="rect">
            <a:avLst/>
          </a:prstGeom>
        </p:spPr>
      </p:pic>
      <p:pic>
        <p:nvPicPr>
          <p:cNvPr id="14" name="Picture 13">
            <a:extLst>
              <a:ext uri="{FF2B5EF4-FFF2-40B4-BE49-F238E27FC236}">
                <a16:creationId xmlns:a16="http://schemas.microsoft.com/office/drawing/2014/main" id="{C9075EAE-3B1C-4578-B208-F46564F10B13}"/>
              </a:ext>
            </a:extLst>
          </p:cNvPr>
          <p:cNvPicPr>
            <a:picLocks noChangeAspect="1"/>
          </p:cNvPicPr>
          <p:nvPr/>
        </p:nvPicPr>
        <p:blipFill rotWithShape="1">
          <a:blip r:embed="rId3"/>
          <a:srcRect l="13385" r="16928"/>
          <a:stretch/>
        </p:blipFill>
        <p:spPr>
          <a:xfrm>
            <a:off x="113947" y="4508673"/>
            <a:ext cx="2212417" cy="1785827"/>
          </a:xfrm>
          <a:prstGeom prst="rect">
            <a:avLst/>
          </a:prstGeom>
        </p:spPr>
      </p:pic>
      <p:pic>
        <p:nvPicPr>
          <p:cNvPr id="3" name="Picture 2">
            <a:extLst>
              <a:ext uri="{FF2B5EF4-FFF2-40B4-BE49-F238E27FC236}">
                <a16:creationId xmlns:a16="http://schemas.microsoft.com/office/drawing/2014/main" id="{7BDB6151-E8E0-43D1-A9B5-25E18D9D72BB}"/>
              </a:ext>
            </a:extLst>
          </p:cNvPr>
          <p:cNvPicPr>
            <a:picLocks noChangeAspect="1"/>
          </p:cNvPicPr>
          <p:nvPr/>
        </p:nvPicPr>
        <p:blipFill rotWithShape="1">
          <a:blip r:embed="rId4"/>
          <a:srcRect l="19503" r="20169" b="24544"/>
          <a:stretch/>
        </p:blipFill>
        <p:spPr>
          <a:xfrm>
            <a:off x="51913" y="1975396"/>
            <a:ext cx="2555065" cy="1797624"/>
          </a:xfrm>
          <a:prstGeom prst="rect">
            <a:avLst/>
          </a:prstGeom>
        </p:spPr>
      </p:pic>
      <p:grpSp>
        <p:nvGrpSpPr>
          <p:cNvPr id="48" name="Group 47">
            <a:extLst>
              <a:ext uri="{FF2B5EF4-FFF2-40B4-BE49-F238E27FC236}">
                <a16:creationId xmlns:a16="http://schemas.microsoft.com/office/drawing/2014/main" id="{401CD08B-939B-4472-8FC1-77F988D3CE66}"/>
              </a:ext>
            </a:extLst>
          </p:cNvPr>
          <p:cNvGrpSpPr/>
          <p:nvPr/>
        </p:nvGrpSpPr>
        <p:grpSpPr>
          <a:xfrm>
            <a:off x="-14256" y="3213596"/>
            <a:ext cx="2293994" cy="2302207"/>
            <a:chOff x="1533525" y="2676525"/>
            <a:chExt cx="3790950" cy="3790950"/>
          </a:xfrm>
        </p:grpSpPr>
        <p:sp>
          <p:nvSpPr>
            <p:cNvPr id="49" name="Rectangle 48">
              <a:extLst>
                <a:ext uri="{FF2B5EF4-FFF2-40B4-BE49-F238E27FC236}">
                  <a16:creationId xmlns:a16="http://schemas.microsoft.com/office/drawing/2014/main" id="{A4F246A2-35A2-418C-8FCB-580328DA1AA3}"/>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a:extLst>
                <a:ext uri="{FF2B5EF4-FFF2-40B4-BE49-F238E27FC236}">
                  <a16:creationId xmlns:a16="http://schemas.microsoft.com/office/drawing/2014/main" id="{E6347146-483F-4112-B4F6-CF0C8FC571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7"/>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87629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13576"/>
            <a:ext cx="3584870" cy="523220"/>
          </a:xfrm>
          <a:prstGeom prst="rect">
            <a:avLst/>
          </a:prstGeom>
          <a:noFill/>
        </p:spPr>
        <p:txBody>
          <a:bodyPr wrap="square" rtlCol="0">
            <a:spAutoFit/>
          </a:bodyPr>
          <a:lstStyle/>
          <a:p>
            <a:pPr algn="ctr"/>
            <a:r>
              <a:rPr lang="en-GB" sz="2800" b="1" dirty="0"/>
              <a:t>Nervous System Notes</a:t>
            </a:r>
          </a:p>
        </p:txBody>
      </p:sp>
      <p:sp>
        <p:nvSpPr>
          <p:cNvPr id="7" name="Rectangle: Rounded Corners 6">
            <a:extLst>
              <a:ext uri="{FF2B5EF4-FFF2-40B4-BE49-F238E27FC236}">
                <a16:creationId xmlns:a16="http://schemas.microsoft.com/office/drawing/2014/main" id="{3FDEC48D-D8E0-468B-A5C4-9581BC0BF7A5}"/>
              </a:ext>
            </a:extLst>
          </p:cNvPr>
          <p:cNvSpPr/>
          <p:nvPr/>
        </p:nvSpPr>
        <p:spPr>
          <a:xfrm>
            <a:off x="1290181" y="7333804"/>
            <a:ext cx="2908928" cy="144984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25885" y="535571"/>
            <a:ext cx="5298510" cy="830997"/>
          </a:xfrm>
          <a:prstGeom prst="rect">
            <a:avLst/>
          </a:prstGeom>
          <a:noFill/>
        </p:spPr>
        <p:txBody>
          <a:bodyPr wrap="square">
            <a:spAutoFit/>
          </a:bodyPr>
          <a:lstStyle/>
          <a:p>
            <a:pPr algn="just"/>
            <a:r>
              <a:rPr lang="en-US" sz="1200" b="1" dirty="0"/>
              <a:t>The nervous system includes the central and peripheral nervous systems. The sense organs, including the eye, contain receptors that are sensitive to stimuli and respond with reflex actions.</a:t>
            </a:r>
          </a:p>
          <a:p>
            <a:pPr algn="just"/>
            <a:r>
              <a:rPr lang="en-US" sz="1200" b="1" dirty="0"/>
              <a:t>.</a:t>
            </a:r>
            <a:endParaRPr lang="en-GB" sz="1200" b="1" dirty="0"/>
          </a:p>
        </p:txBody>
      </p:sp>
      <p:sp>
        <p:nvSpPr>
          <p:cNvPr id="50" name="TextBox 49">
            <a:extLst>
              <a:ext uri="{FF2B5EF4-FFF2-40B4-BE49-F238E27FC236}">
                <a16:creationId xmlns:a16="http://schemas.microsoft.com/office/drawing/2014/main" id="{6B33B121-C78E-49CA-A8F9-5E40A96A060A}"/>
              </a:ext>
            </a:extLst>
          </p:cNvPr>
          <p:cNvSpPr txBox="1"/>
          <p:nvPr/>
        </p:nvSpPr>
        <p:spPr>
          <a:xfrm>
            <a:off x="1268260" y="7408799"/>
            <a:ext cx="2908929" cy="1277273"/>
          </a:xfrm>
          <a:prstGeom prst="rect">
            <a:avLst/>
          </a:prstGeom>
          <a:noFill/>
        </p:spPr>
        <p:txBody>
          <a:bodyPr wrap="square">
            <a:spAutoFit/>
          </a:bodyPr>
          <a:lstStyle/>
          <a:p>
            <a:pPr marL="171450" indent="-171450" algn="just">
              <a:buFont typeface="Arial" panose="020B0604020202020204" pitchFamily="34" charset="0"/>
              <a:buChar char="•"/>
            </a:pPr>
            <a:r>
              <a:rPr lang="en-US" sz="1100" dirty="0"/>
              <a:t>Receptor in the skin detects a stimulus (the change in temperature).</a:t>
            </a:r>
          </a:p>
          <a:p>
            <a:pPr marL="171450" indent="-171450" algn="just">
              <a:buFont typeface="Arial" panose="020B0604020202020204" pitchFamily="34" charset="0"/>
              <a:buChar char="•"/>
            </a:pPr>
            <a:r>
              <a:rPr lang="en-US" sz="1100" dirty="0"/>
              <a:t>Sensory </a:t>
            </a:r>
            <a:r>
              <a:rPr lang="en-US" sz="1100" dirty="0" err="1"/>
              <a:t>neurone</a:t>
            </a:r>
            <a:r>
              <a:rPr lang="en-US" sz="1100" dirty="0"/>
              <a:t> sends impulses to relay </a:t>
            </a:r>
            <a:r>
              <a:rPr lang="en-US" sz="1100" dirty="0" err="1"/>
              <a:t>neurone</a:t>
            </a:r>
            <a:r>
              <a:rPr lang="en-US" sz="1100" dirty="0"/>
              <a:t>.</a:t>
            </a:r>
          </a:p>
          <a:p>
            <a:pPr marL="171450" indent="-171450" algn="just">
              <a:buFont typeface="Arial" panose="020B0604020202020204" pitchFamily="34" charset="0"/>
              <a:buChar char="•"/>
            </a:pPr>
            <a:r>
              <a:rPr lang="en-US" sz="1100" dirty="0"/>
              <a:t>Motor </a:t>
            </a:r>
            <a:r>
              <a:rPr lang="en-US" sz="1100" dirty="0" err="1"/>
              <a:t>neurone</a:t>
            </a:r>
            <a:r>
              <a:rPr lang="en-US" sz="1100" dirty="0"/>
              <a:t> sends impulses to effector.</a:t>
            </a:r>
          </a:p>
          <a:p>
            <a:pPr marL="171450" indent="-171450" algn="just">
              <a:buFont typeface="Arial" panose="020B0604020202020204" pitchFamily="34" charset="0"/>
              <a:buChar char="•"/>
            </a:pPr>
            <a:r>
              <a:rPr lang="en-US" sz="1100" dirty="0"/>
              <a:t>Effector produces a response (muscle contracts to move hand away).</a:t>
            </a:r>
            <a:endParaRPr lang="en-GB" sz="1100" dirty="0"/>
          </a:p>
        </p:txBody>
      </p:sp>
      <p:sp>
        <p:nvSpPr>
          <p:cNvPr id="52" name="Speech Bubble: Rectangle with Corners Rounded 51">
            <a:extLst>
              <a:ext uri="{FF2B5EF4-FFF2-40B4-BE49-F238E27FC236}">
                <a16:creationId xmlns:a16="http://schemas.microsoft.com/office/drawing/2014/main" id="{FDFB291E-DE63-4FB7-A727-D9EEB1F825EB}"/>
              </a:ext>
            </a:extLst>
          </p:cNvPr>
          <p:cNvSpPr/>
          <p:nvPr/>
        </p:nvSpPr>
        <p:spPr>
          <a:xfrm>
            <a:off x="86338" y="8516243"/>
            <a:ext cx="1021165" cy="540075"/>
          </a:xfrm>
          <a:prstGeom prst="wedgeRoundRectCallout">
            <a:avLst>
              <a:gd name="adj1" fmla="val 11060"/>
              <a:gd name="adj2" fmla="val -24636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0272029F-2C9A-4EF1-85D6-0C11AA0A448D}"/>
              </a:ext>
            </a:extLst>
          </p:cNvPr>
          <p:cNvSpPr txBox="1"/>
          <p:nvPr/>
        </p:nvSpPr>
        <p:spPr>
          <a:xfrm>
            <a:off x="64417" y="8559702"/>
            <a:ext cx="1021165" cy="383882"/>
          </a:xfrm>
          <a:prstGeom prst="rect">
            <a:avLst/>
          </a:prstGeom>
          <a:noFill/>
        </p:spPr>
        <p:txBody>
          <a:bodyPr wrap="square" rtlCol="0">
            <a:spAutoFit/>
          </a:bodyPr>
          <a:lstStyle/>
          <a:p>
            <a:pPr algn="ctr"/>
            <a:r>
              <a:rPr lang="en-GB" b="1" dirty="0"/>
              <a:t>Reflexes</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8"/>
          <a:stretch>
            <a:fillRect/>
          </a:stretch>
        </p:blipFill>
        <p:spPr>
          <a:xfrm>
            <a:off x="-91658" y="-101613"/>
            <a:ext cx="1309315" cy="1393515"/>
          </a:xfrm>
          <a:prstGeom prst="rect">
            <a:avLst/>
          </a:prstGeom>
        </p:spPr>
      </p:pic>
      <p:grpSp>
        <p:nvGrpSpPr>
          <p:cNvPr id="38" name="Group 37">
            <a:extLst>
              <a:ext uri="{FF2B5EF4-FFF2-40B4-BE49-F238E27FC236}">
                <a16:creationId xmlns:a16="http://schemas.microsoft.com/office/drawing/2014/main" id="{2ECFECE1-144C-4CC5-B3CE-4526A5ABFB34}"/>
              </a:ext>
            </a:extLst>
          </p:cNvPr>
          <p:cNvGrpSpPr/>
          <p:nvPr/>
        </p:nvGrpSpPr>
        <p:grpSpPr>
          <a:xfrm>
            <a:off x="-438412" y="858736"/>
            <a:ext cx="1728592"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40" name="TextBox 39">
            <a:extLst>
              <a:ext uri="{FF2B5EF4-FFF2-40B4-BE49-F238E27FC236}">
                <a16:creationId xmlns:a16="http://schemas.microsoft.com/office/drawing/2014/main" id="{53881757-CC93-4E1C-A6AD-D90FFA720F4A}"/>
              </a:ext>
            </a:extLst>
          </p:cNvPr>
          <p:cNvSpPr txBox="1"/>
          <p:nvPr/>
        </p:nvSpPr>
        <p:spPr>
          <a:xfrm>
            <a:off x="786008" y="1127706"/>
            <a:ext cx="5137290" cy="830997"/>
          </a:xfrm>
          <a:prstGeom prst="rect">
            <a:avLst/>
          </a:prstGeom>
          <a:noFill/>
        </p:spPr>
        <p:txBody>
          <a:bodyPr wrap="square">
            <a:spAutoFit/>
          </a:bodyPr>
          <a:lstStyle/>
          <a:p>
            <a:pPr algn="just"/>
            <a:r>
              <a:rPr lang="en-US" sz="1200" b="1" dirty="0"/>
              <a:t>The human nervous system consists of:</a:t>
            </a:r>
          </a:p>
          <a:p>
            <a:pPr marL="171450" indent="-171450" algn="just">
              <a:buFont typeface="Arial" panose="020B0604020202020204" pitchFamily="34" charset="0"/>
              <a:buChar char="•"/>
            </a:pPr>
            <a:r>
              <a:rPr lang="en-US" sz="1200" b="1" dirty="0"/>
              <a:t>the central nervous system (CNS) – the brain and spinal cord</a:t>
            </a:r>
          </a:p>
          <a:p>
            <a:pPr marL="171450" indent="-171450" algn="just">
              <a:buFont typeface="Arial" panose="020B0604020202020204" pitchFamily="34" charset="0"/>
              <a:buChar char="•"/>
            </a:pPr>
            <a:r>
              <a:rPr lang="en-US" sz="1200" b="1" dirty="0"/>
              <a:t>the peripheral nervous system – nerve cells that carry information to or from the CNS</a:t>
            </a:r>
            <a:endParaRPr lang="en-GB" sz="1200" b="1" dirty="0"/>
          </a:p>
        </p:txBody>
      </p:sp>
      <p:sp>
        <p:nvSpPr>
          <p:cNvPr id="41" name="TextBox 40">
            <a:extLst>
              <a:ext uri="{FF2B5EF4-FFF2-40B4-BE49-F238E27FC236}">
                <a16:creationId xmlns:a16="http://schemas.microsoft.com/office/drawing/2014/main" id="{E3637702-7AA4-460F-910B-F9F03C9FA06C}"/>
              </a:ext>
            </a:extLst>
          </p:cNvPr>
          <p:cNvSpPr txBox="1"/>
          <p:nvPr/>
        </p:nvSpPr>
        <p:spPr>
          <a:xfrm>
            <a:off x="2646698" y="2021836"/>
            <a:ext cx="4159389"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The central nervous system (CNS) in humans consists of the brain and spinal cord. When a receptor is stimulated, it sends a signal along the nerve cells - </a:t>
            </a:r>
            <a:r>
              <a:rPr lang="en-US" sz="1100" dirty="0" err="1">
                <a:solidFill>
                  <a:prstClr val="black"/>
                </a:solidFill>
              </a:rPr>
              <a:t>neurones</a:t>
            </a:r>
            <a:r>
              <a:rPr lang="en-US" sz="1100" dirty="0">
                <a:solidFill>
                  <a:prstClr val="black"/>
                </a:solidFill>
              </a:rPr>
              <a:t> - to the brain. The brain then co-ordinates the response.</a:t>
            </a:r>
          </a:p>
        </p:txBody>
      </p:sp>
      <p:sp>
        <p:nvSpPr>
          <p:cNvPr id="43" name="TextBox 42">
            <a:extLst>
              <a:ext uri="{FF2B5EF4-FFF2-40B4-BE49-F238E27FC236}">
                <a16:creationId xmlns:a16="http://schemas.microsoft.com/office/drawing/2014/main" id="{CF82978A-3968-49D1-9F91-015707A66242}"/>
              </a:ext>
            </a:extLst>
          </p:cNvPr>
          <p:cNvSpPr txBox="1"/>
          <p:nvPr/>
        </p:nvSpPr>
        <p:spPr>
          <a:xfrm>
            <a:off x="1900550" y="2868903"/>
            <a:ext cx="488700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Receptors are groups of specialised cells. They can detect changes in the environment, which are called stimuli, and turn them into electrical impulses. Receptors are often located in the sense organs, such as the ear, eye and skin. Each organ has receptors sensitive to particular kinds of stimulus.</a:t>
            </a:r>
          </a:p>
        </p:txBody>
      </p:sp>
      <p:sp>
        <p:nvSpPr>
          <p:cNvPr id="11" name="Speech Bubble: Rectangle with Corners Rounded 10">
            <a:extLst>
              <a:ext uri="{FF2B5EF4-FFF2-40B4-BE49-F238E27FC236}">
                <a16:creationId xmlns:a16="http://schemas.microsoft.com/office/drawing/2014/main" id="{54E40B18-0B42-4077-8956-2686F4946D4C}"/>
              </a:ext>
            </a:extLst>
          </p:cNvPr>
          <p:cNvSpPr/>
          <p:nvPr/>
        </p:nvSpPr>
        <p:spPr>
          <a:xfrm>
            <a:off x="786007" y="3714029"/>
            <a:ext cx="4781361" cy="667819"/>
          </a:xfrm>
          <a:prstGeom prst="wedgeRoundRectCallout">
            <a:avLst>
              <a:gd name="adj1" fmla="val -57977"/>
              <a:gd name="adj2" fmla="val 8075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C63C15D6-8448-402F-9505-89D2859B0650}"/>
              </a:ext>
            </a:extLst>
          </p:cNvPr>
          <p:cNvSpPr txBox="1"/>
          <p:nvPr/>
        </p:nvSpPr>
        <p:spPr>
          <a:xfrm>
            <a:off x="901874" y="3714029"/>
            <a:ext cx="4665495" cy="769441"/>
          </a:xfrm>
          <a:prstGeom prst="rect">
            <a:avLst/>
          </a:prstGeom>
          <a:noFill/>
        </p:spPr>
        <p:txBody>
          <a:bodyPr wrap="square">
            <a:spAutoFit/>
          </a:bodyPr>
          <a:lstStyle/>
          <a:p>
            <a:pPr marL="171450" lvl="0" indent="-171450" algn="just" defTabSz="457200">
              <a:buFont typeface="Arial" panose="020B0604020202020204" pitchFamily="34" charset="0"/>
              <a:buChar char="•"/>
            </a:pPr>
            <a:r>
              <a:rPr lang="en-US" sz="1100" b="1" dirty="0">
                <a:solidFill>
                  <a:prstClr val="black"/>
                </a:solidFill>
              </a:rPr>
              <a:t>sensory </a:t>
            </a:r>
            <a:r>
              <a:rPr lang="en-US" sz="1100" b="1" dirty="0" err="1">
                <a:solidFill>
                  <a:prstClr val="black"/>
                </a:solidFill>
              </a:rPr>
              <a:t>neurones</a:t>
            </a:r>
            <a:r>
              <a:rPr lang="en-US" sz="1100" b="1" dirty="0">
                <a:solidFill>
                  <a:prstClr val="black"/>
                </a:solidFill>
              </a:rPr>
              <a:t> carry signals from receptors to the spinal cord and brain</a:t>
            </a:r>
          </a:p>
          <a:p>
            <a:pPr marL="171450" indent="-171450" algn="just">
              <a:buFont typeface="Arial" panose="020B0604020202020204" pitchFamily="34" charset="0"/>
              <a:buChar char="•"/>
            </a:pPr>
            <a:r>
              <a:rPr lang="en-US" sz="1100" b="1" dirty="0">
                <a:solidFill>
                  <a:prstClr val="black"/>
                </a:solidFill>
              </a:rPr>
              <a:t>relay </a:t>
            </a:r>
            <a:r>
              <a:rPr lang="en-US" sz="1100" b="1" dirty="0" err="1">
                <a:solidFill>
                  <a:prstClr val="black"/>
                </a:solidFill>
              </a:rPr>
              <a:t>neurones</a:t>
            </a:r>
            <a:r>
              <a:rPr lang="en-US" sz="1100" b="1" dirty="0">
                <a:solidFill>
                  <a:prstClr val="black"/>
                </a:solidFill>
              </a:rPr>
              <a:t> carry messages from one part of the CNS to another</a:t>
            </a:r>
          </a:p>
          <a:p>
            <a:pPr marL="171450" indent="-171450" algn="just">
              <a:buFont typeface="Arial" panose="020B0604020202020204" pitchFamily="34" charset="0"/>
              <a:buChar char="•"/>
            </a:pPr>
            <a:r>
              <a:rPr lang="en-US" sz="1100" b="1" dirty="0">
                <a:solidFill>
                  <a:prstClr val="black"/>
                </a:solidFill>
              </a:rPr>
              <a:t>motor </a:t>
            </a:r>
            <a:r>
              <a:rPr lang="en-US" sz="1100" b="1" dirty="0" err="1">
                <a:solidFill>
                  <a:prstClr val="black"/>
                </a:solidFill>
              </a:rPr>
              <a:t>neurones</a:t>
            </a:r>
            <a:r>
              <a:rPr lang="en-US" sz="1100" b="1" dirty="0">
                <a:solidFill>
                  <a:prstClr val="black"/>
                </a:solidFill>
              </a:rPr>
              <a:t> carry signals from the CNS to effectors.</a:t>
            </a:r>
          </a:p>
          <a:p>
            <a:pPr lvl="0" algn="just" defTabSz="457200"/>
            <a:endParaRPr lang="en-US" sz="1100" dirty="0">
              <a:solidFill>
                <a:prstClr val="black"/>
              </a:solidFill>
            </a:endParaRPr>
          </a:p>
        </p:txBody>
      </p:sp>
      <p:pic>
        <p:nvPicPr>
          <p:cNvPr id="12" name="Picture 11">
            <a:extLst>
              <a:ext uri="{FF2B5EF4-FFF2-40B4-BE49-F238E27FC236}">
                <a16:creationId xmlns:a16="http://schemas.microsoft.com/office/drawing/2014/main" id="{09571623-261E-428E-A014-4ECF03701D29}"/>
              </a:ext>
            </a:extLst>
          </p:cNvPr>
          <p:cNvPicPr>
            <a:picLocks noChangeAspect="1"/>
          </p:cNvPicPr>
          <p:nvPr/>
        </p:nvPicPr>
        <p:blipFill>
          <a:blip r:embed="rId11"/>
          <a:stretch>
            <a:fillRect/>
          </a:stretch>
        </p:blipFill>
        <p:spPr>
          <a:xfrm>
            <a:off x="4251022" y="7333804"/>
            <a:ext cx="2555065" cy="1525055"/>
          </a:xfrm>
          <a:prstGeom prst="rect">
            <a:avLst/>
          </a:prstGeom>
        </p:spPr>
      </p:pic>
      <p:pic>
        <p:nvPicPr>
          <p:cNvPr id="17" name="Picture 16">
            <a:extLst>
              <a:ext uri="{FF2B5EF4-FFF2-40B4-BE49-F238E27FC236}">
                <a16:creationId xmlns:a16="http://schemas.microsoft.com/office/drawing/2014/main" id="{6A1E3496-DAC9-43FB-AE1C-28D31FA37EAB}"/>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7261" b="20291" l="2098" r="18877"/>
                    </a14:imgEffect>
                  </a14:imgLayer>
                </a14:imgProps>
              </a:ext>
            </a:extLst>
          </a:blip>
          <a:srcRect t="5632" r="79026" b="78080"/>
          <a:stretch/>
        </p:blipFill>
        <p:spPr>
          <a:xfrm>
            <a:off x="0" y="6187410"/>
            <a:ext cx="1438405" cy="628330"/>
          </a:xfrm>
          <a:prstGeom prst="rect">
            <a:avLst/>
          </a:prstGeom>
        </p:spPr>
      </p:pic>
      <p:sp>
        <p:nvSpPr>
          <p:cNvPr id="59" name="TextBox 58">
            <a:extLst>
              <a:ext uri="{FF2B5EF4-FFF2-40B4-BE49-F238E27FC236}">
                <a16:creationId xmlns:a16="http://schemas.microsoft.com/office/drawing/2014/main" id="{9683C3EA-E4D7-4BAD-B867-BC906160165C}"/>
              </a:ext>
            </a:extLst>
          </p:cNvPr>
          <p:cNvSpPr txBox="1"/>
          <p:nvPr/>
        </p:nvSpPr>
        <p:spPr>
          <a:xfrm>
            <a:off x="2279737" y="4446008"/>
            <a:ext cx="3486348" cy="938719"/>
          </a:xfrm>
          <a:prstGeom prst="rect">
            <a:avLst/>
          </a:prstGeom>
          <a:noFill/>
          <a:ln w="28575">
            <a:solidFill>
              <a:srgbClr val="00B0F0"/>
            </a:solidFill>
            <a:prstDash val="lgDash"/>
          </a:ln>
        </p:spPr>
        <p:txBody>
          <a:bodyPr wrap="square" rtlCol="0">
            <a:spAutoFit/>
          </a:bodyPr>
          <a:lstStyle/>
          <a:p>
            <a:pPr>
              <a:defRPr/>
            </a:pPr>
            <a:r>
              <a:rPr lang="en-GB" sz="1100" b="1" kern="0" dirty="0">
                <a:solidFill>
                  <a:prstClr val="black"/>
                </a:solidFill>
                <a:latin typeface="Calibri"/>
              </a:rPr>
              <a:t>The Synapse</a:t>
            </a:r>
          </a:p>
          <a:p>
            <a:pPr algn="just"/>
            <a:r>
              <a:rPr lang="en-GB" sz="1100" dirty="0"/>
              <a:t>Where two neurones meet, there is a tiny gap called a synapse. Signals cross this gap using chemicals released by a neurone. The chemical diffuses across the gap makes the next neurone transmit an electrical signal.</a:t>
            </a:r>
          </a:p>
        </p:txBody>
      </p:sp>
      <p:sp>
        <p:nvSpPr>
          <p:cNvPr id="60" name="TextBox 59">
            <a:extLst>
              <a:ext uri="{FF2B5EF4-FFF2-40B4-BE49-F238E27FC236}">
                <a16:creationId xmlns:a16="http://schemas.microsoft.com/office/drawing/2014/main" id="{D5D8272B-82B8-4913-A2A8-5820956E5A57}"/>
              </a:ext>
            </a:extLst>
          </p:cNvPr>
          <p:cNvSpPr txBox="1"/>
          <p:nvPr/>
        </p:nvSpPr>
        <p:spPr>
          <a:xfrm>
            <a:off x="2251954" y="5472619"/>
            <a:ext cx="3486348" cy="2703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GB" sz="1100" dirty="0"/>
              <a:t>An electrical impulse travels along an axon</a:t>
            </a:r>
            <a:endParaRPr lang="en-US" sz="1100" dirty="0">
              <a:solidFill>
                <a:prstClr val="black"/>
              </a:solidFill>
              <a:latin typeface="Calibri"/>
            </a:endParaRPr>
          </a:p>
        </p:txBody>
      </p:sp>
      <p:sp>
        <p:nvSpPr>
          <p:cNvPr id="61" name="TextBox 60">
            <a:extLst>
              <a:ext uri="{FF2B5EF4-FFF2-40B4-BE49-F238E27FC236}">
                <a16:creationId xmlns:a16="http://schemas.microsoft.com/office/drawing/2014/main" id="{1E9E620D-A055-45E4-BA6F-495226AEA19C}"/>
              </a:ext>
            </a:extLst>
          </p:cNvPr>
          <p:cNvSpPr txBox="1"/>
          <p:nvPr/>
        </p:nvSpPr>
        <p:spPr>
          <a:xfrm>
            <a:off x="2251954" y="5807143"/>
            <a:ext cx="4492099"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This triggers the nerve-ending of a neuron to release chemical messengers called neurotransmitters.</a:t>
            </a:r>
          </a:p>
        </p:txBody>
      </p:sp>
      <p:sp>
        <p:nvSpPr>
          <p:cNvPr id="62" name="TextBox 61">
            <a:extLst>
              <a:ext uri="{FF2B5EF4-FFF2-40B4-BE49-F238E27FC236}">
                <a16:creationId xmlns:a16="http://schemas.microsoft.com/office/drawing/2014/main" id="{0C4AD673-603E-4269-85D0-4F2A9503A7B7}"/>
              </a:ext>
            </a:extLst>
          </p:cNvPr>
          <p:cNvSpPr txBox="1"/>
          <p:nvPr/>
        </p:nvSpPr>
        <p:spPr>
          <a:xfrm>
            <a:off x="1438405" y="6313025"/>
            <a:ext cx="5305648" cy="4433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These chemicals diffuse across the synapse (the gap) and bind with receptor molecules on the membrane of the next neuron.</a:t>
            </a:r>
          </a:p>
        </p:txBody>
      </p:sp>
      <p:sp>
        <p:nvSpPr>
          <p:cNvPr id="64" name="TextBox 63">
            <a:extLst>
              <a:ext uri="{FF2B5EF4-FFF2-40B4-BE49-F238E27FC236}">
                <a16:creationId xmlns:a16="http://schemas.microsoft.com/office/drawing/2014/main" id="{4C2A0E92-85A8-4AEA-84D9-EA49AAA4BADF}"/>
              </a:ext>
            </a:extLst>
          </p:cNvPr>
          <p:cNvSpPr txBox="1"/>
          <p:nvPr/>
        </p:nvSpPr>
        <p:spPr>
          <a:xfrm>
            <a:off x="1449792" y="6815740"/>
            <a:ext cx="5305648"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The receptor molecules on the second neuron bind only to the specific chemicals released from the first neuron. This stimulates the second neuron to transmit the electrical impulse</a:t>
            </a:r>
          </a:p>
        </p:txBody>
      </p:sp>
      <p:pic>
        <p:nvPicPr>
          <p:cNvPr id="10" name="Picture 9">
            <a:extLst>
              <a:ext uri="{FF2B5EF4-FFF2-40B4-BE49-F238E27FC236}">
                <a16:creationId xmlns:a16="http://schemas.microsoft.com/office/drawing/2014/main" id="{C2E322DB-5302-4E3F-A4A3-B78112E5C78D}"/>
              </a:ext>
            </a:extLst>
          </p:cNvPr>
          <p:cNvPicPr>
            <a:picLocks noChangeAspect="1"/>
          </p:cNvPicPr>
          <p:nvPr/>
        </p:nvPicPr>
        <p:blipFill>
          <a:blip r:embed="rId14"/>
          <a:stretch>
            <a:fillRect/>
          </a:stretch>
        </p:blipFill>
        <p:spPr>
          <a:xfrm>
            <a:off x="5613996" y="3751029"/>
            <a:ext cx="1256528" cy="1991954"/>
          </a:xfrm>
          <a:prstGeom prst="rect">
            <a:avLst/>
          </a:prstGeom>
        </p:spPr>
      </p:pic>
    </p:spTree>
    <p:extLst>
      <p:ext uri="{BB962C8B-B14F-4D97-AF65-F5344CB8AC3E}">
        <p14:creationId xmlns:p14="http://schemas.microsoft.com/office/powerpoint/2010/main" val="25749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60" grpId="0" animBg="1"/>
      <p:bldP spid="61" grpId="0" animBg="1"/>
      <p:bldP spid="62"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nervous system</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6517DD42-1EEA-8650-E7D5-2F1E822A3CFD}"/>
              </a:ext>
            </a:extLst>
          </p:cNvPr>
          <p:cNvPicPr>
            <a:picLocks noChangeAspect="1"/>
          </p:cNvPicPr>
          <p:nvPr/>
        </p:nvPicPr>
        <p:blipFill>
          <a:blip r:embed="rId14"/>
          <a:stretch>
            <a:fillRect/>
          </a:stretch>
        </p:blipFill>
        <p:spPr>
          <a:xfrm>
            <a:off x="556924" y="4911577"/>
            <a:ext cx="2353746" cy="1323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2057</TotalTime>
  <Words>402</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16</cp:revision>
  <dcterms:created xsi:type="dcterms:W3CDTF">2020-08-09T12:15:05Z</dcterms:created>
  <dcterms:modified xsi:type="dcterms:W3CDTF">2024-08-01T18:40:16Z</dcterms:modified>
</cp:coreProperties>
</file>