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1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05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78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703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827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49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111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28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07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408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163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63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58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760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796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53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70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11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79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06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37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37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80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DA001-6ADF-447A-88E1-D8196C077C92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80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38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AP-Biology-Osmosis-in-Cells-Lesson-2682574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ks4-aqa-gcse-biology-science-osmosis-lesson-1109844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Z7gReRh-SaA&amp;t=20s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D6699A64-02FF-469D-9C04-70DC0FE905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49"/>
          <a:stretch/>
        </p:blipFill>
        <p:spPr>
          <a:xfrm>
            <a:off x="2729870" y="1253771"/>
            <a:ext cx="4128130" cy="255030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A39119F-B05E-435D-9F0D-E1ECCD1B3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731990"/>
            <a:ext cx="6858000" cy="1245621"/>
          </a:xfrm>
        </p:spPr>
        <p:txBody>
          <a:bodyPr>
            <a:noAutofit/>
          </a:bodyPr>
          <a:lstStyle/>
          <a:p>
            <a:pPr algn="l"/>
            <a:r>
              <a:rPr lang="en-GB" sz="2000" b="1" dirty="0">
                <a:solidFill>
                  <a:srgbClr val="00B050"/>
                </a:solidFill>
                <a:latin typeface="Comic Sans MS" pitchFamily="66" charset="0"/>
              </a:rPr>
              <a:t>Osmosis Investigation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C14DE4-6B04-4B9C-9B4F-4440C207B430}"/>
              </a:ext>
            </a:extLst>
          </p:cNvPr>
          <p:cNvSpPr txBox="1"/>
          <p:nvPr/>
        </p:nvSpPr>
        <p:spPr>
          <a:xfrm>
            <a:off x="5110618" y="0"/>
            <a:ext cx="1747381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Specification Link:</a:t>
            </a:r>
          </a:p>
          <a:p>
            <a:pPr lvl="0" defTabSz="914400">
              <a:defRPr/>
            </a:pPr>
            <a:r>
              <a:rPr lang="en-GB" sz="1200" kern="0" dirty="0">
                <a:solidFill>
                  <a:sysClr val="windowText" lastClr="000000"/>
                </a:solidFill>
              </a:rPr>
              <a:t>Organisation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4895F6-D35B-476E-8E33-8DF19F070597}"/>
              </a:ext>
            </a:extLst>
          </p:cNvPr>
          <p:cNvSpPr txBox="1"/>
          <p:nvPr/>
        </p:nvSpPr>
        <p:spPr>
          <a:xfrm>
            <a:off x="2755726" y="652869"/>
            <a:ext cx="4013160" cy="461664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1200" b="1" dirty="0">
                <a:solidFill>
                  <a:prstClr val="black"/>
                </a:solidFill>
              </a:rPr>
              <a:t>The diagram shows the apparatus a student used to investigate osmosis in potatoes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78EE5A-6FFB-4AB2-8E93-F4F66DF30D7A}"/>
              </a:ext>
            </a:extLst>
          </p:cNvPr>
          <p:cNvSpPr/>
          <p:nvPr/>
        </p:nvSpPr>
        <p:spPr>
          <a:xfrm>
            <a:off x="89114" y="652868"/>
            <a:ext cx="2541352" cy="212365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b="1" dirty="0"/>
              <a:t>Independent variable – </a:t>
            </a:r>
            <a:r>
              <a:rPr lang="en-US" sz="1200" dirty="0"/>
              <a:t>the variable that is altered during a scientific experiment.</a:t>
            </a:r>
            <a:endParaRPr lang="en-US" sz="1200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b="1" dirty="0"/>
              <a:t>Dependent variable – </a:t>
            </a:r>
            <a:r>
              <a:rPr lang="en-US" sz="1200" dirty="0"/>
              <a:t>the variable being tested or measured during a scientific experiment.</a:t>
            </a:r>
            <a:endParaRPr lang="en-US" sz="1200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b="1" dirty="0"/>
              <a:t>Controlled variable </a:t>
            </a:r>
            <a:r>
              <a:rPr lang="en-US" sz="1200" dirty="0"/>
              <a:t>– a variable that is kept the same during a scientific experiment. Any change in a controlled variable would invalidate the results.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50DEB5-9357-41E7-87F5-90EB2D68BD7E}"/>
              </a:ext>
            </a:extLst>
          </p:cNvPr>
          <p:cNvSpPr/>
          <p:nvPr/>
        </p:nvSpPr>
        <p:spPr>
          <a:xfrm>
            <a:off x="3232749" y="4906804"/>
            <a:ext cx="3536136" cy="830997"/>
          </a:xfrm>
          <a:prstGeom prst="rect">
            <a:avLst/>
          </a:prstGeom>
          <a:ln w="28575">
            <a:solidFill>
              <a:srgbClr val="FFFF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How could the results above be made more accurate?</a:t>
            </a:r>
          </a:p>
          <a:p>
            <a:pPr algn="just"/>
            <a:r>
              <a:rPr lang="en-US" sz="1200" b="1" dirty="0"/>
              <a:t>________________________________________________________________________________________</a:t>
            </a:r>
            <a:endParaRPr lang="en-GB" sz="12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D046F3-C2FA-49B4-8274-7E0F19D512BE}"/>
              </a:ext>
            </a:extLst>
          </p:cNvPr>
          <p:cNvSpPr/>
          <p:nvPr/>
        </p:nvSpPr>
        <p:spPr>
          <a:xfrm>
            <a:off x="89114" y="2906175"/>
            <a:ext cx="2967595" cy="461665"/>
          </a:xfrm>
          <a:prstGeom prst="rect">
            <a:avLst/>
          </a:prstGeom>
          <a:ln w="28575">
            <a:solidFill>
              <a:srgbClr val="FFFF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What is the independent variable?</a:t>
            </a:r>
          </a:p>
          <a:p>
            <a:pPr algn="just"/>
            <a:r>
              <a:rPr lang="en-US" sz="1200" b="1" dirty="0"/>
              <a:t>____________________________________</a:t>
            </a:r>
            <a:endParaRPr lang="en-GB" sz="12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2080F3-718B-4C0D-968D-CF8976F6342F}"/>
              </a:ext>
            </a:extLst>
          </p:cNvPr>
          <p:cNvSpPr/>
          <p:nvPr/>
        </p:nvSpPr>
        <p:spPr>
          <a:xfrm>
            <a:off x="83068" y="8223820"/>
            <a:ext cx="3961085" cy="830997"/>
          </a:xfrm>
          <a:prstGeom prst="rect">
            <a:avLst/>
          </a:prstGeom>
          <a:ln w="28575">
            <a:solidFill>
              <a:srgbClr val="FFFF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Suggest two possible sources of error?</a:t>
            </a:r>
          </a:p>
          <a:p>
            <a:pPr algn="just"/>
            <a:r>
              <a:rPr lang="en-US" sz="1200" b="1"/>
              <a:t>___________________________________________________________________________________________________________________________________________________</a:t>
            </a:r>
            <a:endParaRPr lang="en-GB" sz="12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BFF90C-8360-4628-8BED-31D07BBACA07}"/>
              </a:ext>
            </a:extLst>
          </p:cNvPr>
          <p:cNvSpPr/>
          <p:nvPr/>
        </p:nvSpPr>
        <p:spPr>
          <a:xfrm>
            <a:off x="3232749" y="3953792"/>
            <a:ext cx="3536137" cy="830997"/>
          </a:xfrm>
          <a:prstGeom prst="rect">
            <a:avLst/>
          </a:prstGeom>
          <a:ln w="28575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What do the results above show?</a:t>
            </a:r>
          </a:p>
          <a:p>
            <a:pPr algn="just"/>
            <a:r>
              <a:rPr lang="en-US" sz="1200" b="1" dirty="0"/>
              <a:t>____________________________________________________________________________________________________________________________________</a:t>
            </a:r>
            <a:endParaRPr lang="en-GB" sz="12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EE2E164-6036-436A-B230-B2167AB154FB}"/>
              </a:ext>
            </a:extLst>
          </p:cNvPr>
          <p:cNvSpPr/>
          <p:nvPr/>
        </p:nvSpPr>
        <p:spPr>
          <a:xfrm>
            <a:off x="83068" y="4032033"/>
            <a:ext cx="2967595" cy="138499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Osmosis</a:t>
            </a:r>
          </a:p>
          <a:p>
            <a:pPr algn="just"/>
            <a:r>
              <a:rPr lang="en-US" sz="1200" dirty="0"/>
              <a:t>Osmosis is the movement of water molecules, across a partially permeable membrane, from a region of high concentration of water to a low concentration of water molecules. It allows plants to take in water through their roots.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D4B2DA-22DB-4087-96BE-6096A1973FF7}"/>
              </a:ext>
            </a:extLst>
          </p:cNvPr>
          <p:cNvSpPr txBox="1"/>
          <p:nvPr/>
        </p:nvSpPr>
        <p:spPr>
          <a:xfrm>
            <a:off x="83068" y="5488563"/>
            <a:ext cx="2967595" cy="27699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1200" b="1" dirty="0">
                <a:solidFill>
                  <a:prstClr val="black"/>
                </a:solidFill>
              </a:rPr>
              <a:t>The table below shows the results: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D23E09-8CFE-4FC8-80B7-B8B3B6078BD6}"/>
              </a:ext>
            </a:extLst>
          </p:cNvPr>
          <p:cNvSpPr/>
          <p:nvPr/>
        </p:nvSpPr>
        <p:spPr>
          <a:xfrm>
            <a:off x="89114" y="3462471"/>
            <a:ext cx="2967595" cy="461665"/>
          </a:xfrm>
          <a:prstGeom prst="rect">
            <a:avLst/>
          </a:prstGeom>
          <a:ln w="28575">
            <a:solidFill>
              <a:srgbClr val="FFFF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What is the dependent variable?</a:t>
            </a:r>
          </a:p>
          <a:p>
            <a:pPr algn="just"/>
            <a:r>
              <a:rPr lang="en-US" sz="1200" b="1" dirty="0"/>
              <a:t>____________________________________</a:t>
            </a:r>
            <a:endParaRPr lang="en-GB" sz="1200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D0D4EF7-601E-4774-85A2-074C4C6C0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626465"/>
              </p:ext>
            </p:extLst>
          </p:nvPr>
        </p:nvGraphicFramePr>
        <p:xfrm>
          <a:off x="83068" y="5895037"/>
          <a:ext cx="3961085" cy="2247900"/>
        </p:xfrm>
        <a:graphic>
          <a:graphicData uri="http://schemas.openxmlformats.org/drawingml/2006/table">
            <a:tbl>
              <a:tblPr/>
              <a:tblGrid>
                <a:gridCol w="771317">
                  <a:extLst>
                    <a:ext uri="{9D8B030D-6E8A-4147-A177-3AD203B41FA5}">
                      <a16:colId xmlns:a16="http://schemas.microsoft.com/office/drawing/2014/main" val="253889197"/>
                    </a:ext>
                  </a:extLst>
                </a:gridCol>
                <a:gridCol w="797442">
                  <a:extLst>
                    <a:ext uri="{9D8B030D-6E8A-4147-A177-3AD203B41FA5}">
                      <a16:colId xmlns:a16="http://schemas.microsoft.com/office/drawing/2014/main" val="1309204045"/>
                    </a:ext>
                  </a:extLst>
                </a:gridCol>
                <a:gridCol w="797442">
                  <a:extLst>
                    <a:ext uri="{9D8B030D-6E8A-4147-A177-3AD203B41FA5}">
                      <a16:colId xmlns:a16="http://schemas.microsoft.com/office/drawing/2014/main" val="3643690518"/>
                    </a:ext>
                  </a:extLst>
                </a:gridCol>
                <a:gridCol w="797442">
                  <a:extLst>
                    <a:ext uri="{9D8B030D-6E8A-4147-A177-3AD203B41FA5}">
                      <a16:colId xmlns:a16="http://schemas.microsoft.com/office/drawing/2014/main" val="39791081"/>
                    </a:ext>
                  </a:extLst>
                </a:gridCol>
                <a:gridCol w="797442">
                  <a:extLst>
                    <a:ext uri="{9D8B030D-6E8A-4147-A177-3AD203B41FA5}">
                      <a16:colId xmlns:a16="http://schemas.microsoft.com/office/drawing/2014/main" val="3829003958"/>
                    </a:ext>
                  </a:extLst>
                </a:gridCol>
              </a:tblGrid>
              <a:tr h="65734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effectLst/>
                        </a:rPr>
                        <a:t>Sugar solution in mol dm</a:t>
                      </a:r>
                      <a:r>
                        <a:rPr lang="en-US" sz="1100" b="1" baseline="30000" dirty="0">
                          <a:effectLst/>
                        </a:rPr>
                        <a:t>−3</a:t>
                      </a:r>
                      <a:endParaRPr lang="en-US" sz="11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</a:rPr>
                        <a:t>Starting</a:t>
                      </a:r>
                      <a:br>
                        <a:rPr lang="en-GB" sz="1100" b="1" dirty="0">
                          <a:effectLst/>
                        </a:rPr>
                      </a:br>
                      <a:r>
                        <a:rPr lang="en-GB" sz="1100" b="1" dirty="0">
                          <a:effectLst/>
                        </a:rPr>
                        <a:t>mass in g</a:t>
                      </a:r>
                      <a:endParaRPr lang="en-GB" sz="11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</a:rPr>
                        <a:t>Final mass</a:t>
                      </a:r>
                      <a:br>
                        <a:rPr lang="en-GB" sz="1100" b="1" dirty="0">
                          <a:effectLst/>
                        </a:rPr>
                      </a:br>
                      <a:r>
                        <a:rPr lang="en-GB" sz="1100" b="1" dirty="0">
                          <a:effectLst/>
                        </a:rPr>
                        <a:t>in g</a:t>
                      </a:r>
                      <a:endParaRPr lang="en-GB" sz="11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effectLst/>
                        </a:rPr>
                        <a:t>Change of</a:t>
                      </a:r>
                      <a:br>
                        <a:rPr lang="en-US" sz="1100" b="1" dirty="0">
                          <a:effectLst/>
                        </a:rPr>
                      </a:br>
                      <a:r>
                        <a:rPr lang="en-US" sz="1100" b="1" dirty="0">
                          <a:effectLst/>
                        </a:rPr>
                        <a:t>mass in g</a:t>
                      </a:r>
                      <a:endParaRPr lang="en-US" sz="11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</a:rPr>
                        <a:t>(%) change</a:t>
                      </a:r>
                      <a:endParaRPr lang="en-GB" sz="11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490526"/>
                  </a:ext>
                </a:extLst>
              </a:tr>
              <a:tr h="178031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0.0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1.30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1.51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 0.21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16.2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4096362"/>
                  </a:ext>
                </a:extLst>
              </a:tr>
              <a:tr h="178031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0.2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1.35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1.50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 0.15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effectLst/>
                        </a:rPr>
                        <a:t>X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641442"/>
                  </a:ext>
                </a:extLst>
              </a:tr>
              <a:tr h="178031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0.4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1.30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1.35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 0.05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 3.8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19414"/>
                  </a:ext>
                </a:extLst>
              </a:tr>
              <a:tr h="178031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0.6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1.34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1.28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−0.06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−4.5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518337"/>
                  </a:ext>
                </a:extLst>
              </a:tr>
              <a:tr h="178031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0.8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1.22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1.11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−0.11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−9.0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397986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04041211-C2A3-44C3-BEDC-D31BBFC27A2D}"/>
              </a:ext>
            </a:extLst>
          </p:cNvPr>
          <p:cNvSpPr/>
          <p:nvPr/>
        </p:nvSpPr>
        <p:spPr>
          <a:xfrm>
            <a:off x="4216240" y="5815678"/>
            <a:ext cx="2552646" cy="646331"/>
          </a:xfrm>
          <a:prstGeom prst="rect">
            <a:avLst/>
          </a:prstGeom>
          <a:ln w="28575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Calculate the value of X</a:t>
            </a:r>
          </a:p>
          <a:p>
            <a:pPr algn="just"/>
            <a:r>
              <a:rPr lang="en-US" sz="1200" b="1" dirty="0"/>
              <a:t>______________________________________________________________</a:t>
            </a:r>
            <a:endParaRPr lang="en-GB" sz="12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C1EB4B-8882-451D-87D6-29650C69B4DD}"/>
              </a:ext>
            </a:extLst>
          </p:cNvPr>
          <p:cNvSpPr/>
          <p:nvPr/>
        </p:nvSpPr>
        <p:spPr>
          <a:xfrm>
            <a:off x="4216239" y="6539886"/>
            <a:ext cx="2552646" cy="1200329"/>
          </a:xfrm>
          <a:prstGeom prst="rect">
            <a:avLst/>
          </a:prstGeom>
          <a:ln w="28575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Why did the student calculate the percentage change in mass as well as the change in grams?</a:t>
            </a:r>
          </a:p>
          <a:p>
            <a:pPr algn="just"/>
            <a:r>
              <a:rPr lang="en-US" sz="1200" b="1" dirty="0"/>
              <a:t>_____________________________________________________________________________________________</a:t>
            </a:r>
            <a:endParaRPr lang="en-GB" sz="1200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5C4A33-F7E9-447E-8CA2-A74D752BBB9A}"/>
              </a:ext>
            </a:extLst>
          </p:cNvPr>
          <p:cNvSpPr/>
          <p:nvPr/>
        </p:nvSpPr>
        <p:spPr>
          <a:xfrm>
            <a:off x="4216239" y="7818092"/>
            <a:ext cx="2552646" cy="1200329"/>
          </a:xfrm>
          <a:prstGeom prst="rect">
            <a:avLst/>
          </a:prstGeom>
          <a:ln w="28575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Explain why the percentage change results are positive and negative.</a:t>
            </a:r>
          </a:p>
          <a:p>
            <a:pPr algn="just"/>
            <a:r>
              <a:rPr lang="en-US" sz="1200" b="1" dirty="0"/>
              <a:t>____________________________________________________________________________________________________________________________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61291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9" name="TextBox 18">
            <a:hlinkClick r:id="rId13"/>
            <a:extLst>
              <a:ext uri="{FF2B5EF4-FFF2-40B4-BE49-F238E27FC236}">
                <a16:creationId xmlns:a16="http://schemas.microsoft.com/office/drawing/2014/main" id="{A6B715A4-B4C1-D925-DB55-C751830CEEFE}"/>
              </a:ext>
            </a:extLst>
          </p:cNvPr>
          <p:cNvSpPr txBox="1"/>
          <p:nvPr/>
        </p:nvSpPr>
        <p:spPr>
          <a:xfrm>
            <a:off x="3459107" y="5361934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E30B1A-784E-862E-927C-DA887617DAB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037" y="4896149"/>
            <a:ext cx="2426195" cy="136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8340</TotalTime>
  <Words>296</Words>
  <Application>Microsoft Office PowerPoint</Application>
  <PresentationFormat>On-screen Show (4:3)</PresentationFormat>
  <Paragraphs>62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Calibri Light</vt:lpstr>
      <vt:lpstr>Comic Sans MS</vt:lpstr>
      <vt:lpstr>Office Theme</vt:lpstr>
      <vt:lpstr>1_Office Theme</vt:lpstr>
      <vt:lpstr>Osmosis Investigation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Lac Operon</dc:title>
  <dc:creator>Chalky Chalk</dc:creator>
  <cp:lastModifiedBy>Mr D Chalk</cp:lastModifiedBy>
  <cp:revision>42</cp:revision>
  <dcterms:created xsi:type="dcterms:W3CDTF">2019-02-02T18:17:28Z</dcterms:created>
  <dcterms:modified xsi:type="dcterms:W3CDTF">2024-06-09T05:55:22Z</dcterms:modified>
</cp:coreProperties>
</file>