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22776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70639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741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59143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9865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5356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36135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6031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7268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2616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179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86777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2783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0443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9173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0969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21852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07279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0636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43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86509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70628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1427039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4646363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Disease-Pathogen-Transmission-Lesson-Activities-5435195?st=0b247abb7334dca3213059aed82c10f5"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improving-exam-technique-pathogens-and-immunity-questions-ks4-aqa-biology-science-12885137"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EZZRu-T5510" TargetMode="External"/><Relationship Id="rId5" Type="http://schemas.openxmlformats.org/officeDocument/2006/relationships/hyperlink" Target="https://twitter.com/teacherchalky1" TargetMode="External"/><Relationship Id="rId10"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FD266CC-16E3-4467-B54E-0933F47C8BE6}"/>
              </a:ext>
            </a:extLst>
          </p:cNvPr>
          <p:cNvPicPr>
            <a:picLocks noChangeAspect="1"/>
          </p:cNvPicPr>
          <p:nvPr/>
        </p:nvPicPr>
        <p:blipFill rotWithShape="1">
          <a:blip r:embed="rId2"/>
          <a:srcRect l="11021"/>
          <a:stretch/>
        </p:blipFill>
        <p:spPr>
          <a:xfrm>
            <a:off x="0" y="3786329"/>
            <a:ext cx="2350431" cy="1485869"/>
          </a:xfrm>
          <a:prstGeom prst="roundRect">
            <a:avLst/>
          </a:prstGeom>
        </p:spPr>
      </p:pic>
      <p:pic>
        <p:nvPicPr>
          <p:cNvPr id="27" name="Picture 26">
            <a:extLst>
              <a:ext uri="{FF2B5EF4-FFF2-40B4-BE49-F238E27FC236}">
                <a16:creationId xmlns:a16="http://schemas.microsoft.com/office/drawing/2014/main" id="{3EF1A369-A766-43E3-B1C7-D25F0E855639}"/>
              </a:ext>
            </a:extLst>
          </p:cNvPr>
          <p:cNvPicPr>
            <a:picLocks noChangeAspect="1"/>
          </p:cNvPicPr>
          <p:nvPr/>
        </p:nvPicPr>
        <p:blipFill rotWithShape="1">
          <a:blip r:embed="rId3"/>
          <a:srcRect t="9228" r="33864" b="20080"/>
          <a:stretch/>
        </p:blipFill>
        <p:spPr>
          <a:xfrm>
            <a:off x="4415426" y="1851836"/>
            <a:ext cx="2442574" cy="1468592"/>
          </a:xfrm>
          <a:prstGeom prst="roundRect">
            <a:avLst/>
          </a:prstGeom>
        </p:spPr>
      </p:pic>
      <p:pic>
        <p:nvPicPr>
          <p:cNvPr id="24" name="Picture 23">
            <a:extLst>
              <a:ext uri="{FF2B5EF4-FFF2-40B4-BE49-F238E27FC236}">
                <a16:creationId xmlns:a16="http://schemas.microsoft.com/office/drawing/2014/main" id="{3F2EF8F5-A1EE-48DB-84E3-07B15D8C86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99" b="98492" l="9799" r="89950"/>
                    </a14:imgEffect>
                  </a14:imgLayer>
                </a14:imgProps>
              </a:ext>
              <a:ext uri="{28A0092B-C50C-407E-A947-70E740481C1C}">
                <a14:useLocalDpi xmlns:a14="http://schemas.microsoft.com/office/drawing/2010/main" val="0"/>
              </a:ext>
            </a:extLst>
          </a:blip>
          <a:stretch>
            <a:fillRect/>
          </a:stretch>
        </p:blipFill>
        <p:spPr>
          <a:xfrm flipH="1">
            <a:off x="4591462" y="1596174"/>
            <a:ext cx="3424470" cy="4009073"/>
          </a:xfrm>
          <a:prstGeom prst="rect">
            <a:avLst/>
          </a:prstGeom>
        </p:spPr>
      </p:pic>
      <p:sp>
        <p:nvSpPr>
          <p:cNvPr id="39" name="Rectangle 38">
            <a:extLst>
              <a:ext uri="{FF2B5EF4-FFF2-40B4-BE49-F238E27FC236}">
                <a16:creationId xmlns:a16="http://schemas.microsoft.com/office/drawing/2014/main" id="{EA9EDDCF-19F3-4FC2-98B6-6D702F5D0DB9}"/>
              </a:ext>
            </a:extLst>
          </p:cNvPr>
          <p:cNvSpPr/>
          <p:nvPr/>
        </p:nvSpPr>
        <p:spPr>
          <a:xfrm>
            <a:off x="134772" y="2866874"/>
            <a:ext cx="4684560" cy="830997"/>
          </a:xfrm>
          <a:prstGeom prst="rect">
            <a:avLst/>
          </a:prstGeom>
          <a:ln w="38100">
            <a:solidFill>
              <a:srgbClr val="00B0F0"/>
            </a:solidFill>
            <a:prstDash val="dash"/>
          </a:ln>
        </p:spPr>
        <p:txBody>
          <a:bodyPr wrap="square">
            <a:spAutoFit/>
          </a:bodyPr>
          <a:lstStyle/>
          <a:p>
            <a:pPr algn="just"/>
            <a:r>
              <a:rPr lang="en-GB" sz="1200" b="1" dirty="0"/>
              <a:t>Salmonella is a genus of bacteria that causes food poisoning. This often means abdominal cramps, vomiting and diarrhoea. It is often found in unhygienic kitchens, undercooked foods such as meat, eggs and poultry, or the same foods that have not been reheated properly</a:t>
            </a:r>
          </a:p>
        </p:txBody>
      </p:sp>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6"/>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1232104" y="1022670"/>
            <a:ext cx="4691194" cy="814761"/>
          </a:xfrm>
          <a:prstGeom prst="wedgeRoundRectCallout">
            <a:avLst>
              <a:gd name="adj1" fmla="val 59522"/>
              <a:gd name="adj2" fmla="val -35588"/>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71484"/>
            <a:ext cx="35848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Pathogens &amp; Disease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7661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40333" y="493788"/>
            <a:ext cx="5298510"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 pathogen or infectious agent is a biological agent that causes disease or illness to its host. The term is most often used for agents that disrupt the normal physiology of a multicellular animal or plant. However, pathogens can infect unicellular organisms from all of the biological kingdoms.</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1246551" y="1281402"/>
            <a:ext cx="4691194" cy="600164"/>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lang="en-GB" sz="1100" b="0" i="0" dirty="0">
                <a:solidFill>
                  <a:srgbClr val="4D5156"/>
                </a:solidFill>
                <a:effectLst/>
                <a:latin typeface="arial" panose="020B0604020202020204" pitchFamily="34" charset="0"/>
              </a:rPr>
              <a:t>A disease is a particular abnormal condition that negatively affects the structure or function of all or part of an organism, and that is not due to any immediate external injury</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3" name="Picture 2" descr="A picture containing icon&#10;&#10;Description automatically generated">
            <a:extLst>
              <a:ext uri="{FF2B5EF4-FFF2-40B4-BE49-F238E27FC236}">
                <a16:creationId xmlns:a16="http://schemas.microsoft.com/office/drawing/2014/main" id="{EA21A590-0E11-4AD3-BEB8-D9A12F0464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799" b="99749" l="9799" r="89950">
                        <a14:foregroundMark x1="35176" y1="87688" x2="63065" y2="88191"/>
                        <a14:foregroundMark x1="63065" y1="88191" x2="66834" y2="87688"/>
                        <a14:foregroundMark x1="22864" y1="88442" x2="23618" y2="99749"/>
                      </a14:backgroundRemoval>
                    </a14:imgEffect>
                  </a14:imgLayer>
                </a14:imgProps>
              </a:ext>
              <a:ext uri="{28A0092B-C50C-407E-A947-70E740481C1C}">
                <a14:useLocalDpi xmlns:a14="http://schemas.microsoft.com/office/drawing/2010/main" val="0"/>
              </a:ext>
            </a:extLst>
          </a:blip>
          <a:stretch>
            <a:fillRect/>
          </a:stretch>
        </p:blipFill>
        <p:spPr>
          <a:xfrm>
            <a:off x="-53746" y="496868"/>
            <a:ext cx="1392523" cy="1392523"/>
          </a:xfrm>
          <a:prstGeom prst="rect">
            <a:avLst/>
          </a:prstGeom>
        </p:spPr>
      </p:pic>
      <p:sp>
        <p:nvSpPr>
          <p:cNvPr id="25" name="TextBox 24">
            <a:extLst>
              <a:ext uri="{FF2B5EF4-FFF2-40B4-BE49-F238E27FC236}">
                <a16:creationId xmlns:a16="http://schemas.microsoft.com/office/drawing/2014/main" id="{713D7116-85D0-4E88-961D-D3D78C00D16E}"/>
              </a:ext>
            </a:extLst>
          </p:cNvPr>
          <p:cNvSpPr txBox="1"/>
          <p:nvPr/>
        </p:nvSpPr>
        <p:spPr>
          <a:xfrm>
            <a:off x="2162122" y="3800634"/>
            <a:ext cx="4079652" cy="85959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lvl="0" algn="just">
              <a:lnSpc>
                <a:spcPct val="115000"/>
              </a:lnSpc>
            </a:pPr>
            <a:r>
              <a:rPr lang="en-GB" sz="1100" dirty="0">
                <a:ea typeface="Calibri" panose="020F0502020204030204" pitchFamily="34" charset="0"/>
                <a:cs typeface="Times New Roman" panose="02020603050405020304" pitchFamily="18" charset="0"/>
              </a:rPr>
              <a:t>Viruses are very small particles capable of infecting every type of living organism. They are parasitic and can only reproduce inside living cells. For example:. the influenza virus - this causes flu. HIV (human immunodeficiency virus) – this causes AIDS.</a:t>
            </a:r>
            <a:endParaRPr lang="en-US" sz="1100" dirty="0"/>
          </a:p>
        </p:txBody>
      </p:sp>
      <p:sp>
        <p:nvSpPr>
          <p:cNvPr id="28" name="Rectangle 27">
            <a:extLst>
              <a:ext uri="{FF2B5EF4-FFF2-40B4-BE49-F238E27FC236}">
                <a16:creationId xmlns:a16="http://schemas.microsoft.com/office/drawing/2014/main" id="{1645BF64-72B9-49E4-8503-CAA5BB9DA3C4}"/>
              </a:ext>
            </a:extLst>
          </p:cNvPr>
          <p:cNvSpPr/>
          <p:nvPr/>
        </p:nvSpPr>
        <p:spPr>
          <a:xfrm>
            <a:off x="139698" y="1918064"/>
            <a:ext cx="4275727" cy="85850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Bacterial cells have a cell wall made of polysaccharides and proteins. They do not have a nucleus, but instead they have a circular chromosome of DNA. They may also have small extra circles of DNA called plasmids.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3AC02B21-4978-4290-9727-34DAAE05D5F6}"/>
              </a:ext>
            </a:extLst>
          </p:cNvPr>
          <p:cNvPicPr>
            <a:picLocks noChangeAspect="1"/>
          </p:cNvPicPr>
          <p:nvPr/>
        </p:nvPicPr>
        <p:blipFill rotWithShape="1">
          <a:blip r:embed="rId12"/>
          <a:srcRect r="31117"/>
          <a:stretch/>
        </p:blipFill>
        <p:spPr>
          <a:xfrm>
            <a:off x="4013064" y="4717703"/>
            <a:ext cx="2741578" cy="2255295"/>
          </a:xfrm>
          <a:prstGeom prst="rect">
            <a:avLst/>
          </a:prstGeom>
        </p:spPr>
      </p:pic>
      <p:sp>
        <p:nvSpPr>
          <p:cNvPr id="26" name="Rectangle 25">
            <a:extLst>
              <a:ext uri="{FF2B5EF4-FFF2-40B4-BE49-F238E27FC236}">
                <a16:creationId xmlns:a16="http://schemas.microsoft.com/office/drawing/2014/main" id="{E1A3665E-5B15-4E47-836D-14EE61B1BBD6}"/>
              </a:ext>
            </a:extLst>
          </p:cNvPr>
          <p:cNvSpPr/>
          <p:nvPr/>
        </p:nvSpPr>
        <p:spPr>
          <a:xfrm>
            <a:off x="79512" y="5075909"/>
            <a:ext cx="4079652" cy="769441"/>
          </a:xfrm>
          <a:prstGeom prst="rect">
            <a:avLst/>
          </a:prstGeom>
          <a:solidFill>
            <a:schemeClr val="bg1"/>
          </a:solidFill>
          <a:ln w="38100">
            <a:solidFill>
              <a:srgbClr val="00B0F0"/>
            </a:solidFill>
            <a:prstDash val="dash"/>
          </a:ln>
        </p:spPr>
        <p:txBody>
          <a:bodyPr wrap="square">
            <a:spAutoFit/>
          </a:bodyPr>
          <a:lstStyle/>
          <a:p>
            <a:pPr algn="just"/>
            <a:r>
              <a:rPr lang="en-GB" sz="1100" dirty="0"/>
              <a:t>Fungal cells have a cell wall made of chitin (remember that plant cell walls are made of cellulose). A yeast cell. Athlete's foot, caused by a fungus. Some fungi are pathogens , for example the fungal infection which causes athlete's foot.</a:t>
            </a:r>
            <a:endParaRPr lang="en-GB" sz="1050" kern="0" dirty="0">
              <a:solidFill>
                <a:prstClr val="black"/>
              </a:solidFill>
            </a:endParaRPr>
          </a:p>
        </p:txBody>
      </p:sp>
      <p:sp>
        <p:nvSpPr>
          <p:cNvPr id="114" name="TextBox 113">
            <a:extLst>
              <a:ext uri="{FF2B5EF4-FFF2-40B4-BE49-F238E27FC236}">
                <a16:creationId xmlns:a16="http://schemas.microsoft.com/office/drawing/2014/main" id="{FEA1FE2F-09ED-4590-A9C0-E179AF431503}"/>
              </a:ext>
            </a:extLst>
          </p:cNvPr>
          <p:cNvSpPr txBox="1"/>
          <p:nvPr/>
        </p:nvSpPr>
        <p:spPr>
          <a:xfrm>
            <a:off x="79512" y="5977004"/>
            <a:ext cx="3921937" cy="12489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lvl="0" algn="just">
              <a:lnSpc>
                <a:spcPct val="115000"/>
              </a:lnSpc>
            </a:pPr>
            <a:r>
              <a:rPr lang="en-GB" sz="1100" dirty="0">
                <a:ea typeface="Calibri" panose="020F0502020204030204" pitchFamily="34" charset="0"/>
                <a:cs typeface="Times New Roman" panose="02020603050405020304" pitchFamily="18" charset="0"/>
              </a:rPr>
              <a:t>Athlete's foot is a rash caused by a fungus that is usually found between people's toes. It causes dry, red and flaky or white, wet and cracked skin. It is often found in communal areas like swimming pool changing rooms or gyms. It is transmitted by touching infected skin or surfaces that have been previous contaminated. It is treated by antifungal medication.</a:t>
            </a:r>
          </a:p>
        </p:txBody>
      </p:sp>
      <p:pic>
        <p:nvPicPr>
          <p:cNvPr id="35" name="Picture 34">
            <a:extLst>
              <a:ext uri="{FF2B5EF4-FFF2-40B4-BE49-F238E27FC236}">
                <a16:creationId xmlns:a16="http://schemas.microsoft.com/office/drawing/2014/main" id="{91C25917-6C5A-45DA-BE52-07207665EEE2}"/>
              </a:ext>
            </a:extLst>
          </p:cNvPr>
          <p:cNvPicPr>
            <a:picLocks noChangeAspect="1"/>
          </p:cNvPicPr>
          <p:nvPr/>
        </p:nvPicPr>
        <p:blipFill rotWithShape="1">
          <a:blip r:embed="rId13"/>
          <a:srcRect l="7060" r="14654"/>
          <a:stretch/>
        </p:blipFill>
        <p:spPr>
          <a:xfrm>
            <a:off x="-2999" y="7248755"/>
            <a:ext cx="2617025" cy="1880379"/>
          </a:xfrm>
          <a:prstGeom prst="rect">
            <a:avLst/>
          </a:prstGeom>
        </p:spPr>
      </p:pic>
      <p:sp>
        <p:nvSpPr>
          <p:cNvPr id="41" name="Rectangle 40">
            <a:extLst>
              <a:ext uri="{FF2B5EF4-FFF2-40B4-BE49-F238E27FC236}">
                <a16:creationId xmlns:a16="http://schemas.microsoft.com/office/drawing/2014/main" id="{640E02D3-BB44-4C69-BD28-E5E1C2901B7E}"/>
              </a:ext>
            </a:extLst>
          </p:cNvPr>
          <p:cNvSpPr/>
          <p:nvPr/>
        </p:nvSpPr>
        <p:spPr>
          <a:xfrm>
            <a:off x="2674990" y="7345153"/>
            <a:ext cx="4079652" cy="769441"/>
          </a:xfrm>
          <a:prstGeom prst="rect">
            <a:avLst/>
          </a:prstGeom>
          <a:solidFill>
            <a:schemeClr val="bg1"/>
          </a:solidFill>
          <a:ln w="38100">
            <a:solidFill>
              <a:srgbClr val="00B0F0"/>
            </a:solidFill>
            <a:prstDash val="dash"/>
          </a:ln>
        </p:spPr>
        <p:txBody>
          <a:bodyPr wrap="square">
            <a:spAutoFit/>
          </a:bodyPr>
          <a:lstStyle/>
          <a:p>
            <a:pPr algn="just"/>
            <a:r>
              <a:rPr lang="en-GB" sz="1100" dirty="0"/>
              <a:t>Protists are a group of microorganisms that have features that belong to animals, plants and fungi. Some are like animals, others more like plants and some, called moulds are closest to fungi. They are all eukaryotic, which means they have a nucleus</a:t>
            </a:r>
          </a:p>
        </p:txBody>
      </p:sp>
      <p:sp>
        <p:nvSpPr>
          <p:cNvPr id="44" name="TextBox 43">
            <a:extLst>
              <a:ext uri="{FF2B5EF4-FFF2-40B4-BE49-F238E27FC236}">
                <a16:creationId xmlns:a16="http://schemas.microsoft.com/office/drawing/2014/main" id="{090FA8B0-BE87-4081-AA21-D5A7B4F3798B}"/>
              </a:ext>
            </a:extLst>
          </p:cNvPr>
          <p:cNvSpPr txBox="1"/>
          <p:nvPr/>
        </p:nvSpPr>
        <p:spPr>
          <a:xfrm>
            <a:off x="2652944" y="8198607"/>
            <a:ext cx="4100781" cy="85959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lvl="0" algn="just">
              <a:lnSpc>
                <a:spcPct val="115000"/>
              </a:lnSpc>
            </a:pPr>
            <a:r>
              <a:rPr lang="en-GB" sz="1100" dirty="0">
                <a:ea typeface="Calibri" panose="020F0502020204030204" pitchFamily="34" charset="0"/>
                <a:cs typeface="Times New Roman" panose="02020603050405020304" pitchFamily="18" charset="0"/>
              </a:rPr>
              <a:t>Malaria is spread by mosquitoes which carry the Plasmodium protist. These are often found in areas with higher temperatures like Africa, Asia, and South and Central America, but not the UK. Plasmodium is spread via female mosquitoes of the genus Anopheles.</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Pathogens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7A96BE63-FCD3-9E64-9DA2-72F4F4436DAD}"/>
              </a:ext>
            </a:extLst>
          </p:cNvPr>
          <p:cNvPicPr>
            <a:picLocks noChangeAspect="1"/>
          </p:cNvPicPr>
          <p:nvPr/>
        </p:nvPicPr>
        <p:blipFill>
          <a:blip r:embed="rId14"/>
          <a:stretch>
            <a:fillRect/>
          </a:stretch>
        </p:blipFill>
        <p:spPr>
          <a:xfrm>
            <a:off x="549038" y="4899166"/>
            <a:ext cx="2372684" cy="1334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4" ma:contentTypeDescription="Create a new document." ma:contentTypeScope="" ma:versionID="3bb16850aa1e7dc45bc74afee268a2ea">
  <xsd:schema xmlns:xsd="http://www.w3.org/2001/XMLSchema" xmlns:xs="http://www.w3.org/2001/XMLSchema" xmlns:p="http://schemas.microsoft.com/office/2006/metadata/properties" xmlns:ns2="769298bc-ba72-45b7-b5ff-56b26ce5c177" targetNamespace="http://schemas.microsoft.com/office/2006/metadata/properties" ma:root="true" ma:fieldsID="dae0c3dddaa5417c3c1ff00fa4f14aa4"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28DD4-2193-4EE3-B9A1-A2635D9EAF9A}">
  <ds:schemaRefs>
    <ds:schemaRef ds:uri="http://schemas.microsoft.com/sharepoint/v3/contenttype/forms"/>
  </ds:schemaRefs>
</ds:datastoreItem>
</file>

<file path=customXml/itemProps2.xml><?xml version="1.0" encoding="utf-8"?>
<ds:datastoreItem xmlns:ds="http://schemas.openxmlformats.org/officeDocument/2006/customXml" ds:itemID="{448FD415-FB7D-40BA-82D6-DF63AD48A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B7363C-17FA-427C-B2F9-E2538C63F4F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4206</TotalTime>
  <Words>477</Words>
  <Application>Microsoft Office PowerPoint</Application>
  <PresentationFormat>On-screen Show (4:3)</PresentationFormat>
  <Paragraphs>16</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Aptos</vt:lpstr>
      <vt:lpstr>Aptos Display</vt:lpstr>
      <vt:lpstr>Arial</vt:lpstr>
      <vt:lpstr>Arial</vt:lpstr>
      <vt:lpstr>Calibri</vt:lpstr>
      <vt:lpstr>Calibri Light</vt:lpstr>
      <vt:lpstr>Comic Sans MS</vt:lpstr>
      <vt:lpstr>1_Office Theme</vt:lpstr>
      <vt:lpstr>2_Office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22</cp:revision>
  <dcterms:created xsi:type="dcterms:W3CDTF">2020-12-04T18:38:01Z</dcterms:created>
  <dcterms:modified xsi:type="dcterms:W3CDTF">2024-07-31T15:08:54Z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